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5" r:id="rId7"/>
    <p:sldId id="262" r:id="rId8"/>
    <p:sldId id="263" r:id="rId9"/>
    <p:sldId id="264" r:id="rId10"/>
    <p:sldId id="266" r:id="rId11"/>
    <p:sldId id="267" r:id="rId12"/>
    <p:sldId id="261" r:id="rId13"/>
    <p:sldId id="268"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77" autoAdjust="0"/>
  </p:normalViewPr>
  <p:slideViewPr>
    <p:cSldViewPr>
      <p:cViewPr varScale="1">
        <p:scale>
          <a:sx n="68" d="100"/>
          <a:sy n="68" d="100"/>
        </p:scale>
        <p:origin x="-954" y="-90"/>
      </p:cViewPr>
      <p:guideLst>
        <p:guide orient="horz" pos="2160"/>
        <p:guide pos="2880"/>
      </p:guideLst>
    </p:cSldViewPr>
  </p:slideViewPr>
  <p:outlineViewPr>
    <p:cViewPr>
      <p:scale>
        <a:sx n="33" d="100"/>
        <a:sy n="33" d="100"/>
      </p:scale>
      <p:origin x="0" y="1040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smtClean="0"/>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7" name="Segnaposto data 6"/>
          <p:cNvSpPr>
            <a:spLocks noGrp="1"/>
          </p:cNvSpPr>
          <p:nvPr>
            <p:ph type="dt" sz="half" idx="10"/>
          </p:nvPr>
        </p:nvSpPr>
        <p:spPr/>
        <p:txBody>
          <a:bodyPr/>
          <a:lstStyle>
            <a:extLst/>
          </a:lstStyle>
          <a:p>
            <a:fld id="{C8B3C600-7A4A-4F4B-8494-1882AC5CBEF7}" type="datetimeFigureOut">
              <a:rPr lang="it-IT" smtClean="0"/>
              <a:pPr/>
              <a:t>24/02/2012</a:t>
            </a:fld>
            <a:endParaRPr lang="it-IT"/>
          </a:p>
        </p:txBody>
      </p:sp>
      <p:sp>
        <p:nvSpPr>
          <p:cNvPr id="20" name="Segnaposto piè di pagina 19"/>
          <p:cNvSpPr>
            <a:spLocks noGrp="1"/>
          </p:cNvSpPr>
          <p:nvPr>
            <p:ph type="ftr" sz="quarter" idx="11"/>
          </p:nvPr>
        </p:nvSpPr>
        <p:spPr/>
        <p:txBody>
          <a:bodyPr/>
          <a:lstStyle>
            <a:extLst/>
          </a:lstStyle>
          <a:p>
            <a:endParaRPr lang="it-IT"/>
          </a:p>
        </p:txBody>
      </p:sp>
      <p:sp>
        <p:nvSpPr>
          <p:cNvPr id="10" name="Segnaposto numero diapositiva 9"/>
          <p:cNvSpPr>
            <a:spLocks noGrp="1"/>
          </p:cNvSpPr>
          <p:nvPr>
            <p:ph type="sldNum" sz="quarter" idx="12"/>
          </p:nvPr>
        </p:nvSpPr>
        <p:spPr/>
        <p:txBody>
          <a:bodyPr/>
          <a:lstStyle>
            <a:extLst/>
          </a:lstStyle>
          <a:p>
            <a:fld id="{4112237A-0222-45FE-8C59-DA3B78317CEC}" type="slidenum">
              <a:rPr lang="it-IT" smtClean="0"/>
              <a:pPr/>
              <a:t>‹N›</a:t>
            </a:fld>
            <a:endParaRPr lang="it-IT"/>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C8B3C600-7A4A-4F4B-8494-1882AC5CBEF7}" type="datetimeFigureOut">
              <a:rPr lang="it-IT" smtClean="0"/>
              <a:pPr/>
              <a:t>24/02/2012</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4112237A-0222-45FE-8C59-DA3B78317CE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C8B3C600-7A4A-4F4B-8494-1882AC5CBEF7}" type="datetimeFigureOut">
              <a:rPr lang="it-IT" smtClean="0"/>
              <a:pPr/>
              <a:t>24/02/2012</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4112237A-0222-45FE-8C59-DA3B78317CE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C8B3C600-7A4A-4F4B-8494-1882AC5CBEF7}" type="datetimeFigureOut">
              <a:rPr lang="it-IT" smtClean="0"/>
              <a:pPr/>
              <a:t>24/02/2012</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4112237A-0222-45FE-8C59-DA3B78317CE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C8B3C600-7A4A-4F4B-8494-1882AC5CBEF7}" type="datetimeFigureOut">
              <a:rPr lang="it-IT" smtClean="0"/>
              <a:pPr/>
              <a:t>24/02/2012</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4112237A-0222-45FE-8C59-DA3B78317CEC}" type="slidenum">
              <a:rPr lang="it-IT" smtClean="0"/>
              <a:pPr/>
              <a:t>‹N›</a:t>
            </a:fld>
            <a:endParaRPr lang="it-IT"/>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C8B3C600-7A4A-4F4B-8494-1882AC5CBEF7}" type="datetimeFigureOut">
              <a:rPr lang="it-IT" smtClean="0"/>
              <a:pPr/>
              <a:t>24/02/2012</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4112237A-0222-45FE-8C59-DA3B78317CE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C8B3C600-7A4A-4F4B-8494-1882AC5CBEF7}" type="datetimeFigureOut">
              <a:rPr lang="it-IT" smtClean="0"/>
              <a:pPr/>
              <a:t>24/02/2012</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4112237A-0222-45FE-8C59-DA3B78317CE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C8B3C600-7A4A-4F4B-8494-1882AC5CBEF7}" type="datetimeFigureOut">
              <a:rPr lang="it-IT" smtClean="0"/>
              <a:pPr/>
              <a:t>24/02/2012</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4112237A-0222-45FE-8C59-DA3B78317CE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fld id="{C8B3C600-7A4A-4F4B-8494-1882AC5CBEF7}" type="datetimeFigureOut">
              <a:rPr lang="it-IT" smtClean="0"/>
              <a:pPr/>
              <a:t>24/02/2012</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4112237A-0222-45FE-8C59-DA3B78317CEC}" type="slidenum">
              <a:rPr lang="it-IT" smtClean="0"/>
              <a:pPr/>
              <a:t>‹N›</a:t>
            </a:fld>
            <a:endParaRPr lang="it-IT"/>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C8B3C600-7A4A-4F4B-8494-1882AC5CBEF7}" type="datetimeFigureOut">
              <a:rPr lang="it-IT" smtClean="0"/>
              <a:pPr/>
              <a:t>24/02/2012</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4112237A-0222-45FE-8C59-DA3B78317CE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extLst/>
          </a:lstStyle>
          <a:p>
            <a:fld id="{C8B3C600-7A4A-4F4B-8494-1882AC5CBEF7}" type="datetimeFigureOut">
              <a:rPr lang="it-IT" smtClean="0"/>
              <a:pPr/>
              <a:t>24/02/2012</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4112237A-0222-45FE-8C59-DA3B78317CEC}" type="slidenum">
              <a:rPr lang="it-IT" smtClean="0"/>
              <a:pPr/>
              <a:t>‹N›</a:t>
            </a:fld>
            <a:endParaRPr lang="it-IT"/>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smtClean="0"/>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it-IT" smtClean="0"/>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8B3C600-7A4A-4F4B-8494-1882AC5CBEF7}" type="datetimeFigureOut">
              <a:rPr lang="it-IT" smtClean="0"/>
              <a:pPr/>
              <a:t>24/02/2012</a:t>
            </a:fld>
            <a:endParaRPr lang="it-IT"/>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t-IT"/>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112237A-0222-45FE-8C59-DA3B78317CEC}" type="slidenum">
              <a:rPr lang="it-IT" smtClean="0"/>
              <a:pPr/>
              <a:t>‹N›</a:t>
            </a:fld>
            <a:endParaRPr lang="it-IT"/>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268760"/>
            <a:ext cx="7851648" cy="2291680"/>
          </a:xfrm>
        </p:spPr>
        <p:txBody>
          <a:bodyPr>
            <a:normAutofit/>
          </a:bodyPr>
          <a:lstStyle/>
          <a:p>
            <a:r>
              <a:rPr lang="it-IT" dirty="0" smtClean="0"/>
              <a:t>Appunti per un discernimento alla luce della DSC</a:t>
            </a:r>
            <a:endParaRPr lang="it-IT" dirty="0"/>
          </a:p>
        </p:txBody>
      </p:sp>
      <p:sp>
        <p:nvSpPr>
          <p:cNvPr id="3" name="Sottotitolo 2"/>
          <p:cNvSpPr>
            <a:spLocks noGrp="1"/>
          </p:cNvSpPr>
          <p:nvPr>
            <p:ph type="subTitle" idx="1"/>
          </p:nvPr>
        </p:nvSpPr>
        <p:spPr>
          <a:xfrm>
            <a:off x="539552" y="3717032"/>
            <a:ext cx="7854696" cy="2072672"/>
          </a:xfrm>
        </p:spPr>
        <p:txBody>
          <a:bodyPr>
            <a:normAutofit/>
          </a:bodyPr>
          <a:lstStyle/>
          <a:p>
            <a:r>
              <a:rPr lang="it-IT" dirty="0" smtClean="0"/>
              <a:t>Laboratorio </a:t>
            </a:r>
          </a:p>
          <a:p>
            <a:r>
              <a:rPr lang="it-IT" sz="3000" b="1" i="1" dirty="0" smtClean="0"/>
              <a:t>Piano di azione per l’energia sostenibile</a:t>
            </a:r>
            <a:endParaRPr lang="it-IT" b="1" i="1" dirty="0" smtClean="0"/>
          </a:p>
          <a:p>
            <a:r>
              <a:rPr lang="it-IT" i="1" dirty="0" smtClean="0"/>
              <a:t>(PAES)</a:t>
            </a:r>
          </a:p>
          <a:p>
            <a:r>
              <a:rPr lang="it-IT" dirty="0" smtClean="0"/>
              <a:t>25 febbraio 2012</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836712"/>
            <a:ext cx="8229600" cy="1143000"/>
          </a:xfrm>
        </p:spPr>
        <p:txBody>
          <a:bodyPr>
            <a:normAutofit fontScale="90000"/>
          </a:bodyPr>
          <a:lstStyle/>
          <a:p>
            <a:r>
              <a:rPr lang="it-IT" i="1" dirty="0" smtClean="0"/>
              <a:t>Sul rapporto uomo-natura:</a:t>
            </a:r>
            <a:r>
              <a:rPr lang="it-IT" dirty="0" smtClean="0"/>
              <a:t/>
            </a:r>
            <a:br>
              <a:rPr lang="it-IT" dirty="0" smtClean="0"/>
            </a:br>
            <a:r>
              <a:rPr lang="it-IT" dirty="0" smtClean="0"/>
              <a:t>l’orizzonte antropologico</a:t>
            </a:r>
            <a:endParaRPr lang="it-IT" dirty="0"/>
          </a:p>
        </p:txBody>
      </p:sp>
      <p:sp>
        <p:nvSpPr>
          <p:cNvPr id="3" name="Segnaposto contenuto 2"/>
          <p:cNvSpPr>
            <a:spLocks noGrp="1"/>
          </p:cNvSpPr>
          <p:nvPr>
            <p:ph idx="1"/>
          </p:nvPr>
        </p:nvSpPr>
        <p:spPr>
          <a:xfrm>
            <a:off x="395536" y="2132856"/>
            <a:ext cx="8229600" cy="4389120"/>
          </a:xfrm>
        </p:spPr>
        <p:txBody>
          <a:bodyPr>
            <a:normAutofit fontScale="62500" lnSpcReduction="20000"/>
          </a:bodyPr>
          <a:lstStyle/>
          <a:p>
            <a:pPr>
              <a:buNone/>
            </a:pPr>
            <a:endParaRPr lang="it-IT" dirty="0" smtClean="0"/>
          </a:p>
          <a:p>
            <a:pPr>
              <a:buNone/>
            </a:pPr>
            <a:r>
              <a:rPr lang="it-IT" dirty="0" smtClean="0"/>
              <a:t>«</a:t>
            </a:r>
            <a:r>
              <a:rPr lang="it-IT" i="1" dirty="0" smtClean="0"/>
              <a:t>Una visione dell'uomo e delle cose slegata da ogni riferimento alla trascendenza ha portato a rifiutare il concetto di creazione e ad attribuire all'uomo e alla natura un'esistenza completamente autonoma. </a:t>
            </a:r>
            <a:r>
              <a:rPr lang="it-IT" dirty="0" smtClean="0"/>
              <a:t>Il legame che unisce il mondo a Dio è stato così spezzato: tale rottura ha finito per disancorare dalla terra anche l'uomo e, più radicalmente, ha impoverito la sua stessa identità. L'essere umano si è ritrovato a pensarsi estraneo al contesto ambientale in cui vive. È ben chiara la conseguenza che ne discende: « è il rapporto che l'uomo ha con Dio a determinare il rapporto dell'uomo con i suoi simili e con il suo ambiente. Ecco perché la cultura cristiana ha sempre riconosciuto nelle creature che circondano l'uomo altrettanti doni di Dio da coltivare e custodire con senso di gratitudine verso il Creatore. In particolare, la spiritualità benedettina e francescana hanno testimoniato questa sorta di parentela dell'uomo con l'ambiente creaturale, alimentando in lui un atteggiamento di rispetto verso ogni realtà del mondo circostante ».</a:t>
            </a:r>
            <a:r>
              <a:rPr lang="it-IT" baseline="30000" dirty="0" smtClean="0"/>
              <a:t> </a:t>
            </a:r>
            <a:r>
              <a:rPr lang="it-IT" dirty="0" smtClean="0"/>
              <a:t>Va messa maggiormente in risalto la profonda connessione esistente tra ecologia ambientale ed « </a:t>
            </a:r>
            <a:r>
              <a:rPr lang="it-IT" i="1" dirty="0" smtClean="0"/>
              <a:t>ecologia umana</a:t>
            </a:r>
            <a:r>
              <a:rPr lang="it-IT" dirty="0" smtClean="0"/>
              <a:t> » (</a:t>
            </a:r>
            <a:r>
              <a:rPr lang="it-IT" dirty="0" err="1" smtClean="0"/>
              <a:t>Cdsc</a:t>
            </a:r>
            <a:r>
              <a:rPr lang="it-IT" dirty="0" smtClean="0"/>
              <a:t> 464)</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836712"/>
            <a:ext cx="8229600" cy="1226400"/>
          </a:xfrm>
        </p:spPr>
        <p:txBody>
          <a:bodyPr>
            <a:normAutofit fontScale="90000"/>
          </a:bodyPr>
          <a:lstStyle/>
          <a:p>
            <a:r>
              <a:rPr lang="it-IT" i="1" dirty="0" smtClean="0"/>
              <a:t>Sulle problematiche energetiche: </a:t>
            </a:r>
            <a:r>
              <a:rPr lang="it-IT" dirty="0" smtClean="0"/>
              <a:t/>
            </a:r>
            <a:br>
              <a:rPr lang="it-IT" dirty="0" smtClean="0"/>
            </a:br>
            <a:r>
              <a:rPr lang="it-IT" dirty="0" smtClean="0"/>
              <a:t>valori/beni fondamentali in gioco</a:t>
            </a:r>
            <a:endParaRPr lang="it-IT" dirty="0"/>
          </a:p>
        </p:txBody>
      </p:sp>
      <p:sp>
        <p:nvSpPr>
          <p:cNvPr id="3" name="Segnaposto contenuto 2"/>
          <p:cNvSpPr>
            <a:spLocks noGrp="1"/>
          </p:cNvSpPr>
          <p:nvPr>
            <p:ph idx="1"/>
          </p:nvPr>
        </p:nvSpPr>
        <p:spPr>
          <a:xfrm>
            <a:off x="467544" y="2276872"/>
            <a:ext cx="8229600" cy="4191744"/>
          </a:xfrm>
        </p:spPr>
        <p:txBody>
          <a:bodyPr>
            <a:normAutofit fontScale="85000" lnSpcReduction="20000"/>
          </a:bodyPr>
          <a:lstStyle/>
          <a:p>
            <a:r>
              <a:rPr lang="it-IT" dirty="0" smtClean="0"/>
              <a:t>Ambiente come </a:t>
            </a:r>
            <a:r>
              <a:rPr lang="it-IT" b="1" dirty="0" smtClean="0"/>
              <a:t>casa</a:t>
            </a:r>
            <a:r>
              <a:rPr lang="it-IT" dirty="0" smtClean="0"/>
              <a:t> e ambiente come </a:t>
            </a:r>
            <a:r>
              <a:rPr lang="it-IT" b="1" dirty="0" smtClean="0"/>
              <a:t>risorsa </a:t>
            </a:r>
            <a:r>
              <a:rPr lang="it-IT" dirty="0" smtClean="0"/>
              <a:t>(</a:t>
            </a:r>
            <a:r>
              <a:rPr lang="it-IT" dirty="0" err="1" smtClean="0"/>
              <a:t>Cdsc</a:t>
            </a:r>
            <a:r>
              <a:rPr lang="it-IT" dirty="0" smtClean="0"/>
              <a:t> 461)</a:t>
            </a:r>
          </a:p>
          <a:p>
            <a:endParaRPr lang="it-IT" b="1" dirty="0" smtClean="0"/>
          </a:p>
          <a:p>
            <a:r>
              <a:rPr lang="it-IT" b="1" dirty="0" smtClean="0"/>
              <a:t>Diritto universale </a:t>
            </a:r>
            <a:r>
              <a:rPr lang="it-IT" dirty="0" smtClean="0"/>
              <a:t>ad un ambiente sano e sicuro (</a:t>
            </a:r>
            <a:r>
              <a:rPr lang="it-IT" dirty="0" err="1" smtClean="0"/>
              <a:t>Cdsc</a:t>
            </a:r>
            <a:r>
              <a:rPr lang="it-IT" dirty="0" smtClean="0"/>
              <a:t> 468)</a:t>
            </a:r>
          </a:p>
          <a:p>
            <a:endParaRPr lang="it-IT" dirty="0" smtClean="0"/>
          </a:p>
          <a:p>
            <a:r>
              <a:rPr lang="it-IT" dirty="0" smtClean="0"/>
              <a:t>Ambiente </a:t>
            </a:r>
            <a:r>
              <a:rPr lang="it-IT" b="1" dirty="0" smtClean="0"/>
              <a:t>bene collettivo </a:t>
            </a:r>
            <a:r>
              <a:rPr lang="it-IT" dirty="0" smtClean="0"/>
              <a:t>(</a:t>
            </a:r>
            <a:r>
              <a:rPr lang="it-IT" dirty="0" err="1" smtClean="0"/>
              <a:t>Cdsc</a:t>
            </a:r>
            <a:r>
              <a:rPr lang="it-IT" dirty="0" smtClean="0"/>
              <a:t> 466)</a:t>
            </a:r>
            <a:endParaRPr lang="it-IT" b="1" dirty="0" smtClean="0"/>
          </a:p>
          <a:p>
            <a:pPr>
              <a:buNone/>
            </a:pPr>
            <a:endParaRPr lang="it-IT" dirty="0" smtClean="0"/>
          </a:p>
          <a:p>
            <a:r>
              <a:rPr lang="it-IT" b="1" dirty="0" smtClean="0"/>
              <a:t>Diritto</a:t>
            </a:r>
            <a:r>
              <a:rPr lang="it-IT" dirty="0" smtClean="0"/>
              <a:t> di tutti ad </a:t>
            </a:r>
            <a:r>
              <a:rPr lang="it-IT" b="1" dirty="0" smtClean="0"/>
              <a:t>accedere</a:t>
            </a:r>
            <a:r>
              <a:rPr lang="it-IT" dirty="0" smtClean="0"/>
              <a:t> alle risorse energetiche (</a:t>
            </a:r>
            <a:r>
              <a:rPr lang="it-IT" dirty="0" err="1" smtClean="0"/>
              <a:t>CiV</a:t>
            </a:r>
            <a:r>
              <a:rPr lang="it-IT" dirty="0" smtClean="0"/>
              <a:t> 49)</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slide(fromBottom)">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908720"/>
            <a:ext cx="8229600" cy="1143000"/>
          </a:xfrm>
        </p:spPr>
        <p:txBody>
          <a:bodyPr>
            <a:normAutofit fontScale="90000"/>
          </a:bodyPr>
          <a:lstStyle/>
          <a:p>
            <a:r>
              <a:rPr lang="it-IT" i="1" dirty="0" smtClean="0"/>
              <a:t>Sulle problematiche energetiche: </a:t>
            </a:r>
            <a:r>
              <a:rPr lang="it-IT" dirty="0" smtClean="0"/>
              <a:t/>
            </a:r>
            <a:br>
              <a:rPr lang="it-IT" dirty="0" smtClean="0"/>
            </a:br>
            <a:r>
              <a:rPr lang="it-IT" dirty="0" smtClean="0"/>
              <a:t>principi etici fondamentali in gioco</a:t>
            </a:r>
            <a:endParaRPr lang="it-IT" dirty="0"/>
          </a:p>
        </p:txBody>
      </p:sp>
      <p:sp>
        <p:nvSpPr>
          <p:cNvPr id="3" name="Segnaposto contenuto 2"/>
          <p:cNvSpPr>
            <a:spLocks noGrp="1"/>
          </p:cNvSpPr>
          <p:nvPr>
            <p:ph idx="1"/>
          </p:nvPr>
        </p:nvSpPr>
        <p:spPr>
          <a:xfrm>
            <a:off x="467544" y="2204864"/>
            <a:ext cx="8229600" cy="4389120"/>
          </a:xfrm>
        </p:spPr>
        <p:txBody>
          <a:bodyPr>
            <a:normAutofit/>
          </a:bodyPr>
          <a:lstStyle/>
          <a:p>
            <a:endParaRPr lang="it-IT" sz="3200" dirty="0" smtClean="0"/>
          </a:p>
          <a:p>
            <a:r>
              <a:rPr lang="it-IT" sz="3200" dirty="0" smtClean="0"/>
              <a:t>Principio del </a:t>
            </a:r>
            <a:r>
              <a:rPr lang="it-IT" sz="3200" b="1" dirty="0" smtClean="0"/>
              <a:t>bene comune</a:t>
            </a:r>
          </a:p>
          <a:p>
            <a:endParaRPr lang="it-IT" sz="3200" dirty="0" smtClean="0"/>
          </a:p>
          <a:p>
            <a:r>
              <a:rPr lang="it-IT" sz="3200" dirty="0" smtClean="0"/>
              <a:t>Principio della </a:t>
            </a:r>
            <a:r>
              <a:rPr lang="it-IT" sz="3200" b="1" dirty="0" smtClean="0"/>
              <a:t>destinazione universale dei </a:t>
            </a:r>
            <a:r>
              <a:rPr lang="it-IT" sz="3200" b="1" dirty="0" smtClean="0"/>
              <a:t>beni </a:t>
            </a:r>
            <a:r>
              <a:rPr lang="it-IT" dirty="0" smtClean="0"/>
              <a:t>(cfr. </a:t>
            </a:r>
            <a:r>
              <a:rPr lang="it-IT" dirty="0" err="1" smtClean="0"/>
              <a:t>CiV</a:t>
            </a:r>
            <a:r>
              <a:rPr lang="it-IT" dirty="0" smtClean="0"/>
              <a:t> 50)</a:t>
            </a:r>
            <a:endParaRPr lang="it-IT" sz="3200" b="1" dirty="0" smtClean="0"/>
          </a:p>
          <a:p>
            <a:endParaRPr lang="it-IT" sz="3200" dirty="0" smtClean="0"/>
          </a:p>
          <a:p>
            <a:r>
              <a:rPr lang="it-IT" sz="3200" dirty="0" smtClean="0"/>
              <a:t>Principio di </a:t>
            </a:r>
            <a:r>
              <a:rPr lang="it-IT" sz="3200" b="1" dirty="0" smtClean="0"/>
              <a:t>solidarietà </a:t>
            </a:r>
            <a:r>
              <a:rPr lang="it-IT" sz="3200" dirty="0" smtClean="0"/>
              <a:t>(Cfr</a:t>
            </a:r>
            <a:r>
              <a:rPr lang="it-IT" sz="3200" smtClean="0"/>
              <a:t>. CiV</a:t>
            </a:r>
            <a:r>
              <a:rPr lang="it-IT" sz="3200" dirty="0" smtClean="0"/>
              <a:t> 49)</a:t>
            </a:r>
            <a:endParaRPr lang="it-IT" sz="32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slide(fromBottom)">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908720"/>
            <a:ext cx="8229600" cy="1143000"/>
          </a:xfrm>
        </p:spPr>
        <p:txBody>
          <a:bodyPr>
            <a:normAutofit fontScale="90000"/>
          </a:bodyPr>
          <a:lstStyle/>
          <a:p>
            <a:r>
              <a:rPr lang="it-IT" i="1" dirty="0" smtClean="0"/>
              <a:t>Sulle problematiche energetiche: </a:t>
            </a:r>
            <a:r>
              <a:rPr lang="it-IT" dirty="0" smtClean="0"/>
              <a:t/>
            </a:r>
            <a:br>
              <a:rPr lang="it-IT" dirty="0" smtClean="0"/>
            </a:br>
            <a:r>
              <a:rPr lang="it-IT" dirty="0" smtClean="0"/>
              <a:t>principi etici in gioco</a:t>
            </a:r>
            <a:endParaRPr lang="it-IT" dirty="0"/>
          </a:p>
        </p:txBody>
      </p:sp>
      <p:sp>
        <p:nvSpPr>
          <p:cNvPr id="3" name="Segnaposto contenuto 2"/>
          <p:cNvSpPr>
            <a:spLocks noGrp="1"/>
          </p:cNvSpPr>
          <p:nvPr>
            <p:ph idx="1"/>
          </p:nvPr>
        </p:nvSpPr>
        <p:spPr>
          <a:xfrm>
            <a:off x="467544" y="2204864"/>
            <a:ext cx="8229600" cy="4389120"/>
          </a:xfrm>
        </p:spPr>
        <p:txBody>
          <a:bodyPr>
            <a:normAutofit fontScale="92500" lnSpcReduction="10000"/>
          </a:bodyPr>
          <a:lstStyle/>
          <a:p>
            <a:endParaRPr lang="it-IT" sz="3200" dirty="0" smtClean="0"/>
          </a:p>
          <a:p>
            <a:r>
              <a:rPr lang="it-IT" sz="3200" dirty="0" smtClean="0"/>
              <a:t>Principio di </a:t>
            </a:r>
            <a:r>
              <a:rPr lang="it-IT" sz="3200" b="1" dirty="0" smtClean="0"/>
              <a:t>precauzione  </a:t>
            </a:r>
            <a:r>
              <a:rPr lang="it-IT" sz="3200" dirty="0" smtClean="0"/>
              <a:t>(</a:t>
            </a:r>
            <a:r>
              <a:rPr lang="it-IT" sz="3200" dirty="0" err="1" smtClean="0"/>
              <a:t>Cdsc</a:t>
            </a:r>
            <a:r>
              <a:rPr lang="it-IT" sz="3200" dirty="0" smtClean="0"/>
              <a:t> 469</a:t>
            </a:r>
            <a:r>
              <a:rPr lang="it-IT" sz="3200" dirty="0" smtClean="0"/>
              <a:t>)</a:t>
            </a:r>
            <a:endParaRPr lang="it-IT" sz="3200" dirty="0" smtClean="0"/>
          </a:p>
          <a:p>
            <a:r>
              <a:rPr lang="it-IT" sz="3200" b="1" dirty="0" smtClean="0"/>
              <a:t>Responsabilità </a:t>
            </a:r>
            <a:r>
              <a:rPr lang="it-IT" sz="3200" dirty="0" smtClean="0"/>
              <a:t>delle politiche pubbliche e degli operatori economici (</a:t>
            </a:r>
            <a:r>
              <a:rPr lang="it-IT" sz="3200" dirty="0" err="1" smtClean="0"/>
              <a:t>Cdsc</a:t>
            </a:r>
            <a:r>
              <a:rPr lang="it-IT" sz="3200" dirty="0" smtClean="0"/>
              <a:t> 470, </a:t>
            </a:r>
            <a:r>
              <a:rPr lang="it-IT" sz="3200" dirty="0" err="1" smtClean="0"/>
              <a:t>CiV</a:t>
            </a:r>
            <a:r>
              <a:rPr lang="it-IT" sz="3200" dirty="0" smtClean="0"/>
              <a:t> 50)</a:t>
            </a:r>
            <a:endParaRPr lang="it-IT" b="1" dirty="0" smtClean="0"/>
          </a:p>
          <a:p>
            <a:r>
              <a:rPr lang="it-IT" sz="3200" b="1" dirty="0" smtClean="0"/>
              <a:t>Redistribuzione </a:t>
            </a:r>
            <a:r>
              <a:rPr lang="it-IT" sz="3200" dirty="0" smtClean="0"/>
              <a:t>energetica (</a:t>
            </a:r>
            <a:r>
              <a:rPr lang="it-IT" sz="3200" dirty="0" err="1" smtClean="0"/>
              <a:t>CiV</a:t>
            </a:r>
            <a:r>
              <a:rPr lang="it-IT" sz="3200" dirty="0" smtClean="0"/>
              <a:t> 49)</a:t>
            </a:r>
          </a:p>
          <a:p>
            <a:r>
              <a:rPr lang="it-IT" b="1" dirty="0" smtClean="0"/>
              <a:t>Trasparenza</a:t>
            </a:r>
            <a:r>
              <a:rPr lang="it-IT" dirty="0" smtClean="0"/>
              <a:t> e </a:t>
            </a:r>
            <a:r>
              <a:rPr lang="it-IT" b="1" dirty="0" smtClean="0"/>
              <a:t>assunzione di responsabilità</a:t>
            </a:r>
            <a:r>
              <a:rPr lang="it-IT" dirty="0" smtClean="0"/>
              <a:t> </a:t>
            </a:r>
            <a:r>
              <a:rPr lang="it-IT" dirty="0" smtClean="0"/>
              <a:t>sui costi economici e sociali derivanti dall’uso delle risorse ambientali comuni (</a:t>
            </a:r>
            <a:r>
              <a:rPr lang="it-IT" dirty="0" err="1" smtClean="0"/>
              <a:t>CiV</a:t>
            </a:r>
            <a:r>
              <a:rPr lang="it-IT" dirty="0" smtClean="0"/>
              <a:t> 50)</a:t>
            </a:r>
            <a:endParaRPr lang="it-IT" sz="3200" dirty="0" smtClean="0"/>
          </a:p>
          <a:p>
            <a:r>
              <a:rPr lang="it-IT" b="1" dirty="0" smtClean="0"/>
              <a:t>Uso efficiente </a:t>
            </a:r>
            <a:r>
              <a:rPr lang="it-IT" dirty="0" smtClean="0"/>
              <a:t>delle risorse (</a:t>
            </a:r>
            <a:r>
              <a:rPr lang="it-IT" dirty="0" err="1" smtClean="0"/>
              <a:t>CiV</a:t>
            </a:r>
            <a:r>
              <a:rPr lang="it-IT" dirty="0" smtClean="0"/>
              <a:t> 50)</a:t>
            </a:r>
            <a:endParaRPr lang="it-IT"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slide(fromBottom)">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slide(fromBottom)">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slide(fromBottom)">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Dottrina sociale della Chiesa</a:t>
            </a:r>
            <a:endParaRPr lang="it-IT" dirty="0"/>
          </a:p>
        </p:txBody>
      </p:sp>
      <p:sp>
        <p:nvSpPr>
          <p:cNvPr id="3" name="Segnaposto contenuto 2"/>
          <p:cNvSpPr>
            <a:spLocks noGrp="1"/>
          </p:cNvSpPr>
          <p:nvPr>
            <p:ph idx="1"/>
          </p:nvPr>
        </p:nvSpPr>
        <p:spPr/>
        <p:txBody>
          <a:bodyPr>
            <a:normAutofit fontScale="85000" lnSpcReduction="20000"/>
          </a:bodyPr>
          <a:lstStyle/>
          <a:p>
            <a:r>
              <a:rPr lang="it-IT" i="1" dirty="0" smtClean="0"/>
              <a:t>Le finalità</a:t>
            </a:r>
            <a:r>
              <a:rPr lang="it-IT" dirty="0" smtClean="0"/>
              <a:t>: guidare gli uomini a rispondere alla loro vocazione di costruttori della società terrena</a:t>
            </a:r>
          </a:p>
          <a:p>
            <a:r>
              <a:rPr lang="it-IT" dirty="0" smtClean="0"/>
              <a:t>La </a:t>
            </a:r>
            <a:r>
              <a:rPr lang="it-IT" i="1" dirty="0" smtClean="0"/>
              <a:t>natura</a:t>
            </a:r>
            <a:r>
              <a:rPr lang="it-IT" dirty="0" smtClean="0"/>
              <a:t>: teologia morale, per la libertà e la responsabilità delle azioni umane</a:t>
            </a:r>
          </a:p>
          <a:p>
            <a:r>
              <a:rPr lang="it-IT" dirty="0" smtClean="0"/>
              <a:t>L’</a:t>
            </a:r>
            <a:r>
              <a:rPr lang="it-IT" i="1" dirty="0" smtClean="0"/>
              <a:t>intento ultimo</a:t>
            </a:r>
            <a:r>
              <a:rPr lang="it-IT" dirty="0" smtClean="0"/>
              <a:t>: un umanesimo planetario, lo sviluppo di tutto l’uomo e di tutti gli uomini (in prospettiva escatologica)</a:t>
            </a:r>
          </a:p>
          <a:p>
            <a:r>
              <a:rPr lang="it-IT" dirty="0" smtClean="0"/>
              <a:t>La </a:t>
            </a:r>
            <a:r>
              <a:rPr lang="it-IT" i="1" dirty="0" smtClean="0"/>
              <a:t>dimensione</a:t>
            </a:r>
            <a:r>
              <a:rPr lang="it-IT" dirty="0" smtClean="0"/>
              <a:t>: interdisciplinare, raccordo attorno all’uomo dei saperi, dimensione sapienziale</a:t>
            </a:r>
          </a:p>
          <a:p>
            <a:r>
              <a:rPr lang="it-IT" dirty="0" smtClean="0"/>
              <a:t>I </a:t>
            </a:r>
            <a:r>
              <a:rPr lang="it-IT" i="1" dirty="0" smtClean="0"/>
              <a:t>contenuti</a:t>
            </a:r>
            <a:r>
              <a:rPr lang="it-IT" dirty="0" smtClean="0"/>
              <a:t>: Principi di riflessione, criteri di giudizio, direttive di azione</a:t>
            </a:r>
          </a:p>
          <a:p>
            <a:r>
              <a:rPr lang="it-IT" dirty="0" smtClean="0"/>
              <a:t>I </a:t>
            </a:r>
            <a:r>
              <a:rPr lang="it-IT" i="1" dirty="0" smtClean="0"/>
              <a:t>compiti</a:t>
            </a:r>
            <a:r>
              <a:rPr lang="it-IT" dirty="0" smtClean="0"/>
              <a:t>:</a:t>
            </a:r>
            <a:r>
              <a:rPr lang="it-IT" i="1" dirty="0" smtClean="0"/>
              <a:t> </a:t>
            </a:r>
            <a:r>
              <a:rPr lang="it-IT" dirty="0" smtClean="0"/>
              <a:t>Annuncio e denuncia</a:t>
            </a:r>
          </a:p>
          <a:p>
            <a:endParaRPr lang="it-IT" dirty="0" smtClean="0"/>
          </a:p>
          <a:p>
            <a:pPr>
              <a:buNone/>
            </a:pPr>
            <a:endParaRPr lang="it-IT"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Dottrina sociale della Chiesa</a:t>
            </a:r>
            <a:endParaRPr lang="it-IT" dirty="0"/>
          </a:p>
        </p:txBody>
      </p:sp>
      <p:sp>
        <p:nvSpPr>
          <p:cNvPr id="3" name="Segnaposto contenuto 2"/>
          <p:cNvSpPr>
            <a:spLocks noGrp="1"/>
          </p:cNvSpPr>
          <p:nvPr>
            <p:ph idx="1"/>
          </p:nvPr>
        </p:nvSpPr>
        <p:spPr/>
        <p:txBody>
          <a:bodyPr/>
          <a:lstStyle/>
          <a:p>
            <a:endParaRPr lang="it-IT" sz="2800" dirty="0" smtClean="0"/>
          </a:p>
          <a:p>
            <a:r>
              <a:rPr lang="it-IT" sz="2800" dirty="0" smtClean="0"/>
              <a:t>Le </a:t>
            </a:r>
            <a:r>
              <a:rPr lang="it-IT" sz="2800" i="1" dirty="0" smtClean="0"/>
              <a:t>vie di conoscenza</a:t>
            </a:r>
            <a:r>
              <a:rPr lang="it-IT" sz="2800" dirty="0" smtClean="0"/>
              <a:t>: fede e ragione</a:t>
            </a:r>
            <a:endParaRPr lang="it-IT" dirty="0" smtClean="0"/>
          </a:p>
          <a:p>
            <a:endParaRPr lang="it-IT" dirty="0" smtClean="0"/>
          </a:p>
          <a:p>
            <a:r>
              <a:rPr lang="it-IT" dirty="0" smtClean="0"/>
              <a:t>Dimensione teologica: l’orizzonte dei fatti sociali </a:t>
            </a:r>
          </a:p>
          <a:p>
            <a:r>
              <a:rPr lang="it-IT" dirty="0" smtClean="0"/>
              <a:t>Dimensione  antropologica: l’uomo nei fatti sociali</a:t>
            </a:r>
          </a:p>
          <a:p>
            <a:r>
              <a:rPr lang="it-IT" dirty="0" smtClean="0"/>
              <a:t>Dimensione etica: l’agire sociale (bene e male; giustizia e carità)</a:t>
            </a:r>
          </a:p>
          <a:p>
            <a:endParaRPr lang="it-IT" dirty="0" smtClean="0"/>
          </a:p>
          <a:p>
            <a:endParaRPr lang="it-IT" dirty="0" smtClean="0"/>
          </a:p>
          <a:p>
            <a:pPr>
              <a:buNone/>
            </a:pP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lide(fromBottom)">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discernimento</a:t>
            </a:r>
            <a:endParaRPr lang="it-IT" dirty="0"/>
          </a:p>
        </p:txBody>
      </p:sp>
      <p:sp>
        <p:nvSpPr>
          <p:cNvPr id="3" name="Segnaposto contenuto 2"/>
          <p:cNvSpPr>
            <a:spLocks noGrp="1"/>
          </p:cNvSpPr>
          <p:nvPr>
            <p:ph idx="1"/>
          </p:nvPr>
        </p:nvSpPr>
        <p:spPr/>
        <p:txBody>
          <a:bodyPr>
            <a:normAutofit fontScale="92500" lnSpcReduction="10000"/>
          </a:bodyPr>
          <a:lstStyle/>
          <a:p>
            <a:pPr algn="ctr">
              <a:buNone/>
            </a:pPr>
            <a:endParaRPr lang="it-IT" dirty="0" smtClean="0">
              <a:latin typeface="Arial Rounded MT Bold" pitchFamily="34" charset="0"/>
            </a:endParaRPr>
          </a:p>
          <a:p>
            <a:pPr algn="ctr">
              <a:buNone/>
            </a:pPr>
            <a:r>
              <a:rPr lang="it-IT" dirty="0" smtClean="0">
                <a:latin typeface="Arial Rounded MT Bold" pitchFamily="34" charset="0"/>
              </a:rPr>
              <a:t>un giudizio dell’intelligenza </a:t>
            </a:r>
          </a:p>
          <a:p>
            <a:pPr algn="ctr">
              <a:buNone/>
            </a:pPr>
            <a:r>
              <a:rPr lang="it-IT" dirty="0" smtClean="0">
                <a:latin typeface="Arial Rounded MT Bold" pitchFamily="34" charset="0"/>
              </a:rPr>
              <a:t>mosso dall’amore per il mondo</a:t>
            </a:r>
          </a:p>
          <a:p>
            <a:pPr algn="ctr">
              <a:buNone/>
            </a:pPr>
            <a:endParaRPr lang="it-IT" dirty="0" smtClean="0">
              <a:latin typeface="Arial Rounded MT Bold" pitchFamily="34" charset="0"/>
            </a:endParaRPr>
          </a:p>
          <a:p>
            <a:pPr algn="ctr">
              <a:buNone/>
            </a:pPr>
            <a:r>
              <a:rPr lang="it-IT" dirty="0" smtClean="0"/>
              <a:t>«L’uomo spirituale giudica ogni cosa» </a:t>
            </a:r>
          </a:p>
          <a:p>
            <a:pPr algn="ctr">
              <a:buNone/>
            </a:pPr>
            <a:r>
              <a:rPr lang="it-IT" dirty="0" smtClean="0"/>
              <a:t>(cfr. 1 </a:t>
            </a:r>
            <a:r>
              <a:rPr lang="it-IT" dirty="0" err="1" smtClean="0"/>
              <a:t>Cor</a:t>
            </a:r>
            <a:r>
              <a:rPr lang="it-IT" dirty="0" smtClean="0"/>
              <a:t> 2,15)</a:t>
            </a:r>
          </a:p>
          <a:p>
            <a:pPr algn="ctr">
              <a:buNone/>
            </a:pPr>
            <a:endParaRPr lang="it-IT" dirty="0" smtClean="0"/>
          </a:p>
          <a:p>
            <a:pPr algn="ctr">
              <a:buNone/>
            </a:pPr>
            <a:r>
              <a:rPr lang="it-IT" dirty="0" smtClean="0"/>
              <a:t>«Dobbiamo aiutare il mondo a trovare una direzione, essere giudici non significa altro» (C.M. Martini)</a:t>
            </a:r>
          </a:p>
          <a:p>
            <a:pPr>
              <a:buNone/>
            </a:pP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lide(fromBottom)">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slide(fromBottom)">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discernimento</a:t>
            </a:r>
            <a:endParaRPr lang="it-IT" dirty="0"/>
          </a:p>
        </p:txBody>
      </p:sp>
      <p:sp>
        <p:nvSpPr>
          <p:cNvPr id="3" name="Segnaposto contenuto 2"/>
          <p:cNvSpPr>
            <a:spLocks noGrp="1"/>
          </p:cNvSpPr>
          <p:nvPr>
            <p:ph idx="1"/>
          </p:nvPr>
        </p:nvSpPr>
        <p:spPr/>
        <p:txBody>
          <a:bodyPr>
            <a:normAutofit fontScale="92500" lnSpcReduction="20000"/>
          </a:bodyPr>
          <a:lstStyle/>
          <a:p>
            <a:pPr algn="ctr">
              <a:buNone/>
            </a:pPr>
            <a:endParaRPr lang="it-IT" dirty="0" smtClean="0"/>
          </a:p>
          <a:p>
            <a:pPr marL="514350" indent="-514350" algn="ctr">
              <a:buNone/>
            </a:pPr>
            <a:r>
              <a:rPr lang="it-IT" dirty="0" smtClean="0"/>
              <a:t>Confrontare il messaggio evangelico con le realtà sociali (</a:t>
            </a:r>
            <a:r>
              <a:rPr lang="it-IT" dirty="0" err="1" smtClean="0"/>
              <a:t>Cdsc</a:t>
            </a:r>
            <a:r>
              <a:rPr lang="it-IT" dirty="0" smtClean="0"/>
              <a:t> 526)</a:t>
            </a:r>
          </a:p>
          <a:p>
            <a:pPr marL="514350" indent="-514350">
              <a:buNone/>
            </a:pPr>
            <a:endParaRPr lang="it-IT" dirty="0" smtClean="0"/>
          </a:p>
          <a:p>
            <a:pPr marL="514350" indent="-514350">
              <a:buNone/>
            </a:pPr>
            <a:r>
              <a:rPr lang="it-IT" dirty="0" smtClean="0"/>
              <a:t>L’annuncio del Vangelo si posa sul sociale e lo giudica:</a:t>
            </a:r>
          </a:p>
          <a:p>
            <a:pPr marL="514350" indent="-514350">
              <a:buNone/>
            </a:pPr>
            <a:r>
              <a:rPr lang="it-IT" dirty="0" smtClean="0"/>
              <a:t>1. Giudicando il tipo di relazione sociale e di rapporto interumano esistente; </a:t>
            </a:r>
          </a:p>
          <a:p>
            <a:pPr>
              <a:buNone/>
            </a:pPr>
            <a:r>
              <a:rPr lang="it-IT" dirty="0" smtClean="0"/>
              <a:t>2. Indicando verso quale meta debba essere trasformato e indirizzato tale rapporto». (Chiavacci)</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slide(fromBottom)">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slide(fromBottom)">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764704"/>
            <a:ext cx="8229600" cy="1584176"/>
          </a:xfrm>
        </p:spPr>
        <p:txBody>
          <a:bodyPr>
            <a:normAutofit/>
          </a:bodyPr>
          <a:lstStyle/>
          <a:p>
            <a:r>
              <a:rPr lang="it-IT" i="1" dirty="0" smtClean="0"/>
              <a:t>Sul rapporto uomo-natura:</a:t>
            </a:r>
            <a:r>
              <a:rPr lang="it-IT" dirty="0" smtClean="0"/>
              <a:t/>
            </a:r>
            <a:br>
              <a:rPr lang="it-IT" dirty="0" smtClean="0"/>
            </a:br>
            <a:r>
              <a:rPr lang="it-IT" dirty="0" smtClean="0"/>
              <a:t>le fonti</a:t>
            </a:r>
            <a:endParaRPr lang="it-IT" dirty="0"/>
          </a:p>
        </p:txBody>
      </p:sp>
      <p:sp>
        <p:nvSpPr>
          <p:cNvPr id="3" name="Segnaposto contenuto 2"/>
          <p:cNvSpPr>
            <a:spLocks noGrp="1"/>
          </p:cNvSpPr>
          <p:nvPr>
            <p:ph idx="1"/>
          </p:nvPr>
        </p:nvSpPr>
        <p:spPr>
          <a:xfrm>
            <a:off x="467544" y="2132856"/>
            <a:ext cx="8229600" cy="4389120"/>
          </a:xfrm>
        </p:spPr>
        <p:txBody>
          <a:bodyPr/>
          <a:lstStyle/>
          <a:p>
            <a:endParaRPr lang="it-IT" dirty="0" smtClean="0"/>
          </a:p>
          <a:p>
            <a:r>
              <a:rPr lang="it-IT" i="1" dirty="0" smtClean="0"/>
              <a:t>Compendio della Dottrina sociale della Chiesa</a:t>
            </a:r>
            <a:r>
              <a:rPr lang="it-IT" dirty="0" smtClean="0"/>
              <a:t>, capitolo quarto (I principi della DSC)</a:t>
            </a:r>
          </a:p>
          <a:p>
            <a:r>
              <a:rPr lang="it-IT" i="1" dirty="0" smtClean="0"/>
              <a:t>Compendio della Dottrina sociale della Chiesa</a:t>
            </a:r>
            <a:r>
              <a:rPr lang="it-IT" dirty="0" smtClean="0"/>
              <a:t>, capitolo decimo (Salvaguardare l’ambiente)</a:t>
            </a:r>
          </a:p>
          <a:p>
            <a:r>
              <a:rPr lang="it-IT" dirty="0" smtClean="0"/>
              <a:t>Enciclica </a:t>
            </a:r>
            <a:r>
              <a:rPr lang="it-IT" i="1" dirty="0" smtClean="0"/>
              <a:t>Caritas in </a:t>
            </a:r>
            <a:r>
              <a:rPr lang="it-IT" i="1" dirty="0" err="1" smtClean="0"/>
              <a:t>veritate</a:t>
            </a:r>
            <a:r>
              <a:rPr lang="it-IT" dirty="0" smtClean="0"/>
              <a:t>, </a:t>
            </a:r>
            <a:r>
              <a:rPr lang="it-IT" dirty="0" err="1" smtClean="0"/>
              <a:t>nn°</a:t>
            </a:r>
            <a:r>
              <a:rPr lang="it-IT" dirty="0" smtClean="0"/>
              <a:t> 48-52 (in particolare 49 e 50 per le “problematiche energetiche”)</a:t>
            </a:r>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476672"/>
            <a:ext cx="8229600" cy="1143000"/>
          </a:xfrm>
        </p:spPr>
        <p:txBody>
          <a:bodyPr>
            <a:normAutofit fontScale="90000"/>
          </a:bodyPr>
          <a:lstStyle/>
          <a:p>
            <a:r>
              <a:rPr lang="it-IT" i="1" dirty="0" smtClean="0"/>
              <a:t>Sul rapporto uomo-natura:</a:t>
            </a:r>
            <a:br>
              <a:rPr lang="it-IT" i="1" dirty="0" smtClean="0"/>
            </a:br>
            <a:r>
              <a:rPr lang="it-IT" dirty="0" smtClean="0"/>
              <a:t>l’orizzonte teologico</a:t>
            </a:r>
            <a:endParaRPr lang="it-IT" dirty="0"/>
          </a:p>
        </p:txBody>
      </p:sp>
      <p:sp>
        <p:nvSpPr>
          <p:cNvPr id="3" name="Segnaposto contenuto 2"/>
          <p:cNvSpPr>
            <a:spLocks noGrp="1"/>
          </p:cNvSpPr>
          <p:nvPr>
            <p:ph idx="1"/>
          </p:nvPr>
        </p:nvSpPr>
        <p:spPr/>
        <p:txBody>
          <a:bodyPr>
            <a:normAutofit fontScale="92500" lnSpcReduction="20000"/>
          </a:bodyPr>
          <a:lstStyle/>
          <a:p>
            <a:pPr>
              <a:buNone/>
            </a:pPr>
            <a:endParaRPr lang="it-IT" dirty="0" smtClean="0"/>
          </a:p>
          <a:p>
            <a:pPr>
              <a:buNone/>
            </a:pPr>
            <a:r>
              <a:rPr lang="it-IT" dirty="0" smtClean="0"/>
              <a:t>«Lo spazio di questo mondo è il dono stesso di Dio, il luogo, il progetto che Egli affida alla responsabile guida e operosità dell’uomo» (</a:t>
            </a:r>
            <a:r>
              <a:rPr lang="it-IT" dirty="0" err="1" smtClean="0"/>
              <a:t>Cdsc</a:t>
            </a:r>
            <a:r>
              <a:rPr lang="it-IT" dirty="0" smtClean="0"/>
              <a:t> 451)</a:t>
            </a:r>
          </a:p>
          <a:p>
            <a:pPr>
              <a:buNone/>
            </a:pPr>
            <a:endParaRPr lang="it-IT" dirty="0" smtClean="0"/>
          </a:p>
          <a:p>
            <a:pPr>
              <a:buNone/>
            </a:pPr>
            <a:r>
              <a:rPr lang="it-IT" dirty="0" smtClean="0"/>
              <a:t>«L’attività umana individuale e collettiva, ossia quell’ingente sforzo col quale gli uomini nel corso dei secoli cercano di migliorare le proprie condizioni di vita, considerato in se stesso corrisponde al progetto di Dio» (</a:t>
            </a:r>
            <a:r>
              <a:rPr lang="it-IT" dirty="0" err="1" smtClean="0"/>
              <a:t>Cdsc</a:t>
            </a:r>
            <a:r>
              <a:rPr lang="it-IT" dirty="0" smtClean="0"/>
              <a:t> 456)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620688"/>
            <a:ext cx="8229600" cy="1143000"/>
          </a:xfrm>
        </p:spPr>
        <p:txBody>
          <a:bodyPr>
            <a:normAutofit fontScale="90000"/>
          </a:bodyPr>
          <a:lstStyle/>
          <a:p>
            <a:r>
              <a:rPr lang="it-IT" i="1" dirty="0" smtClean="0"/>
              <a:t>Sul rapporto uomo-natura:</a:t>
            </a:r>
            <a:br>
              <a:rPr lang="it-IT" i="1" dirty="0" smtClean="0"/>
            </a:br>
            <a:r>
              <a:rPr lang="it-IT" dirty="0" smtClean="0"/>
              <a:t>l’orizzonte teologico</a:t>
            </a:r>
            <a:endParaRPr lang="it-IT" dirty="0"/>
          </a:p>
        </p:txBody>
      </p:sp>
      <p:sp>
        <p:nvSpPr>
          <p:cNvPr id="3" name="Segnaposto contenuto 2"/>
          <p:cNvSpPr>
            <a:spLocks noGrp="1"/>
          </p:cNvSpPr>
          <p:nvPr>
            <p:ph idx="1"/>
          </p:nvPr>
        </p:nvSpPr>
        <p:spPr>
          <a:xfrm>
            <a:off x="395536" y="2132856"/>
            <a:ext cx="8229600" cy="4389120"/>
          </a:xfrm>
        </p:spPr>
        <p:txBody>
          <a:bodyPr>
            <a:noAutofit/>
          </a:bodyPr>
          <a:lstStyle/>
          <a:p>
            <a:pPr>
              <a:buNone/>
            </a:pPr>
            <a:r>
              <a:rPr lang="it-IT" sz="2200" dirty="0" smtClean="0"/>
              <a:t>«La sua capacità di trasformare e, in un certo senso, di creare il mondo con il proprio </a:t>
            </a:r>
            <a:r>
              <a:rPr lang="it-IT" sz="2200" dirty="0" err="1" smtClean="0"/>
              <a:t>lavoro…</a:t>
            </a:r>
            <a:r>
              <a:rPr lang="it-IT" sz="2200" dirty="0" smtClean="0"/>
              <a:t> si svolge sempre sulla base della prima originaria donazione delle cose da parte di Dio» (</a:t>
            </a:r>
            <a:r>
              <a:rPr lang="it-IT" sz="2200" dirty="0" err="1" smtClean="0"/>
              <a:t>Cdsc</a:t>
            </a:r>
            <a:r>
              <a:rPr lang="it-IT" sz="2200" dirty="0" smtClean="0"/>
              <a:t> 460)</a:t>
            </a:r>
          </a:p>
          <a:p>
            <a:pPr>
              <a:buNone/>
            </a:pPr>
            <a:endParaRPr lang="it-IT" sz="2200" dirty="0" smtClean="0"/>
          </a:p>
          <a:p>
            <a:pPr>
              <a:buNone/>
            </a:pPr>
            <a:r>
              <a:rPr lang="it-IT" sz="2200" dirty="0" smtClean="0"/>
              <a:t>«Se l'uomo interviene sulla natura senza abusarne e senza danneggiarla, si può dire che « interviene non per modificare la natura ma per aiutarla a svilupparsi secondo la sua essenza, quella della creazione, quella voluta da Dio. Lavorando in questo campo, evidentemente delicato, il ricercatore aderisce al disegno di Dio. Dio ha voluto che l'uomo fosse il re della creazione ».</a:t>
            </a:r>
            <a:r>
              <a:rPr lang="it-IT" sz="2200" baseline="30000" dirty="0" smtClean="0"/>
              <a:t>968</a:t>
            </a:r>
            <a:r>
              <a:rPr lang="it-IT" sz="2200" dirty="0" smtClean="0"/>
              <a:t> In fondo, è Dio stesso che offre all'uomo l'onore di cooperare con tutte le forze dell'intelligenza all'opera della creazione» (</a:t>
            </a:r>
            <a:r>
              <a:rPr lang="it-IT" sz="2200" dirty="0" err="1" smtClean="0"/>
              <a:t>Cdsc</a:t>
            </a:r>
            <a:r>
              <a:rPr lang="it-IT" sz="2200" dirty="0" smtClean="0"/>
              <a:t> 460)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8229600" cy="1143000"/>
          </a:xfrm>
        </p:spPr>
        <p:txBody>
          <a:bodyPr>
            <a:normAutofit fontScale="90000"/>
          </a:bodyPr>
          <a:lstStyle/>
          <a:p>
            <a:r>
              <a:rPr lang="it-IT" i="1" dirty="0" smtClean="0"/>
              <a:t>Sul rapporto uomo-natura:</a:t>
            </a:r>
            <a:br>
              <a:rPr lang="it-IT" i="1" dirty="0" smtClean="0"/>
            </a:br>
            <a:r>
              <a:rPr lang="it-IT" dirty="0" smtClean="0"/>
              <a:t>l’orizzonte teologico</a:t>
            </a:r>
            <a:endParaRPr lang="it-IT" dirty="0"/>
          </a:p>
        </p:txBody>
      </p:sp>
      <p:sp>
        <p:nvSpPr>
          <p:cNvPr id="3" name="Segnaposto contenuto 2"/>
          <p:cNvSpPr>
            <a:spLocks noGrp="1"/>
          </p:cNvSpPr>
          <p:nvPr>
            <p:ph idx="1"/>
          </p:nvPr>
        </p:nvSpPr>
        <p:spPr>
          <a:xfrm>
            <a:off x="1403648" y="1700808"/>
            <a:ext cx="7498080" cy="4800600"/>
          </a:xfrm>
        </p:spPr>
        <p:txBody>
          <a:bodyPr>
            <a:normAutofit fontScale="85000" lnSpcReduction="20000"/>
          </a:bodyPr>
          <a:lstStyle/>
          <a:p>
            <a:pPr>
              <a:buNone/>
            </a:pPr>
            <a:endParaRPr lang="it-IT" dirty="0" smtClean="0"/>
          </a:p>
          <a:p>
            <a:pPr>
              <a:buNone/>
            </a:pPr>
            <a:r>
              <a:rPr lang="it-IT" dirty="0" smtClean="0"/>
              <a:t>«La natura non è una realtà sacra o divina, ma dono offerto dal Creatore alla comunità umana, affidato all’intelligenza e alla responsabilità morale dell’uomo» (</a:t>
            </a:r>
            <a:r>
              <a:rPr lang="it-IT" dirty="0" err="1" smtClean="0"/>
              <a:t>Cdsc</a:t>
            </a:r>
            <a:r>
              <a:rPr lang="it-IT" dirty="0" smtClean="0"/>
              <a:t> 473)</a:t>
            </a:r>
          </a:p>
          <a:p>
            <a:pPr>
              <a:buNone/>
            </a:pPr>
            <a:endParaRPr lang="it-IT" dirty="0" smtClean="0"/>
          </a:p>
          <a:p>
            <a:pPr>
              <a:buNone/>
            </a:pPr>
            <a:r>
              <a:rPr lang="it-IT" dirty="0" smtClean="0"/>
              <a:t>«Nel dialogo con Dio la creatura umana trova la propria verità, dalla quale trae ispirazione e norme per progettare il futuro del mondo, un </a:t>
            </a:r>
            <a:r>
              <a:rPr lang="it-IT" i="1" dirty="0" smtClean="0"/>
              <a:t>giardino</a:t>
            </a:r>
            <a:r>
              <a:rPr lang="it-IT" dirty="0" smtClean="0"/>
              <a:t>, che Dio le ha dato </a:t>
            </a:r>
            <a:r>
              <a:rPr lang="it-IT" dirty="0" err="1" smtClean="0"/>
              <a:t>affinchè</a:t>
            </a:r>
            <a:r>
              <a:rPr lang="it-IT" dirty="0" smtClean="0"/>
              <a:t> sia coltivato e custodito. Neppure il peccato elimina tale compito, pur gravando di dolore e di sofferenza la nobiltà del lavoro» (</a:t>
            </a:r>
            <a:r>
              <a:rPr lang="it-IT" dirty="0" err="1" smtClean="0"/>
              <a:t>Cdsc</a:t>
            </a:r>
            <a:r>
              <a:rPr lang="it-IT" dirty="0" smtClean="0"/>
              <a:t> 542)</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slide(fromBottom)">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567</TotalTime>
  <Words>960</Words>
  <Application>Microsoft Office PowerPoint</Application>
  <PresentationFormat>Presentazione su schermo (4:3)</PresentationFormat>
  <Paragraphs>80</Paragraphs>
  <Slides>13</Slides>
  <Notes>0</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Solstizio</vt:lpstr>
      <vt:lpstr>Appunti per un discernimento alla luce della DSC</vt:lpstr>
      <vt:lpstr>La Dottrina sociale della Chiesa</vt:lpstr>
      <vt:lpstr>La Dottrina sociale della Chiesa</vt:lpstr>
      <vt:lpstr>Il discernimento</vt:lpstr>
      <vt:lpstr>Il discernimento</vt:lpstr>
      <vt:lpstr>Sul rapporto uomo-natura: le fonti</vt:lpstr>
      <vt:lpstr>Sul rapporto uomo-natura: l’orizzonte teologico</vt:lpstr>
      <vt:lpstr>Sul rapporto uomo-natura: l’orizzonte teologico</vt:lpstr>
      <vt:lpstr>Sul rapporto uomo-natura: l’orizzonte teologico</vt:lpstr>
      <vt:lpstr>Sul rapporto uomo-natura: l’orizzonte antropologico</vt:lpstr>
      <vt:lpstr>Sulle problematiche energetiche:  valori/beni fondamentali in gioco</vt:lpstr>
      <vt:lpstr>Sulle problematiche energetiche:  principi etici fondamentali in gioco</vt:lpstr>
      <vt:lpstr>Sulle problematiche energetiche:  principi etici in gioco</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Appunti per un discernimento alla luce della DSC</dc:title>
  <dc:creator>Marco</dc:creator>
  <cp:lastModifiedBy>Marco</cp:lastModifiedBy>
  <cp:revision>39</cp:revision>
  <dcterms:created xsi:type="dcterms:W3CDTF">2012-01-26T14:45:29Z</dcterms:created>
  <dcterms:modified xsi:type="dcterms:W3CDTF">2012-02-24T14:50:06Z</dcterms:modified>
</cp:coreProperties>
</file>