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83" d="100"/>
          <a:sy n="83" d="100"/>
        </p:scale>
        <p:origin x="840"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omune.cremona.it/taxonomy/term/20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Capire il Bilancio Comunale</a:t>
            </a:r>
            <a:endParaRPr lang="it-IT" dirty="0"/>
          </a:p>
        </p:txBody>
      </p:sp>
      <p:sp>
        <p:nvSpPr>
          <p:cNvPr id="3" name="Sottotitolo 2"/>
          <p:cNvSpPr>
            <a:spLocks noGrp="1"/>
          </p:cNvSpPr>
          <p:nvPr>
            <p:ph type="subTitle" idx="1"/>
          </p:nvPr>
        </p:nvSpPr>
        <p:spPr/>
        <p:txBody>
          <a:bodyPr/>
          <a:lstStyle/>
          <a:p>
            <a:r>
              <a:rPr lang="it-IT" dirty="0" smtClean="0"/>
              <a:t>Padova 9 febbraio 2019</a:t>
            </a:r>
          </a:p>
          <a:p>
            <a:r>
              <a:rPr lang="it-IT" dirty="0" smtClean="0"/>
              <a:t>Avv. Enrico A. M. Zin Sindaco di Piazzola sul Brenta</a:t>
            </a:r>
            <a:endParaRPr lang="it-IT" dirty="0"/>
          </a:p>
        </p:txBody>
      </p:sp>
    </p:spTree>
    <p:extLst>
      <p:ext uri="{BB962C8B-B14F-4D97-AF65-F5344CB8AC3E}">
        <p14:creationId xmlns:p14="http://schemas.microsoft.com/office/powerpoint/2010/main" val="3122455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Cap. 2 Il bilancio di previsione: come si legge</a:t>
            </a:r>
          </a:p>
        </p:txBody>
      </p:sp>
      <p:sp>
        <p:nvSpPr>
          <p:cNvPr id="3" name="Segnaposto contenuto 2"/>
          <p:cNvSpPr>
            <a:spLocks noGrp="1"/>
          </p:cNvSpPr>
          <p:nvPr>
            <p:ph idx="1"/>
          </p:nvPr>
        </p:nvSpPr>
        <p:spPr>
          <a:xfrm>
            <a:off x="677334" y="2160589"/>
            <a:ext cx="8596668" cy="4188453"/>
          </a:xfrm>
        </p:spPr>
        <p:txBody>
          <a:bodyPr>
            <a:normAutofit fontScale="77500" lnSpcReduction="20000"/>
          </a:bodyPr>
          <a:lstStyle/>
          <a:p>
            <a:r>
              <a:rPr lang="it-IT" dirty="0"/>
              <a:t>Le spese</a:t>
            </a:r>
          </a:p>
          <a:p>
            <a:r>
              <a:rPr lang="it-IT" dirty="0"/>
              <a:t>Le spese di ogni Amministrazione comunale si dividono in spese correnti e spese in conto capitale.</a:t>
            </a:r>
            <a:br>
              <a:rPr lang="it-IT" dirty="0"/>
            </a:br>
            <a:r>
              <a:rPr lang="it-IT" dirty="0"/>
              <a:t>La spesa nasce quando si costituisce un impegno, cioè quando il Comune individua il soggetto che fornirà la prestazione e ne quantifica la spesa. L’impegno, quindi, è la prima fase del processo di erogazione della spesa.</a:t>
            </a:r>
            <a:br>
              <a:rPr lang="it-IT" dirty="0"/>
            </a:br>
            <a:r>
              <a:rPr lang="it-IT" dirty="0"/>
              <a:t>Le successive sono: ordinazione della prestazione, liquidazione (=somma effettiva da pagare nei limiti dell’impegno di spesa assunto inizialmente) e pagamento.</a:t>
            </a:r>
            <a:br>
              <a:rPr lang="it-IT" dirty="0"/>
            </a:br>
            <a:r>
              <a:rPr lang="it-IT" dirty="0"/>
              <a:t>Non è detto che tutte le fasi avvengano nella stesso anno, quindi una spesa potrebbe essere impegnata in un anno ma il pagamento effettivo, e quindi l’uscita di denaro dalle casse comunali, potrebbe avvenire l’anno successivo (residui passivi).</a:t>
            </a:r>
            <a:br>
              <a:rPr lang="it-IT" dirty="0"/>
            </a:br>
            <a:r>
              <a:rPr lang="it-IT" dirty="0"/>
              <a:t>Il bilancio di previsione ha carattere </a:t>
            </a:r>
            <a:r>
              <a:rPr lang="it-IT" dirty="0" err="1"/>
              <a:t>autorizzatorio</a:t>
            </a:r>
            <a:r>
              <a:rPr lang="it-IT" dirty="0"/>
              <a:t>, perché</a:t>
            </a:r>
            <a:r>
              <a:rPr lang="it-IT" b="1" dirty="0"/>
              <a:t> fissa il limite agli impegni di spesa</a:t>
            </a:r>
            <a:r>
              <a:rPr lang="it-IT" dirty="0"/>
              <a:t> che l’Ente può costituire, in modo che siano</a:t>
            </a:r>
            <a:r>
              <a:rPr lang="it-IT" b="1" dirty="0"/>
              <a:t> coperti dalle entrate previste</a:t>
            </a:r>
            <a:r>
              <a:rPr lang="it-IT" dirty="0"/>
              <a:t> nell’anno.</a:t>
            </a:r>
            <a:br>
              <a:rPr lang="it-IT" dirty="0"/>
            </a:br>
            <a:r>
              <a:rPr lang="it-IT" dirty="0"/>
              <a:t>Quindi, ogni volta che si verificano necessità di spesa diverse da quelle previste nel bilancio e dunque approvate dal Consiglio comunale, occorre approvare una variazione di bilancio.</a:t>
            </a:r>
          </a:p>
          <a:p>
            <a:r>
              <a:rPr lang="it-IT" b="1" dirty="0"/>
              <a:t>spese correnti: </a:t>
            </a:r>
            <a:r>
              <a:rPr lang="it-IT" dirty="0"/>
              <a:t>spese per gestire l‘organizzazione complessiva ed il funzionamento dell’ente (strutture e persone).</a:t>
            </a:r>
          </a:p>
          <a:p>
            <a:r>
              <a:rPr lang="it-IT" b="1" dirty="0"/>
              <a:t>spese in conto capitale: </a:t>
            </a:r>
            <a:r>
              <a:rPr lang="it-IT" dirty="0"/>
              <a:t>investimenti per manutenzioni straordinarie del patrimonio comunale e per nuove infrastrutture.</a:t>
            </a:r>
          </a:p>
          <a:p>
            <a:r>
              <a:rPr lang="it-IT" b="1" dirty="0"/>
              <a:t>residui passivi: </a:t>
            </a:r>
            <a:r>
              <a:rPr lang="it-IT" dirty="0"/>
              <a:t>spese impegnate ma non ancora pagate.</a:t>
            </a:r>
          </a:p>
          <a:p>
            <a:pPr marL="0" indent="0">
              <a:buNone/>
            </a:pPr>
            <a:endParaRPr lang="it-IT" dirty="0"/>
          </a:p>
        </p:txBody>
      </p:sp>
    </p:spTree>
    <p:extLst>
      <p:ext uri="{BB962C8B-B14F-4D97-AF65-F5344CB8AC3E}">
        <p14:creationId xmlns:p14="http://schemas.microsoft.com/office/powerpoint/2010/main" val="1882568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Cap. 2 Il bilancio di previsione: come si legge</a:t>
            </a:r>
          </a:p>
        </p:txBody>
      </p:sp>
      <p:sp>
        <p:nvSpPr>
          <p:cNvPr id="3" name="Segnaposto contenuto 2"/>
          <p:cNvSpPr>
            <a:spLocks noGrp="1"/>
          </p:cNvSpPr>
          <p:nvPr>
            <p:ph idx="1"/>
          </p:nvPr>
        </p:nvSpPr>
        <p:spPr/>
        <p:txBody>
          <a:bodyPr/>
          <a:lstStyle/>
          <a:p>
            <a:pPr marL="0" indent="0" algn="ctr">
              <a:buNone/>
            </a:pPr>
            <a:r>
              <a:rPr lang="it-IT" b="1" dirty="0"/>
              <a:t>Classificazione </a:t>
            </a:r>
            <a:r>
              <a:rPr lang="it-IT" b="1" dirty="0" smtClean="0"/>
              <a:t>delle spese</a:t>
            </a:r>
          </a:p>
          <a:p>
            <a:pPr marL="0" indent="0" algn="ctr">
              <a:buNone/>
            </a:pPr>
            <a:endParaRPr lang="it-IT" b="1" dirty="0"/>
          </a:p>
        </p:txBody>
      </p:sp>
      <p:graphicFrame>
        <p:nvGraphicFramePr>
          <p:cNvPr id="4" name="Tabella 3"/>
          <p:cNvGraphicFramePr>
            <a:graphicFrameLocks noGrp="1"/>
          </p:cNvGraphicFramePr>
          <p:nvPr>
            <p:extLst>
              <p:ext uri="{D42A27DB-BD31-4B8C-83A1-F6EECF244321}">
                <p14:modId xmlns:p14="http://schemas.microsoft.com/office/powerpoint/2010/main" val="2953089330"/>
              </p:ext>
            </p:extLst>
          </p:nvPr>
        </p:nvGraphicFramePr>
        <p:xfrm>
          <a:off x="897149" y="2760452"/>
          <a:ext cx="7297947" cy="3852925"/>
        </p:xfrm>
        <a:graphic>
          <a:graphicData uri="http://schemas.openxmlformats.org/drawingml/2006/table">
            <a:tbl>
              <a:tblPr/>
              <a:tblGrid>
                <a:gridCol w="1701211">
                  <a:extLst>
                    <a:ext uri="{9D8B030D-6E8A-4147-A177-3AD203B41FA5}">
                      <a16:colId xmlns:a16="http://schemas.microsoft.com/office/drawing/2014/main" xmlns="" val="2893205331"/>
                    </a:ext>
                  </a:extLst>
                </a:gridCol>
                <a:gridCol w="258879">
                  <a:extLst>
                    <a:ext uri="{9D8B030D-6E8A-4147-A177-3AD203B41FA5}">
                      <a16:colId xmlns:a16="http://schemas.microsoft.com/office/drawing/2014/main" xmlns="" val="3271633876"/>
                    </a:ext>
                  </a:extLst>
                </a:gridCol>
                <a:gridCol w="1553277">
                  <a:extLst>
                    <a:ext uri="{9D8B030D-6E8A-4147-A177-3AD203B41FA5}">
                      <a16:colId xmlns:a16="http://schemas.microsoft.com/office/drawing/2014/main" xmlns="" val="6582813"/>
                    </a:ext>
                  </a:extLst>
                </a:gridCol>
                <a:gridCol w="283535">
                  <a:extLst>
                    <a:ext uri="{9D8B030D-6E8A-4147-A177-3AD203B41FA5}">
                      <a16:colId xmlns:a16="http://schemas.microsoft.com/office/drawing/2014/main" xmlns="" val="3624227404"/>
                    </a:ext>
                  </a:extLst>
                </a:gridCol>
                <a:gridCol w="1590263">
                  <a:extLst>
                    <a:ext uri="{9D8B030D-6E8A-4147-A177-3AD203B41FA5}">
                      <a16:colId xmlns:a16="http://schemas.microsoft.com/office/drawing/2014/main" xmlns="" val="3570109299"/>
                    </a:ext>
                  </a:extLst>
                </a:gridCol>
                <a:gridCol w="209571">
                  <a:extLst>
                    <a:ext uri="{9D8B030D-6E8A-4147-A177-3AD203B41FA5}">
                      <a16:colId xmlns:a16="http://schemas.microsoft.com/office/drawing/2014/main" xmlns="" val="1083271902"/>
                    </a:ext>
                  </a:extLst>
                </a:gridCol>
                <a:gridCol w="1701211">
                  <a:extLst>
                    <a:ext uri="{9D8B030D-6E8A-4147-A177-3AD203B41FA5}">
                      <a16:colId xmlns:a16="http://schemas.microsoft.com/office/drawing/2014/main" xmlns="" val="3206050435"/>
                    </a:ext>
                  </a:extLst>
                </a:gridCol>
              </a:tblGrid>
              <a:tr h="204555">
                <a:tc>
                  <a:txBody>
                    <a:bodyPr/>
                    <a:lstStyle/>
                    <a:p>
                      <a:pPr algn="ctr" fontAlgn="t"/>
                      <a:r>
                        <a:rPr lang="it-IT" sz="1200" dirty="0">
                          <a:solidFill>
                            <a:srgbClr val="FFFFFF"/>
                          </a:solidFill>
                          <a:effectLst/>
                        </a:rPr>
                        <a:t>MISSIONI</a:t>
                      </a:r>
                      <a:endParaRPr lang="it-IT" sz="1200" dirty="0">
                        <a:effectLst/>
                      </a:endParaRP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tc>
                  <a:txBody>
                    <a:bodyPr/>
                    <a:lstStyle/>
                    <a:p>
                      <a:pPr algn="l" fontAlgn="t"/>
                      <a:r>
                        <a:rPr lang="it-IT" sz="700">
                          <a:effectLst/>
                        </a:rPr>
                        <a:t>→</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a:txBody>
                    <a:bodyPr/>
                    <a:lstStyle/>
                    <a:p>
                      <a:pPr algn="ctr" fontAlgn="t"/>
                      <a:r>
                        <a:rPr lang="it-IT" sz="1200" dirty="0">
                          <a:solidFill>
                            <a:srgbClr val="FFFFFF"/>
                          </a:solidFill>
                          <a:effectLst/>
                        </a:rPr>
                        <a:t>PROGRAMMI</a:t>
                      </a:r>
                      <a:endParaRPr lang="it-IT" sz="1200" dirty="0">
                        <a:effectLst/>
                      </a:endParaRP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tc>
                  <a:txBody>
                    <a:bodyPr/>
                    <a:lstStyle/>
                    <a:p>
                      <a:pPr algn="l" fontAlgn="t"/>
                      <a:r>
                        <a:rPr lang="it-IT" sz="700" dirty="0">
                          <a:effectLst/>
                        </a:rPr>
                        <a:t>→</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a:txBody>
                    <a:bodyPr/>
                    <a:lstStyle/>
                    <a:p>
                      <a:pPr algn="ctr" fontAlgn="t"/>
                      <a:r>
                        <a:rPr lang="it-IT" sz="1200" dirty="0">
                          <a:solidFill>
                            <a:srgbClr val="FFFFFF"/>
                          </a:solidFill>
                          <a:effectLst/>
                        </a:rPr>
                        <a:t>TITOLI</a:t>
                      </a:r>
                      <a:endParaRPr lang="it-IT" sz="1200" dirty="0">
                        <a:effectLst/>
                      </a:endParaRP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tc>
                  <a:txBody>
                    <a:bodyPr/>
                    <a:lstStyle/>
                    <a:p>
                      <a:pPr algn="l" fontAlgn="t"/>
                      <a:r>
                        <a:rPr lang="it-IT" sz="700">
                          <a:effectLst/>
                        </a:rPr>
                        <a:t>→</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a:txBody>
                    <a:bodyPr/>
                    <a:lstStyle/>
                    <a:p>
                      <a:pPr algn="ctr" fontAlgn="t"/>
                      <a:r>
                        <a:rPr lang="it-IT" sz="1200" dirty="0">
                          <a:solidFill>
                            <a:srgbClr val="FFFFFF"/>
                          </a:solidFill>
                          <a:effectLst/>
                        </a:rPr>
                        <a:t>MACRO</a:t>
                      </a:r>
                      <a:br>
                        <a:rPr lang="it-IT" sz="1200" dirty="0">
                          <a:solidFill>
                            <a:srgbClr val="FFFFFF"/>
                          </a:solidFill>
                          <a:effectLst/>
                        </a:rPr>
                      </a:br>
                      <a:r>
                        <a:rPr lang="it-IT" sz="1200" dirty="0">
                          <a:solidFill>
                            <a:srgbClr val="FFFFFF"/>
                          </a:solidFill>
                          <a:effectLst/>
                        </a:rPr>
                        <a:t>AGGREGATI</a:t>
                      </a:r>
                      <a:endParaRPr lang="it-IT" sz="1200" dirty="0">
                        <a:effectLst/>
                      </a:endParaRP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extLst>
                  <a:ext uri="{0D108BD9-81ED-4DB2-BD59-A6C34878D82A}">
                    <a16:rowId xmlns:a16="http://schemas.microsoft.com/office/drawing/2014/main" xmlns="" val="1946703289"/>
                  </a:ext>
                </a:extLst>
              </a:tr>
              <a:tr h="611154">
                <a:tc rowSpan="3">
                  <a:txBody>
                    <a:bodyPr/>
                    <a:lstStyle/>
                    <a:p>
                      <a:pPr algn="ctr" fontAlgn="t"/>
                      <a:r>
                        <a:rPr lang="it-IT" sz="1200" b="1" dirty="0">
                          <a:effectLst/>
                        </a:rPr>
                        <a:t>funzioni principali </a:t>
                      </a:r>
                      <a:r>
                        <a:rPr lang="it-IT" sz="1200" dirty="0">
                          <a:effectLst/>
                        </a:rPr>
                        <a:t>e </a:t>
                      </a:r>
                      <a:r>
                        <a:rPr lang="it-IT" sz="1200" b="1" dirty="0">
                          <a:effectLst/>
                        </a:rPr>
                        <a:t>obiettivi</a:t>
                      </a:r>
                      <a:br>
                        <a:rPr lang="it-IT" sz="1200" b="1" dirty="0">
                          <a:effectLst/>
                        </a:rPr>
                      </a:br>
                      <a:r>
                        <a:rPr lang="it-IT" sz="1200" b="1" dirty="0">
                          <a:effectLst/>
                        </a:rPr>
                        <a:t>strategici</a:t>
                      </a:r>
                      <a:r>
                        <a:rPr lang="it-IT" sz="1200" dirty="0">
                          <a:effectLst/>
                        </a:rPr>
                        <a:t> in cui il Comune decide di</a:t>
                      </a:r>
                      <a:br>
                        <a:rPr lang="it-IT" sz="1200" dirty="0">
                          <a:effectLst/>
                        </a:rPr>
                      </a:br>
                      <a:r>
                        <a:rPr lang="it-IT" sz="1200" dirty="0">
                          <a:effectLst/>
                        </a:rPr>
                        <a:t>investire le proprie risorse</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rowSpan="3">
                  <a:txBody>
                    <a:bodyPr/>
                    <a:lstStyle/>
                    <a:p>
                      <a:pPr algn="l" fontAlgn="t"/>
                      <a:r>
                        <a:rPr lang="it-IT" sz="700">
                          <a:effectLst/>
                        </a:rPr>
                        <a:t> </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rowSpan="3">
                  <a:txBody>
                    <a:bodyPr/>
                    <a:lstStyle/>
                    <a:p>
                      <a:pPr algn="ctr" fontAlgn="t"/>
                      <a:r>
                        <a:rPr lang="it-IT" sz="1200" dirty="0">
                          <a:effectLst/>
                        </a:rPr>
                        <a:t>insieme di </a:t>
                      </a:r>
                      <a:r>
                        <a:rPr lang="it-IT" sz="1200" b="1" dirty="0">
                          <a:effectLst/>
                        </a:rPr>
                        <a:t>attività per raggiungere gli obiettivi</a:t>
                      </a:r>
                      <a:r>
                        <a:rPr lang="it-IT" sz="1200" dirty="0">
                          <a:effectLst/>
                        </a:rPr>
                        <a:t> definiti nelle missioni</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rowSpan="3">
                  <a:txBody>
                    <a:bodyPr/>
                    <a:lstStyle/>
                    <a:p>
                      <a:pPr algn="l" fontAlgn="t"/>
                      <a:r>
                        <a:rPr lang="it-IT" sz="700" dirty="0">
                          <a:effectLst/>
                        </a:rPr>
                        <a:t> </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rowSpan="3">
                  <a:txBody>
                    <a:bodyPr/>
                    <a:lstStyle/>
                    <a:p>
                      <a:pPr algn="l" fontAlgn="t"/>
                      <a:r>
                        <a:rPr lang="it-IT" sz="1200" b="1" dirty="0">
                          <a:effectLst/>
                        </a:rPr>
                        <a:t>classificazione delle spese</a:t>
                      </a:r>
                      <a:r>
                        <a:rPr lang="it-IT" sz="1200" dirty="0">
                          <a:effectLst/>
                        </a:rPr>
                        <a:t> previste per ciascun programma:</a:t>
                      </a:r>
                    </a:p>
                    <a:p>
                      <a:pPr algn="l" fontAlgn="t">
                        <a:buFont typeface="+mj-lt"/>
                        <a:buAutoNum type="arabicPeriod"/>
                      </a:pPr>
                      <a:r>
                        <a:rPr lang="it-IT" sz="1200" dirty="0">
                          <a:effectLst/>
                        </a:rPr>
                        <a:t>spese correnti</a:t>
                      </a:r>
                    </a:p>
                    <a:p>
                      <a:pPr algn="l" fontAlgn="t">
                        <a:buFont typeface="+mj-lt"/>
                        <a:buAutoNum type="arabicPeriod"/>
                      </a:pPr>
                      <a:r>
                        <a:rPr lang="it-IT" sz="1200" dirty="0">
                          <a:effectLst/>
                        </a:rPr>
                        <a:t>spese in conto capitale</a:t>
                      </a:r>
                    </a:p>
                    <a:p>
                      <a:pPr algn="l" fontAlgn="t">
                        <a:buFont typeface="+mj-lt"/>
                        <a:buAutoNum type="arabicPeriod"/>
                      </a:pPr>
                      <a:r>
                        <a:rPr lang="it-IT" sz="1200" dirty="0">
                          <a:effectLst/>
                        </a:rPr>
                        <a:t>spese per incremento attività finanziarie</a:t>
                      </a:r>
                    </a:p>
                    <a:p>
                      <a:pPr algn="l" fontAlgn="t">
                        <a:buFont typeface="+mj-lt"/>
                        <a:buAutoNum type="arabicPeriod"/>
                      </a:pPr>
                      <a:r>
                        <a:rPr lang="it-IT" sz="1200" dirty="0">
                          <a:effectLst/>
                        </a:rPr>
                        <a:t>rimborso di prestiti</a:t>
                      </a:r>
                    </a:p>
                    <a:p>
                      <a:pPr algn="l" fontAlgn="t">
                        <a:buFont typeface="+mj-lt"/>
                        <a:buAutoNum type="arabicPeriod"/>
                      </a:pPr>
                      <a:r>
                        <a:rPr lang="it-IT" sz="1200" dirty="0">
                          <a:effectLst/>
                        </a:rPr>
                        <a:t>chiusura anticipazioni da istituto tesoriere</a:t>
                      </a:r>
                    </a:p>
                    <a:p>
                      <a:pPr algn="l" fontAlgn="t">
                        <a:buFont typeface="+mj-lt"/>
                        <a:buAutoNum type="arabicPeriod"/>
                      </a:pPr>
                      <a:r>
                        <a:rPr lang="it-IT" sz="1200" dirty="0">
                          <a:effectLst/>
                        </a:rPr>
                        <a:t>spese per conto di terzi e partite di giro)</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rowSpan="3">
                  <a:txBody>
                    <a:bodyPr/>
                    <a:lstStyle/>
                    <a:p>
                      <a:pPr algn="l" fontAlgn="t"/>
                      <a:r>
                        <a:rPr lang="it-IT" sz="700">
                          <a:effectLst/>
                        </a:rPr>
                        <a:t> </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a:txBody>
                    <a:bodyPr/>
                    <a:lstStyle/>
                    <a:p>
                      <a:pPr algn="ctr" fontAlgn="t"/>
                      <a:r>
                        <a:rPr lang="it-IT" sz="1200" dirty="0">
                          <a:effectLst/>
                        </a:rPr>
                        <a:t>ulteriore articolazione in base alla </a:t>
                      </a:r>
                      <a:r>
                        <a:rPr lang="it-IT" sz="1200" b="1" dirty="0">
                          <a:effectLst/>
                        </a:rPr>
                        <a:t>natura </a:t>
                      </a:r>
                      <a:r>
                        <a:rPr lang="it-IT" sz="1200" dirty="0">
                          <a:effectLst/>
                        </a:rPr>
                        <a:t>delle spese</a:t>
                      </a:r>
                    </a:p>
                    <a:p>
                      <a:pPr algn="ctr" fontAlgn="t"/>
                      <a:r>
                        <a:rPr lang="it-IT" sz="1200" dirty="0">
                          <a:effectLst/>
                        </a:rPr>
                        <a:t>↓</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extLst>
                  <a:ext uri="{0D108BD9-81ED-4DB2-BD59-A6C34878D82A}">
                    <a16:rowId xmlns:a16="http://schemas.microsoft.com/office/drawing/2014/main" xmlns="" val="105042972"/>
                  </a:ext>
                </a:extLst>
              </a:tr>
              <a:tr h="204555">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t"/>
                      <a:r>
                        <a:rPr lang="it-IT" sz="1200" dirty="0">
                          <a:solidFill>
                            <a:srgbClr val="FFFFFF"/>
                          </a:solidFill>
                          <a:effectLst/>
                        </a:rPr>
                        <a:t>CAPITOLI/</a:t>
                      </a:r>
                      <a:br>
                        <a:rPr lang="it-IT" sz="1200" dirty="0">
                          <a:solidFill>
                            <a:srgbClr val="FFFFFF"/>
                          </a:solidFill>
                          <a:effectLst/>
                        </a:rPr>
                      </a:br>
                      <a:r>
                        <a:rPr lang="it-IT" sz="1200" dirty="0">
                          <a:solidFill>
                            <a:srgbClr val="FFFFFF"/>
                          </a:solidFill>
                          <a:effectLst/>
                        </a:rPr>
                        <a:t>ARTICOLI</a:t>
                      </a:r>
                      <a:endParaRPr lang="it-IT" sz="1200" dirty="0">
                        <a:effectLst/>
                      </a:endParaRP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extLst>
                  <a:ext uri="{0D108BD9-81ED-4DB2-BD59-A6C34878D82A}">
                    <a16:rowId xmlns:a16="http://schemas.microsoft.com/office/drawing/2014/main" xmlns="" val="2967251393"/>
                  </a:ext>
                </a:extLst>
              </a:tr>
              <a:tr h="1961469">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t"/>
                      <a:r>
                        <a:rPr lang="it-IT" sz="1200" dirty="0">
                          <a:effectLst/>
                        </a:rPr>
                        <a:t>ripartizioni dei </a:t>
                      </a:r>
                      <a:r>
                        <a:rPr lang="it-IT" sz="1200" dirty="0" err="1">
                          <a:effectLst/>
                        </a:rPr>
                        <a:t>macroaggregati</a:t>
                      </a:r>
                      <a:r>
                        <a:rPr lang="it-IT" sz="1200" dirty="0">
                          <a:effectLst/>
                        </a:rPr>
                        <a:t/>
                      </a:r>
                      <a:br>
                        <a:rPr lang="it-IT" sz="1200" dirty="0">
                          <a:effectLst/>
                        </a:rPr>
                      </a:br>
                      <a:r>
                        <a:rPr lang="it-IT" sz="1200" dirty="0">
                          <a:effectLst/>
                        </a:rPr>
                        <a:t>ai fini della gestione</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extLst>
                  <a:ext uri="{0D108BD9-81ED-4DB2-BD59-A6C34878D82A}">
                    <a16:rowId xmlns:a16="http://schemas.microsoft.com/office/drawing/2014/main" xmlns="" val="32179350"/>
                  </a:ext>
                </a:extLst>
              </a:tr>
              <a:tr h="299837">
                <a:tc gridSpan="3">
                  <a:txBody>
                    <a:bodyPr/>
                    <a:lstStyle/>
                    <a:p>
                      <a:pPr algn="ctr" fontAlgn="t"/>
                      <a:r>
                        <a:rPr lang="it-IT" sz="1200" dirty="0">
                          <a:effectLst/>
                        </a:rPr>
                        <a:t>Autorizzazione del Consiglio comunale</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hMerge="1">
                  <a:txBody>
                    <a:bodyPr/>
                    <a:lstStyle/>
                    <a:p>
                      <a:endParaRPr lang="it-IT"/>
                    </a:p>
                  </a:txBody>
                  <a:tcPr/>
                </a:tc>
                <a:tc hMerge="1">
                  <a:txBody>
                    <a:bodyPr/>
                    <a:lstStyle/>
                    <a:p>
                      <a:endParaRPr lang="it-IT"/>
                    </a:p>
                  </a:txBody>
                  <a:tcPr/>
                </a:tc>
                <a:tc>
                  <a:txBody>
                    <a:bodyPr/>
                    <a:lstStyle/>
                    <a:p>
                      <a:pPr algn="l" fontAlgn="t"/>
                      <a:r>
                        <a:rPr lang="it-IT" sz="700" dirty="0">
                          <a:effectLst/>
                        </a:rPr>
                        <a:t> </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gridSpan="3">
                  <a:txBody>
                    <a:bodyPr/>
                    <a:lstStyle/>
                    <a:p>
                      <a:pPr algn="ctr" fontAlgn="t"/>
                      <a:r>
                        <a:rPr lang="it-IT" sz="1200" dirty="0">
                          <a:effectLst/>
                        </a:rPr>
                        <a:t>Fini gestionali del PEG (Piano esecutivo di gestione)</a:t>
                      </a:r>
                    </a:p>
                  </a:txBody>
                  <a:tcPr marL="17622" marR="17622" marT="7832" marB="7832">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250832735"/>
                  </a:ext>
                </a:extLst>
              </a:tr>
            </a:tbl>
          </a:graphicData>
        </a:graphic>
      </p:graphicFrame>
    </p:spTree>
    <p:extLst>
      <p:ext uri="{BB962C8B-B14F-4D97-AF65-F5344CB8AC3E}">
        <p14:creationId xmlns:p14="http://schemas.microsoft.com/office/powerpoint/2010/main" val="2823428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Cap. 2 Il bilancio di previsione: come si legge</a:t>
            </a:r>
          </a:p>
        </p:txBody>
      </p:sp>
      <p:sp>
        <p:nvSpPr>
          <p:cNvPr id="3" name="Segnaposto contenuto 2"/>
          <p:cNvSpPr>
            <a:spLocks noGrp="1"/>
          </p:cNvSpPr>
          <p:nvPr>
            <p:ph idx="1"/>
          </p:nvPr>
        </p:nvSpPr>
        <p:spPr/>
        <p:txBody>
          <a:bodyPr/>
          <a:lstStyle/>
          <a:p>
            <a:r>
              <a:rPr lang="it-IT" dirty="0"/>
              <a:t>La classificazione della spesa per missioni, programmi, </a:t>
            </a:r>
            <a:r>
              <a:rPr lang="it-IT" dirty="0" err="1"/>
              <a:t>macroaggregati</a:t>
            </a:r>
            <a:r>
              <a:rPr lang="it-IT" dirty="0"/>
              <a:t> e capitoli/articoli ha scopi contabili e fornisce poche informazioni sulle scelte politiche che motivano le decisioni di spesa.</a:t>
            </a:r>
            <a:br>
              <a:rPr lang="it-IT" dirty="0"/>
            </a:br>
            <a:endParaRPr lang="it-IT" dirty="0" smtClean="0"/>
          </a:p>
          <a:p>
            <a:r>
              <a:rPr lang="it-IT" dirty="0" smtClean="0"/>
              <a:t>È </a:t>
            </a:r>
            <a:r>
              <a:rPr lang="it-IT" dirty="0"/>
              <a:t>necessario, quindi, mettere a disposizione </a:t>
            </a:r>
            <a:r>
              <a:rPr lang="it-IT" b="1" dirty="0"/>
              <a:t>altre informazioni riguardo alla ricaduta della spesa sui destinatari finali</a:t>
            </a:r>
            <a:r>
              <a:rPr lang="it-IT" dirty="0"/>
              <a:t> – i cosiddetti “stakeholder” – e fornire </a:t>
            </a:r>
            <a:r>
              <a:rPr lang="it-IT" b="1" dirty="0"/>
              <a:t>motivazioni comprensibili</a:t>
            </a:r>
            <a:r>
              <a:rPr lang="it-IT" dirty="0"/>
              <a:t> del perché si è decisa una certa spesa piuttosto che un’altra, se questa spesa è ragionevole o costosa, perché non si poteva spendere di più, ecc.</a:t>
            </a:r>
            <a:br>
              <a:rPr lang="it-IT" dirty="0"/>
            </a:br>
            <a:r>
              <a:rPr lang="it-IT" dirty="0"/>
              <a:t>Ecco perché il bilancio di previsione è accompagnato dal DUP (Documento unico di programmazione).</a:t>
            </a:r>
          </a:p>
        </p:txBody>
      </p:sp>
    </p:spTree>
    <p:extLst>
      <p:ext uri="{BB962C8B-B14F-4D97-AF65-F5344CB8AC3E}">
        <p14:creationId xmlns:p14="http://schemas.microsoft.com/office/powerpoint/2010/main" val="1868902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 3 Il DUP: Documento unico di programmazione</a:t>
            </a:r>
            <a:endParaRPr lang="it-IT" dirty="0"/>
          </a:p>
        </p:txBody>
      </p:sp>
      <p:sp>
        <p:nvSpPr>
          <p:cNvPr id="3" name="Segnaposto contenuto 2"/>
          <p:cNvSpPr>
            <a:spLocks noGrp="1"/>
          </p:cNvSpPr>
          <p:nvPr>
            <p:ph idx="1"/>
          </p:nvPr>
        </p:nvSpPr>
        <p:spPr>
          <a:xfrm>
            <a:off x="677334" y="2160589"/>
            <a:ext cx="8596668" cy="4245962"/>
          </a:xfrm>
        </p:spPr>
        <p:txBody>
          <a:bodyPr>
            <a:normAutofit fontScale="70000" lnSpcReduction="20000"/>
          </a:bodyPr>
          <a:lstStyle/>
          <a:p>
            <a:r>
              <a:rPr lang="it-IT" dirty="0"/>
              <a:t>Il DUP presenta informazioni e dati che motivano le scelte di bilancio, favorendone una migliore comprensione.</a:t>
            </a:r>
            <a:br>
              <a:rPr lang="it-IT" dirty="0"/>
            </a:br>
            <a:r>
              <a:rPr lang="it-IT" dirty="0"/>
              <a:t>È lo strumento di programmazione strategica e operativa con cui il Comune organizza le attività e le risorse necessarie per realizzare i suoi fini sociali e promuovere lo sviluppo economico e civile della città.</a:t>
            </a:r>
          </a:p>
          <a:p>
            <a:r>
              <a:rPr lang="it-IT" dirty="0"/>
              <a:t>Si compone di due sezioni:</a:t>
            </a:r>
          </a:p>
          <a:p>
            <a:r>
              <a:rPr lang="it-IT" dirty="0"/>
              <a:t>1. la </a:t>
            </a:r>
            <a:r>
              <a:rPr lang="it-IT" b="1" dirty="0"/>
              <a:t>SEZIONE STRATEGICA</a:t>
            </a:r>
            <a:r>
              <a:rPr lang="it-IT" dirty="0"/>
              <a:t> in cui è definito il programma delle attività dell’Ente per </a:t>
            </a:r>
            <a:r>
              <a:rPr lang="it-IT" b="1" dirty="0"/>
              <a:t>l’intero periodo di mandato del Sindaco</a:t>
            </a:r>
            <a:r>
              <a:rPr lang="it-IT" dirty="0"/>
              <a:t>, con particolare attenzione a:</a:t>
            </a:r>
          </a:p>
          <a:p>
            <a:r>
              <a:rPr lang="it-IT" dirty="0"/>
              <a:t>principali scelte che caratterizzano il programma</a:t>
            </a:r>
          </a:p>
          <a:p>
            <a:r>
              <a:rPr lang="it-IT" dirty="0"/>
              <a:t>politiche di mandato</a:t>
            </a:r>
          </a:p>
          <a:p>
            <a:r>
              <a:rPr lang="it-IT" dirty="0"/>
              <a:t>indirizzi generali di programmazione.</a:t>
            </a:r>
          </a:p>
          <a:p>
            <a:r>
              <a:rPr lang="it-IT" dirty="0"/>
              <a:t>1. la </a:t>
            </a:r>
            <a:r>
              <a:rPr lang="it-IT" b="1" dirty="0"/>
              <a:t>SEZIONE OPERATIVA</a:t>
            </a:r>
            <a:r>
              <a:rPr lang="it-IT" dirty="0"/>
              <a:t> che specifica, per ogni singola missione, i programmi che il Comune metterà in atto per realizzare gli obiettivi definiti nella sezione strategica. Per ogni programma sono individuati:</a:t>
            </a:r>
          </a:p>
          <a:p>
            <a:r>
              <a:rPr lang="it-IT" dirty="0"/>
              <a:t>obiettivi operativi annuali da raggiungere</a:t>
            </a:r>
          </a:p>
          <a:p>
            <a:r>
              <a:rPr lang="it-IT" dirty="0"/>
              <a:t>fabbisogni di spesa</a:t>
            </a:r>
          </a:p>
          <a:p>
            <a:r>
              <a:rPr lang="it-IT" dirty="0"/>
              <a:t>modalità di finanziamento.</a:t>
            </a:r>
          </a:p>
          <a:p>
            <a:r>
              <a:rPr lang="it-IT" dirty="0"/>
              <a:t>La sezione operativa si riferisce ad </a:t>
            </a:r>
            <a:r>
              <a:rPr lang="it-IT" b="1" dirty="0"/>
              <a:t>un periodo di 3 anni</a:t>
            </a:r>
            <a:r>
              <a:rPr lang="it-IT" dirty="0"/>
              <a:t>, che coincide con quello del bilancio di previsione.</a:t>
            </a:r>
          </a:p>
        </p:txBody>
      </p:sp>
    </p:spTree>
    <p:extLst>
      <p:ext uri="{BB962C8B-B14F-4D97-AF65-F5344CB8AC3E}">
        <p14:creationId xmlns:p14="http://schemas.microsoft.com/office/powerpoint/2010/main" val="2066959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Cap. 4 Come si arriva al Bilancio di Previsione: le fasi</a:t>
            </a:r>
            <a:br>
              <a:rPr lang="it-IT" dirty="0"/>
            </a:br>
            <a:endParaRPr lang="it-IT" dirty="0"/>
          </a:p>
        </p:txBody>
      </p:sp>
      <p:sp>
        <p:nvSpPr>
          <p:cNvPr id="3" name="Segnaposto contenuto 2"/>
          <p:cNvSpPr>
            <a:spLocks noGrp="1"/>
          </p:cNvSpPr>
          <p:nvPr>
            <p:ph idx="1"/>
          </p:nvPr>
        </p:nvSpPr>
        <p:spPr>
          <a:xfrm>
            <a:off x="677334" y="2160589"/>
            <a:ext cx="8596668" cy="4119441"/>
          </a:xfrm>
        </p:spPr>
        <p:txBody>
          <a:bodyPr>
            <a:normAutofit fontScale="47500" lnSpcReduction="20000"/>
          </a:bodyPr>
          <a:lstStyle/>
          <a:p>
            <a:r>
              <a:rPr lang="it-IT" b="1" dirty="0"/>
              <a:t>Proposta:</a:t>
            </a:r>
            <a:r>
              <a:rPr lang="it-IT" dirty="0"/>
              <a:t/>
            </a:r>
            <a:br>
              <a:rPr lang="it-IT" dirty="0"/>
            </a:br>
            <a:r>
              <a:rPr lang="it-IT" dirty="0"/>
              <a:t>è la prima stesura delle proposte di bilancio. Prevede la partecipazione attiva degli assessori e dei funzionari responsabili dei servizi che, attraverso un processo di affinamento progressivo, realizzano gli indirizzi prefissati in condizioni di equilibrio. Il progetto di bilancio è approvato dalla Giunta e proposto al Consiglio comunale.</a:t>
            </a:r>
            <a:br>
              <a:rPr lang="it-IT" dirty="0"/>
            </a:br>
            <a:r>
              <a:rPr lang="it-IT" dirty="0"/>
              <a:t> </a:t>
            </a:r>
          </a:p>
          <a:p>
            <a:r>
              <a:rPr lang="it-IT" b="1" dirty="0"/>
              <a:t>Presentazione:</a:t>
            </a:r>
            <a:r>
              <a:rPr lang="it-IT" dirty="0"/>
              <a:t/>
            </a:r>
            <a:br>
              <a:rPr lang="it-IT" dirty="0"/>
            </a:br>
            <a:r>
              <a:rPr lang="it-IT" dirty="0"/>
              <a:t>entro il 15 novembre di ogni anno, la Giunta presenta al Consiglio Comunale il bilancio di previsione triennale, frutto della mediazione fra gli obiettivi dell’Amministrazione e il rispetto dei limiti economici e di bilancio (pareggio, vincoli di finanza pubblica, ecc.).</a:t>
            </a:r>
            <a:br>
              <a:rPr lang="it-IT" dirty="0"/>
            </a:br>
            <a:r>
              <a:rPr lang="it-IT" dirty="0"/>
              <a:t> </a:t>
            </a:r>
          </a:p>
          <a:p>
            <a:r>
              <a:rPr lang="it-IT" b="1" dirty="0"/>
              <a:t>Approvazione:</a:t>
            </a:r>
            <a:r>
              <a:rPr lang="it-IT" dirty="0"/>
              <a:t/>
            </a:r>
            <a:br>
              <a:rPr lang="it-IT" dirty="0"/>
            </a:br>
            <a:r>
              <a:rPr lang="it-IT" dirty="0"/>
              <a:t>il bilancio di previsione viene discusso in Consiglio comunale per raccogliere eventuali modifiche e poi approvato entro il 31 dicembre dell’anno precedente a quello a cui si riferisce.</a:t>
            </a:r>
            <a:br>
              <a:rPr lang="it-IT" dirty="0"/>
            </a:br>
            <a:r>
              <a:rPr lang="it-IT" dirty="0"/>
              <a:t>Ogni intervento successivo all’approvazione da parte del Consiglio comunale dev’essere oggetto di una variazione di bilancio, che sarà sottoposta nuovamente all’approvazione del Consiglio. Il bilancio può subire variazioni nel corso dell’anno sia nella parte relativa alle entrate, che nella parte relativa alle spese.</a:t>
            </a:r>
            <a:br>
              <a:rPr lang="it-IT" dirty="0"/>
            </a:br>
            <a:r>
              <a:rPr lang="it-IT" dirty="0"/>
              <a:t>Le variazioni di bilancio, quindi, possono migliorare gli obiettivi in funzione di maggiori entrate, ma potrebbero anche comportare la modifica di impegni presi o la modifica di opere pubbliche inizialmente previste.</a:t>
            </a:r>
            <a:br>
              <a:rPr lang="it-IT" dirty="0"/>
            </a:br>
            <a:r>
              <a:rPr lang="it-IT" dirty="0"/>
              <a:t> </a:t>
            </a:r>
          </a:p>
          <a:p>
            <a:r>
              <a:rPr lang="it-IT" b="1" dirty="0"/>
              <a:t>Gestione:</a:t>
            </a:r>
            <a:r>
              <a:rPr lang="it-IT" dirty="0"/>
              <a:t/>
            </a:r>
            <a:br>
              <a:rPr lang="it-IT" dirty="0"/>
            </a:br>
            <a:r>
              <a:rPr lang="it-IT" dirty="0"/>
              <a:t>la gestione dell’anno inizia una volta approvato il bilancio di previsione. La fase di gestione richiede </a:t>
            </a:r>
            <a:r>
              <a:rPr lang="it-IT" b="1" dirty="0"/>
              <a:t>l’approvazione del Piano Esecutivo di gestione (PEG) da parte della Giunta Comunale</a:t>
            </a:r>
            <a:r>
              <a:rPr lang="it-IT" dirty="0"/>
              <a:t>, con il quale l’Amministrazione affida a ciascun responsabile gli obiettivi da conseguire, le risorse (economiche, umane e strumentali) e le relative competenze.</a:t>
            </a:r>
            <a:br>
              <a:rPr lang="it-IT" dirty="0"/>
            </a:br>
            <a:r>
              <a:rPr lang="it-IT" dirty="0"/>
              <a:t>Nel PEG le risorse e gli interventi individuati sono ulteriormente dettagliati su varie voci.</a:t>
            </a:r>
            <a:br>
              <a:rPr lang="it-IT" dirty="0"/>
            </a:br>
            <a:r>
              <a:rPr lang="it-IT" dirty="0"/>
              <a:t> </a:t>
            </a:r>
          </a:p>
          <a:p>
            <a:r>
              <a:rPr lang="it-IT" b="1" dirty="0"/>
              <a:t>Salvaguardia degli equilibri di bilancio:</a:t>
            </a:r>
            <a:r>
              <a:rPr lang="it-IT" dirty="0"/>
              <a:t/>
            </a:r>
            <a:br>
              <a:rPr lang="it-IT" dirty="0"/>
            </a:br>
            <a:r>
              <a:rPr lang="it-IT" dirty="0"/>
              <a:t>almeno una volta all’anno, entro il 31 luglio, il Consiglio Comunale delibera sulla salvaguardia degli equilibri di bilancio (rapporto tra entrate e spese).</a:t>
            </a:r>
            <a:br>
              <a:rPr lang="it-IT" dirty="0"/>
            </a:br>
            <a:r>
              <a:rPr lang="it-IT" dirty="0"/>
              <a:t>Nel caso il bilancio non fosse in equilibrio, il Consiglio deve assumere i provvedimenti opportuni per ripristinare l’equilibrio (pareggio obbligatorio).</a:t>
            </a:r>
          </a:p>
        </p:txBody>
      </p:sp>
    </p:spTree>
    <p:extLst>
      <p:ext uri="{BB962C8B-B14F-4D97-AF65-F5344CB8AC3E}">
        <p14:creationId xmlns:p14="http://schemas.microsoft.com/office/powerpoint/2010/main" val="3308545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Cap. 5 Il rendiconto finale o bilancio consultivo</a:t>
            </a:r>
            <a:br>
              <a:rPr lang="it-IT" dirty="0"/>
            </a:br>
            <a:endParaRPr lang="it-IT" dirty="0"/>
          </a:p>
        </p:txBody>
      </p:sp>
      <p:sp>
        <p:nvSpPr>
          <p:cNvPr id="3" name="Segnaposto contenuto 2"/>
          <p:cNvSpPr>
            <a:spLocks noGrp="1"/>
          </p:cNvSpPr>
          <p:nvPr>
            <p:ph idx="1"/>
          </p:nvPr>
        </p:nvSpPr>
        <p:spPr>
          <a:xfrm>
            <a:off x="677334" y="2160589"/>
            <a:ext cx="8596668" cy="4286219"/>
          </a:xfrm>
        </p:spPr>
        <p:txBody>
          <a:bodyPr>
            <a:normAutofit fontScale="85000" lnSpcReduction="20000"/>
          </a:bodyPr>
          <a:lstStyle/>
          <a:p>
            <a:r>
              <a:rPr lang="it-IT" dirty="0"/>
              <a:t>Dopo aver rilevato le entrate e le spese effettive dell’anno, nei primi mesi dell’anno successivo viene approvato il </a:t>
            </a:r>
            <a:r>
              <a:rPr lang="it-IT" b="1" dirty="0"/>
              <a:t>bilancio consuntivo</a:t>
            </a:r>
            <a:r>
              <a:rPr lang="it-IT" dirty="0"/>
              <a:t> (o conto consuntivo, o rendiconto di gestione), in cui si prende atto dell’avanzo (utile) o del disavanzo (perdita).</a:t>
            </a:r>
            <a:br>
              <a:rPr lang="it-IT" dirty="0"/>
            </a:br>
            <a:r>
              <a:rPr lang="it-IT" dirty="0"/>
              <a:t>Il bilancio consuntivo è l’atto con cui la Giunta comunale rendiconta e certifica, di fronte al Consiglio Comunale, </a:t>
            </a:r>
            <a:r>
              <a:rPr lang="it-IT" b="1" dirty="0"/>
              <a:t>le spese e le entrate effettivamente sostenute nell’anno</a:t>
            </a:r>
            <a:r>
              <a:rPr lang="it-IT" dirty="0"/>
              <a:t> per la gestione dell’Ente.</a:t>
            </a:r>
            <a:br>
              <a:rPr lang="it-IT" dirty="0"/>
            </a:br>
            <a:r>
              <a:rPr lang="it-IT" dirty="0"/>
              <a:t>Il bilancio consuntivo, approvato dal Consiglio Comunale, conclude il processo di programmazione e di controllo.</a:t>
            </a:r>
            <a:br>
              <a:rPr lang="it-IT" dirty="0"/>
            </a:br>
            <a:r>
              <a:rPr lang="it-IT" dirty="0"/>
              <a:t>Si tratta, infatti, di una sintesi al 31 dicembre dell’anno precedente che serve a:</a:t>
            </a:r>
          </a:p>
          <a:p>
            <a:r>
              <a:rPr lang="it-IT" dirty="0"/>
              <a:t>rendere conto alla comunità del corretto utilizzo delle risorse a disposizione del Comune</a:t>
            </a:r>
          </a:p>
          <a:p>
            <a:r>
              <a:rPr lang="it-IT" dirty="0"/>
              <a:t>misurare il raggiungimento degli obiettivi e la realizzazione dei programmi previsti</a:t>
            </a:r>
          </a:p>
          <a:p>
            <a:r>
              <a:rPr lang="it-IT" dirty="0"/>
              <a:t>valutare i risultati definitivi della gestione economica dell’anno precedente e gli effetti socialmente rilevanti.</a:t>
            </a:r>
          </a:p>
          <a:p>
            <a:r>
              <a:rPr lang="it-IT" dirty="0"/>
              <a:t>Il rendiconto evidenzia se le risorse sono state ottenute ed utilizzate secondo quanto indicato dal bilancio di previsione e nel rispetto delle norme.</a:t>
            </a:r>
            <a:br>
              <a:rPr lang="it-IT" dirty="0"/>
            </a:br>
            <a:r>
              <a:rPr lang="it-IT" dirty="0"/>
              <a:t>Se da un lato la rendicontazione è una fase tecnica, fatta di cifre e di numeri, dall’altro rappresenta un documento dal contenuto fortemente politico, che permette al Consiglio Comunale di esercitare la sua attività di indirizzo e di controllo.</a:t>
            </a:r>
          </a:p>
          <a:p>
            <a:endParaRPr lang="it-IT" dirty="0"/>
          </a:p>
        </p:txBody>
      </p:sp>
    </p:spTree>
    <p:extLst>
      <p:ext uri="{BB962C8B-B14F-4D97-AF65-F5344CB8AC3E}">
        <p14:creationId xmlns:p14="http://schemas.microsoft.com/office/powerpoint/2010/main" val="795018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Cap. 6 Come sono controllati i risultati?</a:t>
            </a:r>
            <a:br>
              <a:rPr lang="it-IT" dirty="0"/>
            </a:br>
            <a:endParaRPr lang="it-IT" dirty="0"/>
          </a:p>
        </p:txBody>
      </p:sp>
      <p:sp>
        <p:nvSpPr>
          <p:cNvPr id="3" name="Segnaposto contenuto 2"/>
          <p:cNvSpPr>
            <a:spLocks noGrp="1"/>
          </p:cNvSpPr>
          <p:nvPr>
            <p:ph idx="1"/>
          </p:nvPr>
        </p:nvSpPr>
        <p:spPr/>
        <p:txBody>
          <a:bodyPr/>
          <a:lstStyle/>
          <a:p>
            <a:r>
              <a:rPr lang="it-IT" dirty="0"/>
              <a:t>Durante l’anno è costantemente monitorato l’equilibrio di bilancio tra entrate e spese.</a:t>
            </a:r>
          </a:p>
          <a:p>
            <a:r>
              <a:rPr lang="it-IT" dirty="0"/>
              <a:t>Il </a:t>
            </a:r>
            <a:r>
              <a:rPr lang="it-IT" b="1" dirty="0"/>
              <a:t>Collegio dei Revisori vigila</a:t>
            </a:r>
            <a:r>
              <a:rPr lang="it-IT" dirty="0"/>
              <a:t> sulla regolarità contabile, finanziaria ed economica della gestione, mentre l’Amministrazione verifica costantemente le scelte di programmazione e i risultati ottenuti rispetto agli obiettivi prefissati.</a:t>
            </a:r>
          </a:p>
          <a:p>
            <a:r>
              <a:rPr lang="it-IT" dirty="0"/>
              <a:t>I risultati della gestione sono indicati nel bilancio consuntivo (o rendiconto), approvato dal Consiglio Comunale entro il 30 aprile dell’anno successivo a quello di riferimento.</a:t>
            </a:r>
          </a:p>
        </p:txBody>
      </p:sp>
    </p:spTree>
    <p:extLst>
      <p:ext uri="{BB962C8B-B14F-4D97-AF65-F5344CB8AC3E}">
        <p14:creationId xmlns:p14="http://schemas.microsoft.com/office/powerpoint/2010/main" val="2916414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Cap. 7 Riferimenti legislativi principali</a:t>
            </a:r>
          </a:p>
        </p:txBody>
      </p:sp>
      <p:sp>
        <p:nvSpPr>
          <p:cNvPr id="3" name="Segnaposto contenuto 2"/>
          <p:cNvSpPr>
            <a:spLocks noGrp="1"/>
          </p:cNvSpPr>
          <p:nvPr>
            <p:ph idx="1"/>
          </p:nvPr>
        </p:nvSpPr>
        <p:spPr/>
        <p:txBody>
          <a:bodyPr>
            <a:normAutofit lnSpcReduction="10000"/>
          </a:bodyPr>
          <a:lstStyle/>
          <a:p>
            <a:r>
              <a:rPr lang="it-IT" dirty="0"/>
              <a:t>Decreto legislativo 267/2000 (cosiddetto “Testo unico degli Enti Locali”) - parte II (dal sito della Gazzetta Ufficiale)</a:t>
            </a:r>
          </a:p>
          <a:p>
            <a:r>
              <a:rPr lang="it-IT" dirty="0"/>
              <a:t>Decreto legislativo 118/2011 “Disposizioni in materia di armonizzazione dei sistemi contabili e degli schemi di bilancio delle Regioni, degli enti locali e dei loro organismi, a norma degli art. 1 e 2 della l. 5 maggio 2009, n. 42” (dal sito della Gazzetta Ufficiale)</a:t>
            </a:r>
          </a:p>
          <a:p>
            <a:r>
              <a:rPr lang="it-IT" dirty="0"/>
              <a:t>Legge 243/2012 “Disposizioni per l’attuazione del principio del pareggio di bilancio ai sensi dell’articolo 81, sesto comma, della Costituzione“ (dal sito della Gazzetta Ufficiale)</a:t>
            </a:r>
          </a:p>
          <a:p>
            <a:r>
              <a:rPr lang="it-IT" dirty="0"/>
              <a:t>Statuto comunale</a:t>
            </a:r>
          </a:p>
          <a:p>
            <a:r>
              <a:rPr lang="it-IT" dirty="0"/>
              <a:t>Regolamento comunale di contabilità.</a:t>
            </a:r>
          </a:p>
          <a:p>
            <a:r>
              <a:rPr lang="it-IT" dirty="0"/>
              <a:t>Legge di Bilancio</a:t>
            </a:r>
          </a:p>
        </p:txBody>
      </p:sp>
    </p:spTree>
    <p:extLst>
      <p:ext uri="{BB962C8B-B14F-4D97-AF65-F5344CB8AC3E}">
        <p14:creationId xmlns:p14="http://schemas.microsoft.com/office/powerpoint/2010/main" val="2061461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Grazie per l’attenzione</a:t>
            </a:r>
            <a:endParaRPr lang="it-IT" dirty="0"/>
          </a:p>
        </p:txBody>
      </p:sp>
      <p:sp>
        <p:nvSpPr>
          <p:cNvPr id="3" name="Segnaposto contenuto 2"/>
          <p:cNvSpPr>
            <a:spLocks noGrp="1"/>
          </p:cNvSpPr>
          <p:nvPr>
            <p:ph idx="1"/>
          </p:nvPr>
        </p:nvSpPr>
        <p:spPr/>
        <p:txBody>
          <a:bodyPr/>
          <a:lstStyle/>
          <a:p>
            <a:r>
              <a:rPr lang="it-IT" dirty="0" smtClean="0"/>
              <a:t>Avv. Enrico A. M. Zin Sindaco di Piazzola sul Brenta</a:t>
            </a:r>
          </a:p>
          <a:p>
            <a:endParaRPr lang="it-IT" dirty="0"/>
          </a:p>
          <a:p>
            <a:endParaRPr lang="it-IT" dirty="0"/>
          </a:p>
        </p:txBody>
      </p:sp>
    </p:spTree>
    <p:extLst>
      <p:ext uri="{BB962C8B-B14F-4D97-AF65-F5344CB8AC3E}">
        <p14:creationId xmlns:p14="http://schemas.microsoft.com/office/powerpoint/2010/main" val="2170782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mio intervento è diviso per capitoli</a:t>
            </a:r>
            <a:endParaRPr lang="it-IT" dirty="0"/>
          </a:p>
        </p:txBody>
      </p:sp>
      <p:sp>
        <p:nvSpPr>
          <p:cNvPr id="3" name="Segnaposto contenuto 2"/>
          <p:cNvSpPr>
            <a:spLocks noGrp="1"/>
          </p:cNvSpPr>
          <p:nvPr>
            <p:ph idx="1"/>
          </p:nvPr>
        </p:nvSpPr>
        <p:spPr/>
        <p:txBody>
          <a:bodyPr/>
          <a:lstStyle/>
          <a:p>
            <a:r>
              <a:rPr lang="it-IT" dirty="0" smtClean="0"/>
              <a:t>Cap. 1 Cos’è il bilancio del Comune </a:t>
            </a:r>
          </a:p>
          <a:p>
            <a:r>
              <a:rPr lang="it-IT" dirty="0" smtClean="0"/>
              <a:t>Cap. 2 Il Bilancio di Previsione: come si legge</a:t>
            </a:r>
          </a:p>
          <a:p>
            <a:r>
              <a:rPr lang="it-IT" dirty="0" smtClean="0"/>
              <a:t>Cap. 3 Il DUP (documento unico di programmazione)</a:t>
            </a:r>
          </a:p>
          <a:p>
            <a:r>
              <a:rPr lang="it-IT" dirty="0" smtClean="0"/>
              <a:t>Cap. 4 Come si arriva al Bilancio di Previsione: le fasi</a:t>
            </a:r>
          </a:p>
          <a:p>
            <a:r>
              <a:rPr lang="it-IT" dirty="0" smtClean="0"/>
              <a:t>Cap. 5 Il rendiconto finale o bilancio consultivo</a:t>
            </a:r>
          </a:p>
          <a:p>
            <a:r>
              <a:rPr lang="it-IT" dirty="0" smtClean="0"/>
              <a:t>Cap. 6 Come sono controllati i risultati?</a:t>
            </a:r>
          </a:p>
          <a:p>
            <a:r>
              <a:rPr lang="it-IT" dirty="0" smtClean="0"/>
              <a:t>Cap. 7 Riferimenti legislativi principali</a:t>
            </a:r>
          </a:p>
          <a:p>
            <a:pPr marL="0" indent="0">
              <a:buNone/>
            </a:pPr>
            <a:endParaRPr lang="it-IT" dirty="0"/>
          </a:p>
        </p:txBody>
      </p:sp>
    </p:spTree>
    <p:extLst>
      <p:ext uri="{BB962C8B-B14F-4D97-AF65-F5344CB8AC3E}">
        <p14:creationId xmlns:p14="http://schemas.microsoft.com/office/powerpoint/2010/main" val="779053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 1</a:t>
            </a:r>
            <a:br>
              <a:rPr lang="it-IT" dirty="0" smtClean="0"/>
            </a:br>
            <a:r>
              <a:rPr lang="it-IT" dirty="0" smtClean="0"/>
              <a:t>Cos’è il bilancio del Comune</a:t>
            </a:r>
            <a:endParaRPr lang="it-IT" dirty="0"/>
          </a:p>
        </p:txBody>
      </p:sp>
      <p:sp>
        <p:nvSpPr>
          <p:cNvPr id="3" name="Segnaposto contenuto 2"/>
          <p:cNvSpPr>
            <a:spLocks noGrp="1"/>
          </p:cNvSpPr>
          <p:nvPr>
            <p:ph idx="1"/>
          </p:nvPr>
        </p:nvSpPr>
        <p:spPr>
          <a:xfrm>
            <a:off x="677334" y="2160589"/>
            <a:ext cx="8596668" cy="4148196"/>
          </a:xfrm>
        </p:spPr>
        <p:txBody>
          <a:bodyPr>
            <a:normAutofit fontScale="62500" lnSpcReduction="20000"/>
          </a:bodyPr>
          <a:lstStyle/>
          <a:p>
            <a:r>
              <a:rPr lang="it-IT" dirty="0"/>
              <a:t>l bilancio è il documento contabile più importante del Comune.</a:t>
            </a:r>
            <a:br>
              <a:rPr lang="it-IT" dirty="0"/>
            </a:br>
            <a:r>
              <a:rPr lang="it-IT" dirty="0"/>
              <a:t>Con il termine bilancio ci si riferisce comunemente a due documenti che vengono approvati ogni anno:</a:t>
            </a:r>
          </a:p>
          <a:p>
            <a:r>
              <a:rPr lang="it-IT" dirty="0"/>
              <a:t>1 - </a:t>
            </a:r>
            <a:r>
              <a:rPr lang="it-IT" b="1" dirty="0"/>
              <a:t>bilancio di previsione</a:t>
            </a:r>
          </a:p>
          <a:p>
            <a:r>
              <a:rPr lang="it-IT" dirty="0"/>
              <a:t>è un </a:t>
            </a:r>
            <a:r>
              <a:rPr lang="it-IT" b="1" dirty="0"/>
              <a:t>documento </a:t>
            </a:r>
            <a:r>
              <a:rPr lang="it-IT" dirty="0"/>
              <a:t>con cui il Comune </a:t>
            </a:r>
            <a:r>
              <a:rPr lang="it-IT" b="1" dirty="0"/>
              <a:t>programma l’attività e i servizi </a:t>
            </a:r>
            <a:r>
              <a:rPr lang="it-IT" dirty="0"/>
              <a:t>che offrirà ai cittadini nei 3 anni successivi, indicando le </a:t>
            </a:r>
            <a:r>
              <a:rPr lang="it-IT" b="1" dirty="0"/>
              <a:t>fonti di finanziamento</a:t>
            </a:r>
            <a:r>
              <a:rPr lang="it-IT" dirty="0"/>
              <a:t> a cui attingerà per pagare le spese.</a:t>
            </a:r>
          </a:p>
          <a:p>
            <a:r>
              <a:rPr lang="it-IT" dirty="0"/>
              <a:t>specifica le </a:t>
            </a:r>
            <a:r>
              <a:rPr lang="it-IT" b="1" dirty="0"/>
              <a:t>entrate </a:t>
            </a:r>
            <a:r>
              <a:rPr lang="it-IT" dirty="0"/>
              <a:t>e le </a:t>
            </a:r>
            <a:r>
              <a:rPr lang="it-IT" b="1" dirty="0"/>
              <a:t>spese previste e autorizzate </a:t>
            </a:r>
            <a:r>
              <a:rPr lang="it-IT" dirty="0"/>
              <a:t>sulla base delle necessità e delle priorità individuate dall’Amministrazione.</a:t>
            </a:r>
          </a:p>
          <a:p>
            <a:r>
              <a:rPr lang="it-IT" dirty="0"/>
              <a:t>è </a:t>
            </a:r>
            <a:r>
              <a:rPr lang="it-IT" b="1" dirty="0"/>
              <a:t>triennale </a:t>
            </a:r>
            <a:r>
              <a:rPr lang="it-IT" dirty="0"/>
              <a:t>per permettere una programmazione di lungo periodo.</a:t>
            </a:r>
          </a:p>
          <a:p>
            <a:r>
              <a:rPr lang="it-IT" dirty="0"/>
              <a:t>spese ed entrate previste devono uguagliarsi per raggiungere il </a:t>
            </a:r>
            <a:r>
              <a:rPr lang="it-IT" b="1" dirty="0"/>
              <a:t>pareggio di bilancio</a:t>
            </a:r>
            <a:r>
              <a:rPr lang="it-IT" dirty="0"/>
              <a:t>, obbligatorio per legge. Dal 2016, pur rispettando il pareggio di bilancio, le pubbliche  amministrazioni devono anche osservare ulteriori vincoli di finanza pubblica per garantire il contenimento della spesa.</a:t>
            </a:r>
          </a:p>
          <a:p>
            <a:r>
              <a:rPr lang="it-IT" dirty="0"/>
              <a:t>prevede il Fondo crediti di dubbia esigibilità che è un “paracadute” a garanzia degli equilibri, cioè una </a:t>
            </a:r>
            <a:r>
              <a:rPr lang="it-IT" b="1" dirty="0"/>
              <a:t>somma “messa da parte” </a:t>
            </a:r>
            <a:r>
              <a:rPr lang="it-IT" dirty="0"/>
              <a:t>per coprire i rischi derivanti da entrate già accertate e iscritte a bilancio (crediti) ma di dubbio e/o difficile incasso (ad es. le sanzioni amministrative per violazione del codice della strada, la tassa per la raccolta e smaltimento dei rifiuti, ecc.).</a:t>
            </a:r>
          </a:p>
          <a:p>
            <a:r>
              <a:rPr lang="it-IT" dirty="0"/>
              <a:t>è approvato entro il 31 dicembre dell’anno prima a quello a cui si riferisce, o entro la data dell’eventuale proroga stabilita con decreto ministeriale.</a:t>
            </a:r>
          </a:p>
          <a:p>
            <a:r>
              <a:rPr lang="it-IT" dirty="0"/>
              <a:t>se le previsioni di entrata o di spesa cambiano in seguito a eventi nuovi o imprevedibili, è necessario apportare le </a:t>
            </a:r>
            <a:r>
              <a:rPr lang="it-IT" b="1" dirty="0"/>
              <a:t>variazioni di bilancio</a:t>
            </a:r>
            <a:r>
              <a:rPr lang="it-IT" dirty="0"/>
              <a:t> (che seguono uno specifico percorso di approvazione).</a:t>
            </a:r>
          </a:p>
          <a:p>
            <a:r>
              <a:rPr lang="it-IT" dirty="0"/>
              <a:t>quando il Consiglio Comunale ha approvato il bilancio, la Giunta Comunale approva il </a:t>
            </a:r>
            <a:r>
              <a:rPr lang="it-IT" b="1" dirty="0">
                <a:hlinkClick r:id="rId2"/>
              </a:rPr>
              <a:t>Piano esecutivo di gestione (PEG)</a:t>
            </a:r>
            <a:r>
              <a:rPr lang="it-IT" dirty="0"/>
              <a:t>, con cui affida ai dirigenti dei servizi gli obiettivi da raggiungere e le risorse finanziarie, strumentali e umane da utilizzare.</a:t>
            </a:r>
          </a:p>
        </p:txBody>
      </p:sp>
    </p:spTree>
    <p:extLst>
      <p:ext uri="{BB962C8B-B14F-4D97-AF65-F5344CB8AC3E}">
        <p14:creationId xmlns:p14="http://schemas.microsoft.com/office/powerpoint/2010/main" val="1846131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 1</a:t>
            </a:r>
            <a:br>
              <a:rPr lang="it-IT" dirty="0" smtClean="0"/>
            </a:br>
            <a:r>
              <a:rPr lang="it-IT" dirty="0" smtClean="0"/>
              <a:t>Cos’è il bilancio del Comune</a:t>
            </a:r>
            <a:endParaRPr lang="it-IT" dirty="0"/>
          </a:p>
        </p:txBody>
      </p:sp>
      <p:sp>
        <p:nvSpPr>
          <p:cNvPr id="3" name="Segnaposto contenuto 2"/>
          <p:cNvSpPr>
            <a:spLocks noGrp="1"/>
          </p:cNvSpPr>
          <p:nvPr>
            <p:ph idx="1"/>
          </p:nvPr>
        </p:nvSpPr>
        <p:spPr/>
        <p:txBody>
          <a:bodyPr/>
          <a:lstStyle/>
          <a:p>
            <a:r>
              <a:rPr lang="it-IT" dirty="0"/>
              <a:t>2 - bilancio consuntivo</a:t>
            </a:r>
          </a:p>
          <a:p>
            <a:r>
              <a:rPr lang="it-IT" dirty="0"/>
              <a:t>è un </a:t>
            </a:r>
            <a:r>
              <a:rPr lang="it-IT" b="1" dirty="0"/>
              <a:t>documento di rendicontazione</a:t>
            </a:r>
            <a:r>
              <a:rPr lang="it-IT" dirty="0"/>
              <a:t>, quindi “tira le somme” a fine anno per certificare le entrate e le spese </a:t>
            </a:r>
            <a:r>
              <a:rPr lang="it-IT" b="1" dirty="0"/>
              <a:t>effettivamente incassate e sostenute</a:t>
            </a:r>
            <a:r>
              <a:rPr lang="it-IT" dirty="0"/>
              <a:t> dal Comune</a:t>
            </a:r>
          </a:p>
          <a:p>
            <a:r>
              <a:rPr lang="it-IT" dirty="0"/>
              <a:t>è annuale</a:t>
            </a:r>
          </a:p>
          <a:p>
            <a:r>
              <a:rPr lang="it-IT" dirty="0"/>
              <a:t>viene </a:t>
            </a:r>
            <a:r>
              <a:rPr lang="it-IT" b="1" dirty="0"/>
              <a:t>approvato all’inizio dell’anno successivo</a:t>
            </a:r>
            <a:r>
              <a:rPr lang="it-IT" dirty="0"/>
              <a:t> a quello a cui si riferisce</a:t>
            </a:r>
          </a:p>
          <a:p>
            <a:r>
              <a:rPr lang="it-IT" dirty="0"/>
              <a:t>può presentare un “</a:t>
            </a:r>
            <a:r>
              <a:rPr lang="it-IT" b="1" dirty="0"/>
              <a:t>avanzo</a:t>
            </a:r>
            <a:r>
              <a:rPr lang="it-IT" dirty="0"/>
              <a:t>”, cioè somme non spese che vengono rinviate all’anno successivo o accantonate, oppure un “</a:t>
            </a:r>
            <a:r>
              <a:rPr lang="it-IT" b="1" dirty="0"/>
              <a:t>disavanzo</a:t>
            </a:r>
            <a:r>
              <a:rPr lang="it-IT" dirty="0"/>
              <a:t>”, cioè spese che superano le entrate dell’anno</a:t>
            </a:r>
            <a:r>
              <a:rPr lang="it-IT" dirty="0" smtClean="0"/>
              <a:t>.</a:t>
            </a:r>
            <a:endParaRPr lang="it-IT" dirty="0"/>
          </a:p>
        </p:txBody>
      </p:sp>
    </p:spTree>
    <p:extLst>
      <p:ext uri="{BB962C8B-B14F-4D97-AF65-F5344CB8AC3E}">
        <p14:creationId xmlns:p14="http://schemas.microsoft.com/office/powerpoint/2010/main" val="2291077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 2 Il bilancio di previsione: come si legge</a:t>
            </a:r>
            <a:endParaRPr lang="it-IT" dirty="0"/>
          </a:p>
        </p:txBody>
      </p:sp>
      <p:sp>
        <p:nvSpPr>
          <p:cNvPr id="3" name="Segnaposto contenuto 2"/>
          <p:cNvSpPr>
            <a:spLocks noGrp="1"/>
          </p:cNvSpPr>
          <p:nvPr>
            <p:ph idx="1"/>
          </p:nvPr>
        </p:nvSpPr>
        <p:spPr>
          <a:xfrm>
            <a:off x="677334" y="2160589"/>
            <a:ext cx="8596668" cy="4165449"/>
          </a:xfrm>
        </p:spPr>
        <p:txBody>
          <a:bodyPr>
            <a:normAutofit fontScale="47500" lnSpcReduction="20000"/>
          </a:bodyPr>
          <a:lstStyle/>
          <a:p>
            <a:r>
              <a:rPr lang="it-IT" dirty="0"/>
              <a:t>Una breve premessa: nelle aziende pubbliche il bilancio si basa sulle previsioni delle entrate e delle spese che si verificheranno nell’anno.</a:t>
            </a:r>
            <a:br>
              <a:rPr lang="it-IT" dirty="0"/>
            </a:br>
            <a:r>
              <a:rPr lang="it-IT" dirty="0"/>
              <a:t>Parlando di entrate e spese, nel bilancio di previsione si distingue tra:</a:t>
            </a:r>
          </a:p>
          <a:p>
            <a:r>
              <a:rPr lang="it-IT" b="1" i="1" dirty="0"/>
              <a:t>competenza</a:t>
            </a:r>
            <a:r>
              <a:rPr lang="it-IT" dirty="0"/>
              <a:t>: sono le entrate </a:t>
            </a:r>
            <a:r>
              <a:rPr lang="it-IT" b="1" dirty="0"/>
              <a:t>da accertare</a:t>
            </a:r>
            <a:r>
              <a:rPr lang="it-IT" dirty="0"/>
              <a:t>, cioè le entrate che l’ente ha diritto di percepire (competenze attive), e le spese</a:t>
            </a:r>
            <a:r>
              <a:rPr lang="it-IT" b="1" dirty="0"/>
              <a:t> da impegnare</a:t>
            </a:r>
            <a:r>
              <a:rPr lang="it-IT" dirty="0"/>
              <a:t>, cioè le spese che l’ente ha l’obbligo di pagare (competenze passive).</a:t>
            </a:r>
          </a:p>
          <a:p>
            <a:r>
              <a:rPr lang="it-IT" b="1" i="1" dirty="0"/>
              <a:t>cassa</a:t>
            </a:r>
            <a:r>
              <a:rPr lang="it-IT" dirty="0"/>
              <a:t>: sono le entrate e le spese </a:t>
            </a:r>
            <a:r>
              <a:rPr lang="it-IT" b="1" dirty="0"/>
              <a:t>effettive </a:t>
            </a:r>
            <a:r>
              <a:rPr lang="it-IT" dirty="0"/>
              <a:t>che si prevedono nell’anno.</a:t>
            </a:r>
          </a:p>
          <a:p>
            <a:r>
              <a:rPr lang="it-IT" dirty="0"/>
              <a:t>Questa distinzione è dovuta al fatto che non tutte le competenze di un anno s’incassano nell’anno stesso, e non tutte le competenze passive si pagano nell’anno.</a:t>
            </a:r>
            <a:br>
              <a:rPr lang="it-IT" dirty="0"/>
            </a:br>
            <a:r>
              <a:rPr lang="it-IT" dirty="0"/>
              <a:t>Allo stesso modo, in un anno, l’ente può riscuotere entrate già accertate negli anni precedenti (residui attivi, crediti) e pagare spese già impegnate in anni precedenti (residui passivi, debiti).</a:t>
            </a:r>
          </a:p>
          <a:p>
            <a:r>
              <a:rPr lang="it-IT" dirty="0"/>
              <a:t>Le entrate</a:t>
            </a:r>
          </a:p>
          <a:p>
            <a:r>
              <a:rPr lang="it-IT" dirty="0"/>
              <a:t>L’analisi delle entrate di un bilancio, cioè delle </a:t>
            </a:r>
            <a:r>
              <a:rPr lang="it-IT" b="1" dirty="0"/>
              <a:t>risorse finanziarie di cui il Comune può disporre</a:t>
            </a:r>
            <a:r>
              <a:rPr lang="it-IT" dirty="0"/>
              <a:t>, è importante, perché una corretta politica delle entrate migliora la possibilità di raggiungere gli obiettivi che l’Amministrazione propone per il benessere dei cittadini.</a:t>
            </a:r>
            <a:br>
              <a:rPr lang="it-IT" dirty="0"/>
            </a:br>
            <a:r>
              <a:rPr lang="it-IT" dirty="0"/>
              <a:t>L’entrata di un Comune nasce quando si verifica l’accertamento, cioè quando sono individuati: la persona debitrice verso il Comune, la cifra dovuta, la ragione e la scadenza. Le fasi successive sono:</a:t>
            </a:r>
          </a:p>
          <a:p>
            <a:r>
              <a:rPr lang="it-IT" dirty="0"/>
              <a:t>la riscossione (momento in cui il debitore paga la somma dovuta al Tesoriere/Cassiere del Comune o all’Agente della riscossione esterno, per es. nel caso dei tributi)</a:t>
            </a:r>
          </a:p>
          <a:p>
            <a:r>
              <a:rPr lang="it-IT" dirty="0"/>
              <a:t>il versamento (quando le somme riscosse sono trasferite nelle casse del Comune).</a:t>
            </a:r>
          </a:p>
          <a:p>
            <a:r>
              <a:rPr lang="it-IT" dirty="0"/>
              <a:t>Le entrate di ogni Comune arrivano da voci differenti; per brevità si può dire che si possono distinguere in due grandi categorie, entrate correnti e entrate in conto capitale e derivano principalmente da:</a:t>
            </a:r>
          </a:p>
          <a:p>
            <a:r>
              <a:rPr lang="it-IT" dirty="0"/>
              <a:t>entrate tributarie: tributi locali</a:t>
            </a:r>
          </a:p>
          <a:p>
            <a:r>
              <a:rPr lang="it-IT" dirty="0"/>
              <a:t>trasferimenti di altri enti (Stato, Regione, Provincia, </a:t>
            </a:r>
            <a:r>
              <a:rPr lang="it-IT" dirty="0" err="1"/>
              <a:t>ecc</a:t>
            </a:r>
            <a:r>
              <a:rPr lang="it-IT" dirty="0"/>
              <a:t>)</a:t>
            </a:r>
          </a:p>
          <a:p>
            <a:r>
              <a:rPr lang="it-IT" dirty="0"/>
              <a:t>entrate extra-tributarie: canoni e affitti dei propri immobili, incassi legati ai servizi che fornisce, sanzioni che emette</a:t>
            </a:r>
          </a:p>
          <a:p>
            <a:r>
              <a:rPr lang="it-IT" dirty="0"/>
              <a:t>progetti presentati ad enti finanziatori (bandi).</a:t>
            </a:r>
          </a:p>
        </p:txBody>
      </p:sp>
    </p:spTree>
    <p:extLst>
      <p:ext uri="{BB962C8B-B14F-4D97-AF65-F5344CB8AC3E}">
        <p14:creationId xmlns:p14="http://schemas.microsoft.com/office/powerpoint/2010/main" val="982086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 2 Il bilancio di previsione: come si legge</a:t>
            </a:r>
            <a:endParaRPr lang="it-IT" dirty="0"/>
          </a:p>
        </p:txBody>
      </p:sp>
      <p:sp>
        <p:nvSpPr>
          <p:cNvPr id="3" name="Segnaposto contenuto 2"/>
          <p:cNvSpPr>
            <a:spLocks noGrp="1"/>
          </p:cNvSpPr>
          <p:nvPr>
            <p:ph idx="1"/>
          </p:nvPr>
        </p:nvSpPr>
        <p:spPr>
          <a:xfrm>
            <a:off x="677334" y="2160589"/>
            <a:ext cx="8596668" cy="4366732"/>
          </a:xfrm>
        </p:spPr>
        <p:txBody>
          <a:bodyPr>
            <a:normAutofit fontScale="85000" lnSpcReduction="20000"/>
          </a:bodyPr>
          <a:lstStyle/>
          <a:p>
            <a:r>
              <a:rPr lang="it-IT" dirty="0"/>
              <a:t>Non è detto che tutte le fasi avvengano nello stesso anno, quindi un’entrata potrebbe essere accertata in un anno, ma l’entrata di denaro nelle casse comunali (riscossione) potrebbe avvenire l’anno successivo, dando luogo ai cosiddetti residui attivi.</a:t>
            </a:r>
          </a:p>
          <a:p>
            <a:r>
              <a:rPr lang="it-IT" b="1" dirty="0"/>
              <a:t>La voce entrate</a:t>
            </a:r>
            <a:r>
              <a:rPr lang="it-IT" dirty="0"/>
              <a:t> nel bilancio, quindi, è frutto della </a:t>
            </a:r>
            <a:r>
              <a:rPr lang="it-IT" b="1" dirty="0"/>
              <a:t>somma di alcune altre </a:t>
            </a:r>
            <a:r>
              <a:rPr lang="it-IT" b="1" dirty="0" err="1"/>
              <a:t>sottovoci</a:t>
            </a:r>
            <a:r>
              <a:rPr lang="it-IT" dirty="0"/>
              <a:t> (che in linguaggio tecnico si chiamano titoli) che compongono la cifra complessiva e che sono a loro volta articolati in successive classificazioni (tipologie, categorie).</a:t>
            </a:r>
            <a:br>
              <a:rPr lang="it-IT" dirty="0"/>
            </a:br>
            <a:r>
              <a:rPr lang="it-IT" dirty="0"/>
              <a:t>Capitoli e articoli sono un aspetto puramente gestionale del bilancio e sono specificati nel</a:t>
            </a:r>
            <a:r>
              <a:rPr lang="it-IT" b="1" dirty="0"/>
              <a:t> PEG – Piano esecutivo di gestione</a:t>
            </a:r>
            <a:r>
              <a:rPr lang="it-IT" dirty="0"/>
              <a:t>, con il quale viene affidata ai responsabili dei servizi dell’Ente la dotazione finanziaria, di personale e strumentale necessaria per raggiungere gli obiettivi assegnati.</a:t>
            </a:r>
            <a:br>
              <a:rPr lang="it-IT" dirty="0"/>
            </a:br>
            <a:r>
              <a:rPr lang="it-IT" dirty="0"/>
              <a:t>Una parte delle entrate del Comune, per es. le sanzioni per violazione del Codice della strada, sono entrate vincolate, perché possono essere utilizzate solo per specifiche spese individuate da leggi o atti amministrativi.</a:t>
            </a:r>
          </a:p>
          <a:p>
            <a:r>
              <a:rPr lang="it-IT" b="1" dirty="0"/>
              <a:t>entrate correnti: </a:t>
            </a:r>
            <a:r>
              <a:rPr lang="it-IT" dirty="0"/>
              <a:t>derivano dai titoli 1-2-3 e sono usate per finanziare le spese correnti.</a:t>
            </a:r>
          </a:p>
          <a:p>
            <a:r>
              <a:rPr lang="it-IT" b="1" dirty="0"/>
              <a:t>entrate in conto capitale:</a:t>
            </a:r>
            <a:r>
              <a:rPr lang="it-IT" dirty="0"/>
              <a:t> entrate da vendita di beni patrimoniali e da trasferimenti in conto capitale; finanziano le spese in conto capitale (principalmente destinate agli investimenti).</a:t>
            </a:r>
          </a:p>
          <a:p>
            <a:r>
              <a:rPr lang="it-IT" b="1" dirty="0"/>
              <a:t>entrate vincolate: </a:t>
            </a:r>
            <a:r>
              <a:rPr lang="it-IT" dirty="0"/>
              <a:t>entrate che possono essere utilizzate solo per specifiche finalità, definite per legge o atto amministrativo.</a:t>
            </a:r>
          </a:p>
          <a:p>
            <a:r>
              <a:rPr lang="it-IT" b="1" dirty="0"/>
              <a:t>residui attivi: </a:t>
            </a:r>
            <a:r>
              <a:rPr lang="it-IT" dirty="0"/>
              <a:t>entrate accertate ma non incassate: costituiscono un credito dell’Ente.</a:t>
            </a:r>
          </a:p>
          <a:p>
            <a:pPr marL="0" indent="0">
              <a:buNone/>
            </a:pPr>
            <a:endParaRPr lang="it-IT" dirty="0"/>
          </a:p>
        </p:txBody>
      </p:sp>
    </p:spTree>
    <p:extLst>
      <p:ext uri="{BB962C8B-B14F-4D97-AF65-F5344CB8AC3E}">
        <p14:creationId xmlns:p14="http://schemas.microsoft.com/office/powerpoint/2010/main" val="3751716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Cap. 2 Il bilancio di previsione: come si legge</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726692338"/>
              </p:ext>
            </p:extLst>
          </p:nvPr>
        </p:nvGraphicFramePr>
        <p:xfrm>
          <a:off x="810885" y="2160588"/>
          <a:ext cx="7970807" cy="4559307"/>
        </p:xfrm>
        <a:graphic>
          <a:graphicData uri="http://schemas.openxmlformats.org/drawingml/2006/table">
            <a:tbl>
              <a:tblPr/>
              <a:tblGrid>
                <a:gridCol w="1720812">
                  <a:extLst>
                    <a:ext uri="{9D8B030D-6E8A-4147-A177-3AD203B41FA5}">
                      <a16:colId xmlns:a16="http://schemas.microsoft.com/office/drawing/2014/main" xmlns="" val="888363418"/>
                    </a:ext>
                  </a:extLst>
                </a:gridCol>
                <a:gridCol w="289097">
                  <a:extLst>
                    <a:ext uri="{9D8B030D-6E8A-4147-A177-3AD203B41FA5}">
                      <a16:colId xmlns:a16="http://schemas.microsoft.com/office/drawing/2014/main" xmlns="" val="2359881399"/>
                    </a:ext>
                  </a:extLst>
                </a:gridCol>
                <a:gridCol w="1734580">
                  <a:extLst>
                    <a:ext uri="{9D8B030D-6E8A-4147-A177-3AD203B41FA5}">
                      <a16:colId xmlns:a16="http://schemas.microsoft.com/office/drawing/2014/main" xmlns="" val="1204777799"/>
                    </a:ext>
                  </a:extLst>
                </a:gridCol>
                <a:gridCol w="316629">
                  <a:extLst>
                    <a:ext uri="{9D8B030D-6E8A-4147-A177-3AD203B41FA5}">
                      <a16:colId xmlns:a16="http://schemas.microsoft.com/office/drawing/2014/main" xmlns="" val="2693610167"/>
                    </a:ext>
                  </a:extLst>
                </a:gridCol>
                <a:gridCol w="1775878">
                  <a:extLst>
                    <a:ext uri="{9D8B030D-6E8A-4147-A177-3AD203B41FA5}">
                      <a16:colId xmlns:a16="http://schemas.microsoft.com/office/drawing/2014/main" xmlns="" val="3039881332"/>
                    </a:ext>
                  </a:extLst>
                </a:gridCol>
                <a:gridCol w="234032">
                  <a:extLst>
                    <a:ext uri="{9D8B030D-6E8A-4147-A177-3AD203B41FA5}">
                      <a16:colId xmlns:a16="http://schemas.microsoft.com/office/drawing/2014/main" xmlns="" val="3488891791"/>
                    </a:ext>
                  </a:extLst>
                </a:gridCol>
                <a:gridCol w="1899779">
                  <a:extLst>
                    <a:ext uri="{9D8B030D-6E8A-4147-A177-3AD203B41FA5}">
                      <a16:colId xmlns:a16="http://schemas.microsoft.com/office/drawing/2014/main" xmlns="" val="3328139574"/>
                    </a:ext>
                  </a:extLst>
                </a:gridCol>
              </a:tblGrid>
              <a:tr h="388542">
                <a:tc>
                  <a:txBody>
                    <a:bodyPr/>
                    <a:lstStyle/>
                    <a:p>
                      <a:pPr algn="ctr" fontAlgn="t"/>
                      <a:r>
                        <a:rPr lang="it-IT" sz="1200" dirty="0">
                          <a:solidFill>
                            <a:srgbClr val="FFFFFF"/>
                          </a:solidFill>
                          <a:effectLst/>
                        </a:rPr>
                        <a:t>TITOLI</a:t>
                      </a:r>
                      <a:endParaRPr lang="it-IT" sz="1200" dirty="0">
                        <a:effectLst/>
                      </a:endParaRP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tc>
                  <a:txBody>
                    <a:bodyPr/>
                    <a:lstStyle/>
                    <a:p>
                      <a:pPr algn="l" fontAlgn="t"/>
                      <a:r>
                        <a:rPr lang="it-IT" sz="700">
                          <a:effectLst/>
                        </a:rPr>
                        <a:t>→</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a:txBody>
                    <a:bodyPr/>
                    <a:lstStyle/>
                    <a:p>
                      <a:pPr algn="ctr" fontAlgn="t"/>
                      <a:r>
                        <a:rPr lang="it-IT" sz="1200" dirty="0">
                          <a:solidFill>
                            <a:srgbClr val="FFFFFF"/>
                          </a:solidFill>
                          <a:effectLst/>
                        </a:rPr>
                        <a:t>TIPOLOGIE</a:t>
                      </a:r>
                      <a:endParaRPr lang="it-IT" sz="1200" dirty="0">
                        <a:effectLst/>
                      </a:endParaRP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tc>
                  <a:txBody>
                    <a:bodyPr/>
                    <a:lstStyle/>
                    <a:p>
                      <a:pPr algn="l" fontAlgn="t"/>
                      <a:r>
                        <a:rPr lang="it-IT" sz="700">
                          <a:effectLst/>
                        </a:rPr>
                        <a:t>→</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a:txBody>
                    <a:bodyPr/>
                    <a:lstStyle/>
                    <a:p>
                      <a:pPr algn="ctr" fontAlgn="t"/>
                      <a:r>
                        <a:rPr lang="it-IT" sz="1200" dirty="0">
                          <a:solidFill>
                            <a:srgbClr val="FFFFFF"/>
                          </a:solidFill>
                          <a:effectLst/>
                        </a:rPr>
                        <a:t>CATEGORIE</a:t>
                      </a:r>
                      <a:endParaRPr lang="it-IT" sz="1200" dirty="0">
                        <a:effectLst/>
                      </a:endParaRP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tc>
                  <a:txBody>
                    <a:bodyPr/>
                    <a:lstStyle/>
                    <a:p>
                      <a:pPr algn="l" fontAlgn="t"/>
                      <a:r>
                        <a:rPr lang="it-IT" sz="700">
                          <a:effectLst/>
                        </a:rPr>
                        <a:t>→</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a:txBody>
                    <a:bodyPr/>
                    <a:lstStyle/>
                    <a:p>
                      <a:pPr algn="ctr" fontAlgn="t"/>
                      <a:r>
                        <a:rPr lang="it-IT" sz="1200" dirty="0">
                          <a:solidFill>
                            <a:srgbClr val="FFFFFF"/>
                          </a:solidFill>
                          <a:effectLst/>
                        </a:rPr>
                        <a:t>CAPITOLI/</a:t>
                      </a:r>
                      <a:br>
                        <a:rPr lang="it-IT" sz="1200" dirty="0">
                          <a:solidFill>
                            <a:srgbClr val="FFFFFF"/>
                          </a:solidFill>
                          <a:effectLst/>
                        </a:rPr>
                      </a:br>
                      <a:r>
                        <a:rPr lang="it-IT" sz="1200" dirty="0">
                          <a:solidFill>
                            <a:srgbClr val="FFFFFF"/>
                          </a:solidFill>
                          <a:effectLst/>
                        </a:rPr>
                        <a:t>ARTICOLI</a:t>
                      </a:r>
                      <a:r>
                        <a:rPr lang="it-IT" sz="1200" dirty="0">
                          <a:effectLst/>
                        </a:rPr>
                        <a:t/>
                      </a:r>
                      <a:br>
                        <a:rPr lang="it-IT" sz="1200" dirty="0">
                          <a:effectLst/>
                        </a:rPr>
                      </a:br>
                      <a:r>
                        <a:rPr lang="it-IT" sz="1200" dirty="0">
                          <a:effectLst/>
                        </a:rPr>
                        <a:t> </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B22222"/>
                    </a:solidFill>
                  </a:tcPr>
                </a:tc>
                <a:extLst>
                  <a:ext uri="{0D108BD9-81ED-4DB2-BD59-A6C34878D82A}">
                    <a16:rowId xmlns:a16="http://schemas.microsoft.com/office/drawing/2014/main" xmlns="" val="838258674"/>
                  </a:ext>
                </a:extLst>
              </a:tr>
              <a:tr h="3606903">
                <a:tc>
                  <a:txBody>
                    <a:bodyPr/>
                    <a:lstStyle/>
                    <a:p>
                      <a:pPr algn="ctr" fontAlgn="t"/>
                      <a:r>
                        <a:rPr lang="it-IT" sz="1200" dirty="0">
                          <a:effectLst/>
                        </a:rPr>
                        <a:t>indicano la </a:t>
                      </a:r>
                      <a:r>
                        <a:rPr lang="it-IT" sz="1200" b="1" dirty="0">
                          <a:effectLst/>
                        </a:rPr>
                        <a:t>fonte </a:t>
                      </a:r>
                      <a:r>
                        <a:rPr lang="it-IT" sz="1200" dirty="0">
                          <a:effectLst/>
                        </a:rPr>
                        <a:t>delle entrate</a:t>
                      </a:r>
                    </a:p>
                    <a:p>
                      <a:pPr algn="l" fontAlgn="t"/>
                      <a:r>
                        <a:rPr lang="it-IT" sz="1200" dirty="0">
                          <a:effectLst/>
                        </a:rPr>
                        <a:t>Per esempio:</a:t>
                      </a:r>
                    </a:p>
                    <a:p>
                      <a:pPr algn="l" fontAlgn="t">
                        <a:buFont typeface="+mj-lt"/>
                        <a:buAutoNum type="arabicPeriod"/>
                      </a:pPr>
                      <a:r>
                        <a:rPr lang="it-IT" sz="1200" dirty="0">
                          <a:effectLst/>
                        </a:rPr>
                        <a:t>Entrate correnti di natura tributaria e contributiva</a:t>
                      </a:r>
                    </a:p>
                    <a:p>
                      <a:pPr algn="l" fontAlgn="t">
                        <a:buFont typeface="+mj-lt"/>
                        <a:buAutoNum type="arabicPeriod"/>
                      </a:pPr>
                      <a:r>
                        <a:rPr lang="it-IT" sz="1200" dirty="0">
                          <a:effectLst/>
                        </a:rPr>
                        <a:t>Trasferimenti correnti</a:t>
                      </a:r>
                    </a:p>
                    <a:p>
                      <a:pPr algn="l" fontAlgn="t">
                        <a:buFont typeface="+mj-lt"/>
                        <a:buAutoNum type="arabicPeriod"/>
                      </a:pPr>
                      <a:r>
                        <a:rPr lang="it-IT" sz="1200" dirty="0">
                          <a:effectLst/>
                        </a:rPr>
                        <a:t>Entrate </a:t>
                      </a:r>
                      <a:r>
                        <a:rPr lang="it-IT" sz="1200" dirty="0" err="1">
                          <a:effectLst/>
                        </a:rPr>
                        <a:t>extratributarie</a:t>
                      </a:r>
                      <a:endParaRPr lang="it-IT" sz="1200" dirty="0">
                        <a:effectLst/>
                      </a:endParaRPr>
                    </a:p>
                    <a:p>
                      <a:pPr algn="l" fontAlgn="t">
                        <a:buFont typeface="+mj-lt"/>
                        <a:buAutoNum type="arabicPeriod"/>
                      </a:pPr>
                      <a:r>
                        <a:rPr lang="it-IT" sz="1200" dirty="0">
                          <a:effectLst/>
                        </a:rPr>
                        <a:t>Entrate in conto capitale, ecc.</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a:txBody>
                    <a:bodyPr/>
                    <a:lstStyle/>
                    <a:p>
                      <a:pPr algn="l" fontAlgn="t"/>
                      <a:r>
                        <a:rPr lang="it-IT" sz="700">
                          <a:effectLst/>
                        </a:rPr>
                        <a:t> </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a:txBody>
                    <a:bodyPr/>
                    <a:lstStyle/>
                    <a:p>
                      <a:pPr algn="ctr" fontAlgn="t"/>
                      <a:r>
                        <a:rPr lang="it-IT" sz="1200" dirty="0">
                          <a:effectLst/>
                        </a:rPr>
                        <a:t>indicano la </a:t>
                      </a:r>
                      <a:r>
                        <a:rPr lang="it-IT" sz="1200" b="1" dirty="0">
                          <a:effectLst/>
                        </a:rPr>
                        <a:t>natura </a:t>
                      </a:r>
                      <a:r>
                        <a:rPr lang="it-IT" sz="1200" dirty="0">
                          <a:effectLst/>
                        </a:rPr>
                        <a:t>dell’entrata.</a:t>
                      </a:r>
                    </a:p>
                    <a:p>
                      <a:pPr algn="l" fontAlgn="t"/>
                      <a:r>
                        <a:rPr lang="it-IT" sz="1200" dirty="0">
                          <a:effectLst/>
                        </a:rPr>
                        <a:t>Per esempio: nel titolo “Entrate correnti di</a:t>
                      </a:r>
                      <a:br>
                        <a:rPr lang="it-IT" sz="1200" dirty="0">
                          <a:effectLst/>
                        </a:rPr>
                      </a:br>
                      <a:r>
                        <a:rPr lang="it-IT" sz="1200" dirty="0">
                          <a:effectLst/>
                        </a:rPr>
                        <a:t>natura tributaria e contributiva”, si possono distinguere le tipologie:</a:t>
                      </a:r>
                    </a:p>
                    <a:p>
                      <a:pPr algn="l" fontAlgn="t">
                        <a:buFont typeface="Arial" panose="020B0604020202020204" pitchFamily="34" charset="0"/>
                        <a:buChar char="•"/>
                      </a:pPr>
                      <a:r>
                        <a:rPr lang="it-IT" sz="1200" dirty="0">
                          <a:effectLst/>
                        </a:rPr>
                        <a:t>imposte, tasse e proventi assimilati</a:t>
                      </a:r>
                    </a:p>
                    <a:p>
                      <a:pPr algn="l" fontAlgn="t">
                        <a:buFont typeface="Arial" panose="020B0604020202020204" pitchFamily="34" charset="0"/>
                        <a:buChar char="•"/>
                      </a:pPr>
                      <a:r>
                        <a:rPr lang="it-IT" sz="1200" dirty="0">
                          <a:effectLst/>
                        </a:rPr>
                        <a:t>tributi diretti</a:t>
                      </a:r>
                    </a:p>
                    <a:p>
                      <a:pPr algn="l" fontAlgn="t">
                        <a:buFont typeface="Arial" panose="020B0604020202020204" pitchFamily="34" charset="0"/>
                        <a:buChar char="•"/>
                      </a:pPr>
                      <a:r>
                        <a:rPr lang="it-IT" sz="1200" dirty="0">
                          <a:effectLst/>
                        </a:rPr>
                        <a:t>fondi perequativi da </a:t>
                      </a:r>
                      <a:r>
                        <a:rPr lang="it-IT" sz="1200" dirty="0" err="1">
                          <a:effectLst/>
                        </a:rPr>
                        <a:t>amministr</a:t>
                      </a:r>
                      <a:r>
                        <a:rPr lang="it-IT" sz="1200" dirty="0">
                          <a:effectLst/>
                        </a:rPr>
                        <a:t>. centrali</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a:txBody>
                    <a:bodyPr/>
                    <a:lstStyle/>
                    <a:p>
                      <a:pPr algn="l" fontAlgn="t"/>
                      <a:r>
                        <a:rPr lang="it-IT" sz="700">
                          <a:effectLst/>
                        </a:rPr>
                        <a:t> </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a:txBody>
                    <a:bodyPr/>
                    <a:lstStyle/>
                    <a:p>
                      <a:pPr algn="l" fontAlgn="t"/>
                      <a:r>
                        <a:rPr lang="it-IT" sz="1200" dirty="0">
                          <a:effectLst/>
                        </a:rPr>
                        <a:t>classificano l’entrata in base all’ </a:t>
                      </a:r>
                      <a:r>
                        <a:rPr lang="it-IT" sz="1200" b="1" dirty="0">
                          <a:effectLst/>
                        </a:rPr>
                        <a:t>oggetto</a:t>
                      </a:r>
                      <a:r>
                        <a:rPr lang="it-IT" sz="1200" dirty="0">
                          <a:effectLst/>
                        </a:rPr>
                        <a:t>.</a:t>
                      </a:r>
                    </a:p>
                    <a:p>
                      <a:pPr algn="l" fontAlgn="t"/>
                      <a:r>
                        <a:rPr lang="it-IT" sz="1200" dirty="0">
                          <a:effectLst/>
                        </a:rPr>
                        <a:t>Per esempio:</a:t>
                      </a:r>
                      <a:br>
                        <a:rPr lang="it-IT" sz="1200" dirty="0">
                          <a:effectLst/>
                        </a:rPr>
                      </a:br>
                      <a:r>
                        <a:rPr lang="it-IT" sz="1200" dirty="0">
                          <a:effectLst/>
                        </a:rPr>
                        <a:t>nella tipologia “Imposte, tasse e proventi assimilati” possiamo avere le categorie:</a:t>
                      </a:r>
                    </a:p>
                    <a:p>
                      <a:pPr algn="l" fontAlgn="t">
                        <a:buFont typeface="Arial" panose="020B0604020202020204" pitchFamily="34" charset="0"/>
                        <a:buChar char="•"/>
                      </a:pPr>
                      <a:r>
                        <a:rPr lang="it-IT" sz="1200" dirty="0">
                          <a:effectLst/>
                        </a:rPr>
                        <a:t>IMU</a:t>
                      </a:r>
                    </a:p>
                    <a:p>
                      <a:pPr algn="l" fontAlgn="t">
                        <a:buFont typeface="Arial" panose="020B0604020202020204" pitchFamily="34" charset="0"/>
                        <a:buChar char="•"/>
                      </a:pPr>
                      <a:r>
                        <a:rPr lang="it-IT" sz="1200" dirty="0" err="1">
                          <a:effectLst/>
                        </a:rPr>
                        <a:t>add.le</a:t>
                      </a:r>
                      <a:r>
                        <a:rPr lang="it-IT" sz="1200" dirty="0">
                          <a:effectLst/>
                        </a:rPr>
                        <a:t> comunale IRPEF</a:t>
                      </a:r>
                    </a:p>
                    <a:p>
                      <a:pPr algn="l" fontAlgn="t">
                        <a:buFont typeface="Arial" panose="020B0604020202020204" pitchFamily="34" charset="0"/>
                        <a:buChar char="•"/>
                      </a:pPr>
                      <a:r>
                        <a:rPr lang="it-IT" sz="1200" dirty="0">
                          <a:effectLst/>
                        </a:rPr>
                        <a:t>ecc.</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a:txBody>
                    <a:bodyPr/>
                    <a:lstStyle/>
                    <a:p>
                      <a:pPr algn="l" fontAlgn="t"/>
                      <a:r>
                        <a:rPr lang="it-IT" sz="700">
                          <a:effectLst/>
                        </a:rPr>
                        <a:t> </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tc>
                  <a:txBody>
                    <a:bodyPr/>
                    <a:lstStyle/>
                    <a:p>
                      <a:pPr algn="ctr" fontAlgn="t"/>
                      <a:r>
                        <a:rPr lang="it-IT" sz="1200" dirty="0">
                          <a:effectLst/>
                        </a:rPr>
                        <a:t>i capitoli sono le</a:t>
                      </a:r>
                      <a:r>
                        <a:rPr lang="it-IT" sz="1200" b="1" dirty="0">
                          <a:effectLst/>
                        </a:rPr>
                        <a:t> unità elementari ai fini della gestione e della rendicontazione</a:t>
                      </a:r>
                      <a:r>
                        <a:rPr lang="it-IT" sz="1200" dirty="0">
                          <a:effectLst/>
                        </a:rPr>
                        <a:t> e possono essere a loro volta disaggregati su eventuali articoli.</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AF9F7"/>
                    </a:solidFill>
                  </a:tcPr>
                </a:tc>
                <a:extLst>
                  <a:ext uri="{0D108BD9-81ED-4DB2-BD59-A6C34878D82A}">
                    <a16:rowId xmlns:a16="http://schemas.microsoft.com/office/drawing/2014/main" xmlns="" val="1501506804"/>
                  </a:ext>
                </a:extLst>
              </a:tr>
              <a:tr h="388542">
                <a:tc gridSpan="3">
                  <a:txBody>
                    <a:bodyPr/>
                    <a:lstStyle/>
                    <a:p>
                      <a:pPr algn="ctr" fontAlgn="t"/>
                      <a:r>
                        <a:rPr lang="it-IT" sz="1200" dirty="0">
                          <a:effectLst/>
                        </a:rPr>
                        <a:t>Autorizzazione del Consiglio comunale</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hMerge="1">
                  <a:txBody>
                    <a:bodyPr/>
                    <a:lstStyle/>
                    <a:p>
                      <a:endParaRPr lang="it-IT"/>
                    </a:p>
                  </a:txBody>
                  <a:tcPr/>
                </a:tc>
                <a:tc hMerge="1">
                  <a:txBody>
                    <a:bodyPr/>
                    <a:lstStyle/>
                    <a:p>
                      <a:endParaRPr lang="it-IT"/>
                    </a:p>
                  </a:txBody>
                  <a:tcPr/>
                </a:tc>
                <a:tc>
                  <a:txBody>
                    <a:bodyPr/>
                    <a:lstStyle/>
                    <a:p>
                      <a:pPr algn="l" fontAlgn="t"/>
                      <a:r>
                        <a:rPr lang="it-IT" sz="700">
                          <a:effectLst/>
                        </a:rPr>
                        <a:t> </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gridSpan="3">
                  <a:txBody>
                    <a:bodyPr/>
                    <a:lstStyle/>
                    <a:p>
                      <a:pPr algn="ctr" fontAlgn="t"/>
                      <a:r>
                        <a:rPr lang="it-IT" sz="1200" dirty="0">
                          <a:effectLst/>
                        </a:rPr>
                        <a:t>Fini gestionali del PEG (Piano esecutivo di gestione)</a:t>
                      </a:r>
                    </a:p>
                  </a:txBody>
                  <a:tcPr marL="17124" marR="17124" marT="7611" marB="7611">
                    <a:lnL w="4763" cap="flat" cmpd="sng" algn="ctr">
                      <a:solidFill>
                        <a:srgbClr val="D7D1CE"/>
                      </a:solidFill>
                      <a:prstDash val="solid"/>
                      <a:round/>
                      <a:headEnd type="none" w="med" len="med"/>
                      <a:tailEnd type="none" w="med" len="med"/>
                    </a:lnL>
                    <a:lnR w="4763" cap="flat" cmpd="sng" algn="ctr">
                      <a:solidFill>
                        <a:srgbClr val="D7D1CE"/>
                      </a:solidFill>
                      <a:prstDash val="solid"/>
                      <a:round/>
                      <a:headEnd type="none" w="med" len="med"/>
                      <a:tailEnd type="none" w="med" len="med"/>
                    </a:lnR>
                    <a:lnT w="4763" cap="flat" cmpd="sng" algn="ctr">
                      <a:solidFill>
                        <a:srgbClr val="D7D1CE"/>
                      </a:solidFill>
                      <a:prstDash val="solid"/>
                      <a:round/>
                      <a:headEnd type="none" w="med" len="med"/>
                      <a:tailEnd type="none" w="med" len="med"/>
                    </a:lnT>
                    <a:lnB w="4763" cap="flat" cmpd="sng" algn="ctr">
                      <a:solidFill>
                        <a:srgbClr val="D7D1CE"/>
                      </a:solidFill>
                      <a:prstDash val="solid"/>
                      <a:round/>
                      <a:headEnd type="none" w="med" len="med"/>
                      <a:tailEnd type="none" w="med" len="med"/>
                    </a:lnB>
                    <a:solidFill>
                      <a:srgbClr val="F5F0ED"/>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522641786"/>
                  </a:ext>
                </a:extLst>
              </a:tr>
            </a:tbl>
          </a:graphicData>
        </a:graphic>
      </p:graphicFrame>
      <p:sp>
        <p:nvSpPr>
          <p:cNvPr id="7" name="Rectangle 2"/>
          <p:cNvSpPr>
            <a:spLocks noChangeArrowheads="1"/>
          </p:cNvSpPr>
          <p:nvPr/>
        </p:nvSpPr>
        <p:spPr bwMode="auto">
          <a:xfrm>
            <a:off x="2967488" y="1270000"/>
            <a:ext cx="3525328" cy="812942"/>
          </a:xfrm>
          <a:prstGeom prst="rect">
            <a:avLst/>
          </a:prstGeom>
          <a:solidFill>
            <a:srgbClr val="F5F0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15870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2000" b="1" i="0" u="none" strike="noStrike" cap="none" normalizeH="0" dirty="0" smtClean="0">
                <a:ln>
                  <a:noFill/>
                </a:ln>
                <a:solidFill>
                  <a:srgbClr val="3A3230"/>
                </a:solidFill>
                <a:effectLst/>
                <a:latin typeface="opensansregular"/>
              </a:rPr>
              <a:t>Classificazione delle entrate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200" b="0" i="0" u="none" strike="noStrike" cap="none" normalizeH="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9047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Cap. 2 Il bilancio di previsione: come si legge</a:t>
            </a:r>
          </a:p>
        </p:txBody>
      </p:sp>
      <p:sp>
        <p:nvSpPr>
          <p:cNvPr id="4" name="Segnaposto contenuto 3"/>
          <p:cNvSpPr>
            <a:spLocks noGrp="1"/>
          </p:cNvSpPr>
          <p:nvPr>
            <p:ph idx="1"/>
          </p:nvPr>
        </p:nvSpPr>
        <p:spPr>
          <a:xfrm>
            <a:off x="677334" y="2160589"/>
            <a:ext cx="8596668" cy="4280468"/>
          </a:xfrm>
        </p:spPr>
        <p:txBody>
          <a:bodyPr>
            <a:normAutofit fontScale="77500" lnSpcReduction="20000"/>
          </a:bodyPr>
          <a:lstStyle/>
          <a:p>
            <a:r>
              <a:rPr lang="it-IT" b="1" dirty="0"/>
              <a:t>Le principali fonti delle entrate correnti</a:t>
            </a:r>
          </a:p>
          <a:p>
            <a:endParaRPr lang="it-IT" dirty="0" smtClean="0"/>
          </a:p>
          <a:p>
            <a:r>
              <a:rPr lang="it-IT" dirty="0" smtClean="0"/>
              <a:t>CITTADINI</a:t>
            </a:r>
            <a:endParaRPr lang="it-IT" dirty="0"/>
          </a:p>
          <a:p>
            <a:r>
              <a:rPr lang="it-IT" dirty="0"/>
              <a:t>Contribuiscono alle entrate tributarie</a:t>
            </a:r>
          </a:p>
          <a:p>
            <a:r>
              <a:rPr lang="it-IT" dirty="0"/>
              <a:t>Contribuiscono anche con entrate </a:t>
            </a:r>
            <a:r>
              <a:rPr lang="it-IT" dirty="0" err="1"/>
              <a:t>extratributarie</a:t>
            </a:r>
            <a:endParaRPr lang="it-IT" dirty="0"/>
          </a:p>
          <a:p>
            <a:pPr marL="0" indent="0">
              <a:buNone/>
            </a:pPr>
            <a:r>
              <a:rPr lang="it-IT" dirty="0"/>
              <a:t> </a:t>
            </a:r>
          </a:p>
          <a:p>
            <a:r>
              <a:rPr lang="it-IT" dirty="0"/>
              <a:t>Altre fonti che </a:t>
            </a:r>
            <a:r>
              <a:rPr lang="it-IT" dirty="0" smtClean="0"/>
              <a:t>offrono </a:t>
            </a:r>
            <a:r>
              <a:rPr lang="it-IT" dirty="0"/>
              <a:t>contributi e trasferimenti correnti:</a:t>
            </a:r>
          </a:p>
          <a:p>
            <a:pPr marL="0" indent="0">
              <a:buNone/>
            </a:pPr>
            <a:r>
              <a:rPr lang="it-IT" dirty="0"/>
              <a:t> </a:t>
            </a:r>
          </a:p>
          <a:p>
            <a:pPr lvl="0"/>
            <a:r>
              <a:rPr lang="it-IT" dirty="0"/>
              <a:t>Unione Europea</a:t>
            </a:r>
          </a:p>
          <a:p>
            <a:pPr lvl="0"/>
            <a:r>
              <a:rPr lang="it-IT" dirty="0"/>
              <a:t>Stato</a:t>
            </a:r>
          </a:p>
          <a:p>
            <a:pPr lvl="0"/>
            <a:r>
              <a:rPr lang="it-IT" dirty="0"/>
              <a:t>Regione</a:t>
            </a:r>
          </a:p>
          <a:p>
            <a:pPr lvl="0"/>
            <a:r>
              <a:rPr lang="it-IT" dirty="0"/>
              <a:t>Provincia ed altri enti</a:t>
            </a:r>
          </a:p>
          <a:p>
            <a:r>
              <a:rPr lang="it-IT" dirty="0"/>
              <a:t>Il tutto confluisce nel Comune che eroga:</a:t>
            </a:r>
          </a:p>
          <a:p>
            <a:pPr lvl="0"/>
            <a:r>
              <a:rPr lang="it-IT" dirty="0"/>
              <a:t>Servizi ai cittadini</a:t>
            </a:r>
          </a:p>
        </p:txBody>
      </p:sp>
    </p:spTree>
    <p:extLst>
      <p:ext uri="{BB962C8B-B14F-4D97-AF65-F5344CB8AC3E}">
        <p14:creationId xmlns:p14="http://schemas.microsoft.com/office/powerpoint/2010/main" val="2763779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Cap. 2 Il bilancio di previsione: come si legge</a:t>
            </a:r>
          </a:p>
        </p:txBody>
      </p:sp>
      <p:sp>
        <p:nvSpPr>
          <p:cNvPr id="3" name="Segnaposto contenuto 2"/>
          <p:cNvSpPr>
            <a:spLocks noGrp="1"/>
          </p:cNvSpPr>
          <p:nvPr>
            <p:ph idx="1"/>
          </p:nvPr>
        </p:nvSpPr>
        <p:spPr>
          <a:xfrm>
            <a:off x="677334" y="2160589"/>
            <a:ext cx="8596668" cy="4021675"/>
          </a:xfrm>
        </p:spPr>
        <p:txBody>
          <a:bodyPr/>
          <a:lstStyle/>
          <a:p>
            <a:r>
              <a:rPr lang="it-IT" b="1" dirty="0"/>
              <a:t>Le principali fonti delle entrate in conto </a:t>
            </a:r>
            <a:r>
              <a:rPr lang="it-IT" b="1" dirty="0" smtClean="0"/>
              <a:t>capitale</a:t>
            </a:r>
          </a:p>
          <a:p>
            <a:r>
              <a:rPr lang="it-IT" dirty="0" smtClean="0"/>
              <a:t>Alienazioni (cessioni – vendite)</a:t>
            </a:r>
          </a:p>
          <a:p>
            <a:r>
              <a:rPr lang="it-IT" dirty="0" smtClean="0"/>
              <a:t>Contributi Unione Europea</a:t>
            </a:r>
          </a:p>
          <a:p>
            <a:r>
              <a:rPr lang="it-IT" dirty="0" smtClean="0"/>
              <a:t>Contributi dalla Regione</a:t>
            </a:r>
          </a:p>
          <a:p>
            <a:r>
              <a:rPr lang="it-IT" dirty="0" smtClean="0"/>
              <a:t>Mutui e prestiti</a:t>
            </a:r>
          </a:p>
          <a:p>
            <a:r>
              <a:rPr lang="it-IT" dirty="0" smtClean="0"/>
              <a:t>Altre entrate che</a:t>
            </a:r>
          </a:p>
          <a:p>
            <a:pPr algn="ctr"/>
            <a:r>
              <a:rPr lang="it-IT" dirty="0" smtClean="0"/>
              <a:t>Confluiscono</a:t>
            </a:r>
          </a:p>
          <a:p>
            <a:pPr algn="ctr"/>
            <a:r>
              <a:rPr lang="it-IT" dirty="0" smtClean="0"/>
              <a:t>Nel Comune</a:t>
            </a:r>
          </a:p>
          <a:p>
            <a:pPr algn="ctr"/>
            <a:r>
              <a:rPr lang="it-IT" dirty="0" smtClean="0"/>
              <a:t>Il quale investe in beni immobili, beni mobili, ed altri investimenti</a:t>
            </a:r>
            <a:endParaRPr lang="it-IT" dirty="0"/>
          </a:p>
        </p:txBody>
      </p:sp>
    </p:spTree>
    <p:extLst>
      <p:ext uri="{BB962C8B-B14F-4D97-AF65-F5344CB8AC3E}">
        <p14:creationId xmlns:p14="http://schemas.microsoft.com/office/powerpoint/2010/main" val="985514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127</TotalTime>
  <Words>566</Words>
  <Application>Microsoft Office PowerPoint</Application>
  <PresentationFormat>Personalizzato</PresentationFormat>
  <Paragraphs>180</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Sfaccettatura</vt:lpstr>
      <vt:lpstr>Capire il Bilancio Comunale</vt:lpstr>
      <vt:lpstr>Il mio intervento è diviso per capitoli</vt:lpstr>
      <vt:lpstr>Cap. 1 Cos’è il bilancio del Comune</vt:lpstr>
      <vt:lpstr>Cap. 1 Cos’è il bilancio del Comune</vt:lpstr>
      <vt:lpstr>Cap. 2 Il bilancio di previsione: come si legge</vt:lpstr>
      <vt:lpstr>Cap. 2 Il bilancio di previsione: come si legge</vt:lpstr>
      <vt:lpstr>Cap. 2 Il bilancio di previsione: come si legge</vt:lpstr>
      <vt:lpstr>Cap. 2 Il bilancio di previsione: come si legge</vt:lpstr>
      <vt:lpstr>Cap. 2 Il bilancio di previsione: come si legge</vt:lpstr>
      <vt:lpstr>Cap. 2 Il bilancio di previsione: come si legge</vt:lpstr>
      <vt:lpstr>Cap. 2 Il bilancio di previsione: come si legge</vt:lpstr>
      <vt:lpstr>Cap. 2 Il bilancio di previsione: come si legge</vt:lpstr>
      <vt:lpstr>Cap. 3 Il DUP: Documento unico di programmazione</vt:lpstr>
      <vt:lpstr>Cap. 4 Come si arriva al Bilancio di Previsione: le fasi </vt:lpstr>
      <vt:lpstr>Cap. 5 Il rendiconto finale o bilancio consultivo </vt:lpstr>
      <vt:lpstr>Cap. 6 Come sono controllati i risultati? </vt:lpstr>
      <vt:lpstr>Cap. 7 Riferimenti legislativi principali</vt:lpstr>
      <vt:lpstr>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Enrico Zin</dc:creator>
  <cp:lastModifiedBy>fss</cp:lastModifiedBy>
  <cp:revision>14</cp:revision>
  <dcterms:created xsi:type="dcterms:W3CDTF">2019-02-08T21:10:49Z</dcterms:created>
  <dcterms:modified xsi:type="dcterms:W3CDTF">2019-02-11T12:50:37Z</dcterms:modified>
</cp:coreProperties>
</file>