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70" r:id="rId8"/>
    <p:sldId id="272" r:id="rId9"/>
    <p:sldId id="273" r:id="rId10"/>
    <p:sldId id="262" r:id="rId11"/>
    <p:sldId id="263" r:id="rId12"/>
    <p:sldId id="264" r:id="rId13"/>
    <p:sldId id="266" r:id="rId14"/>
    <p:sldId id="274" r:id="rId15"/>
    <p:sldId id="275" r:id="rId16"/>
    <p:sldId id="276" r:id="rId17"/>
    <p:sldId id="267" r:id="rId18"/>
    <p:sldId id="261" r:id="rId19"/>
    <p:sldId id="268" r:id="rId20"/>
    <p:sldId id="277"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14" autoAdjust="0"/>
    <p:restoredTop sz="86477" autoAdjust="0"/>
  </p:normalViewPr>
  <p:slideViewPr>
    <p:cSldViewPr>
      <p:cViewPr varScale="1">
        <p:scale>
          <a:sx n="68" d="100"/>
          <a:sy n="68" d="100"/>
        </p:scale>
        <p:origin x="-972" y="-90"/>
      </p:cViewPr>
      <p:guideLst>
        <p:guide orient="horz" pos="2160"/>
        <p:guide pos="2880"/>
      </p:guideLst>
    </p:cSldViewPr>
  </p:slideViewPr>
  <p:outlineViewPr>
    <p:cViewPr>
      <p:scale>
        <a:sx n="33" d="100"/>
        <a:sy n="33" d="100"/>
      </p:scale>
      <p:origin x="0" y="104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C8B3C600-7A4A-4F4B-8494-1882AC5CBEF7}" type="datetimeFigureOut">
              <a:rPr lang="it-IT" smtClean="0"/>
              <a:pPr/>
              <a:t>11/02/2012</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4112237A-0222-45FE-8C59-DA3B78317CE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C8B3C600-7A4A-4F4B-8494-1882AC5CBEF7}" type="datetimeFigureOut">
              <a:rPr lang="it-IT" smtClean="0"/>
              <a:pPr/>
              <a:t>11/02/2012</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C8B3C600-7A4A-4F4B-8494-1882AC5CBEF7}" type="datetimeFigureOut">
              <a:rPr lang="it-IT" smtClean="0"/>
              <a:pPr/>
              <a:t>11/02/2012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C8B3C600-7A4A-4F4B-8494-1882AC5CBEF7}" type="datetimeFigureOut">
              <a:rPr lang="it-IT" smtClean="0"/>
              <a:pPr/>
              <a:t>11/02/2012</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4112237A-0222-45FE-8C59-DA3B78317CEC}" type="slidenum">
              <a:rPr lang="it-IT" smtClean="0"/>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8B3C600-7A4A-4F4B-8494-1882AC5CBEF7}" type="datetimeFigureOut">
              <a:rPr lang="it-IT" smtClean="0"/>
              <a:pPr/>
              <a:t>11/02/2012</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12237A-0222-45FE-8C59-DA3B78317CE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836712"/>
            <a:ext cx="7851648" cy="2291680"/>
          </a:xfrm>
        </p:spPr>
        <p:txBody>
          <a:bodyPr>
            <a:normAutofit/>
          </a:bodyPr>
          <a:lstStyle/>
          <a:p>
            <a:r>
              <a:rPr lang="it-IT" dirty="0" smtClean="0"/>
              <a:t>Appunti per un discernimento alla luce della DSC</a:t>
            </a:r>
            <a:endParaRPr lang="it-IT" dirty="0"/>
          </a:p>
        </p:txBody>
      </p:sp>
      <p:sp>
        <p:nvSpPr>
          <p:cNvPr id="3" name="Sottotitolo 2"/>
          <p:cNvSpPr>
            <a:spLocks noGrp="1"/>
          </p:cNvSpPr>
          <p:nvPr>
            <p:ph type="subTitle" idx="1"/>
          </p:nvPr>
        </p:nvSpPr>
        <p:spPr>
          <a:xfrm>
            <a:off x="539552" y="3212976"/>
            <a:ext cx="7854696" cy="2072672"/>
          </a:xfrm>
        </p:spPr>
        <p:txBody>
          <a:bodyPr>
            <a:normAutofit fontScale="92500" lnSpcReduction="20000"/>
          </a:bodyPr>
          <a:lstStyle/>
          <a:p>
            <a:r>
              <a:rPr lang="it-IT" dirty="0" smtClean="0"/>
              <a:t>Laboratorio </a:t>
            </a:r>
          </a:p>
          <a:p>
            <a:r>
              <a:rPr lang="it-IT" sz="3200" b="1" cap="all"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CEMENTIFICI E </a:t>
            </a:r>
          </a:p>
          <a:p>
            <a:r>
              <a:rPr lang="it-IT" sz="3200" b="1" cap="all"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PARCO REGIONALE DEI COLLI EUGANEI: </a:t>
            </a:r>
            <a:br>
              <a:rPr lang="it-IT" sz="3200" b="1" cap="all"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it-IT" sz="3200" b="1" cap="all"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QUALE FUTURO?</a:t>
            </a:r>
            <a:endParaRPr lang="it-IT" i="1" dirty="0" smtClean="0"/>
          </a:p>
          <a:p>
            <a:r>
              <a:rPr lang="it-IT" dirty="0" smtClean="0">
                <a:solidFill>
                  <a:schemeClr val="accent3"/>
                </a:solidFill>
              </a:rPr>
              <a:t>11 febbraio 2012</a:t>
            </a:r>
            <a:endParaRPr lang="it-IT" dirty="0">
              <a:solidFill>
                <a:schemeClr val="accent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buNone/>
            </a:pPr>
            <a:endParaRPr lang="it-IT" dirty="0" smtClean="0"/>
          </a:p>
          <a:p>
            <a:pPr>
              <a:buNone/>
            </a:pPr>
            <a:r>
              <a:rPr lang="it-IT" dirty="0" smtClean="0"/>
              <a:t>«Lo spazio di questo mondo è il dono stesso di Dio, il luogo, il progetto che Egli affida alla responsabile guida e operosità dell’uomo» (</a:t>
            </a:r>
            <a:r>
              <a:rPr lang="it-IT" dirty="0" err="1" smtClean="0"/>
              <a:t>Cdsc</a:t>
            </a:r>
            <a:r>
              <a:rPr lang="it-IT" dirty="0" smtClean="0"/>
              <a:t> 451)</a:t>
            </a:r>
          </a:p>
          <a:p>
            <a:pPr>
              <a:buNone/>
            </a:pPr>
            <a:endParaRPr lang="it-IT" dirty="0" smtClean="0"/>
          </a:p>
          <a:p>
            <a:pPr>
              <a:buNone/>
            </a:pPr>
            <a:r>
              <a:rPr lang="it-IT" dirty="0" smtClean="0"/>
              <a:t>«L’attività umana individuale e collettiva, ossia quell’ingente sforzo col quale gli uomini nel corso dei secoli cercano di migliorare le proprie condizioni di vita, considerato in se stesso corrisponde al progetto di Dio» (</a:t>
            </a:r>
            <a:r>
              <a:rPr lang="it-IT" dirty="0" err="1" smtClean="0"/>
              <a:t>Cdsc</a:t>
            </a:r>
            <a:r>
              <a:rPr lang="it-IT" dirty="0" smtClean="0"/>
              <a:t> 456)</a:t>
            </a:r>
          </a:p>
        </p:txBody>
      </p:sp>
      <p:sp>
        <p:nvSpPr>
          <p:cNvPr id="2" name="Titolo 1"/>
          <p:cNvSpPr>
            <a:spLocks noGrp="1"/>
          </p:cNvSpPr>
          <p:nvPr>
            <p:ph type="title"/>
          </p:nvPr>
        </p:nvSpPr>
        <p:spPr>
          <a:xfrm>
            <a:off x="395536" y="548680"/>
            <a:ext cx="8229600" cy="1143000"/>
          </a:xfrm>
        </p:spPr>
        <p:txBody>
          <a:bodyPr>
            <a:normAutofit fontScale="90000"/>
          </a:bodyPr>
          <a:lstStyle/>
          <a:p>
            <a:r>
              <a:rPr lang="it-IT" i="1" dirty="0" smtClean="0"/>
              <a:t>Sulla tutela dell’ambiente:</a:t>
            </a:r>
            <a:br>
              <a:rPr lang="it-IT" i="1" dirty="0" smtClean="0"/>
            </a:br>
            <a:r>
              <a:rPr lang="it-IT" dirty="0" smtClean="0"/>
              <a:t>l’orizzonte teologico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2132856"/>
            <a:ext cx="8229600" cy="4389120"/>
          </a:xfrm>
        </p:spPr>
        <p:txBody>
          <a:bodyPr>
            <a:normAutofit fontScale="77500" lnSpcReduction="20000"/>
          </a:bodyPr>
          <a:lstStyle/>
          <a:p>
            <a:pPr>
              <a:buNone/>
            </a:pPr>
            <a:r>
              <a:rPr lang="it-IT" dirty="0" smtClean="0"/>
              <a:t>«La sua capacità di trasformare e, in un certo senso, di creare il mondo con il proprio </a:t>
            </a:r>
            <a:r>
              <a:rPr lang="it-IT" dirty="0" err="1" smtClean="0"/>
              <a:t>lavoro…</a:t>
            </a:r>
            <a:r>
              <a:rPr lang="it-IT" dirty="0" smtClean="0"/>
              <a:t> si svolge sempre sulla base della prima originaria donazione delle cose da parte di Dio» (</a:t>
            </a:r>
            <a:r>
              <a:rPr lang="it-IT" dirty="0" err="1" smtClean="0"/>
              <a:t>Cdsc</a:t>
            </a:r>
            <a:r>
              <a:rPr lang="it-IT" dirty="0" smtClean="0"/>
              <a:t> 460)</a:t>
            </a:r>
          </a:p>
          <a:p>
            <a:pPr>
              <a:buNone/>
            </a:pPr>
            <a:endParaRPr lang="it-IT" dirty="0" smtClean="0"/>
          </a:p>
          <a:p>
            <a:pPr>
              <a:buNone/>
            </a:pPr>
            <a:r>
              <a:rPr lang="it-IT" dirty="0" smtClean="0"/>
              <a:t>«Se l'uomo interviene sulla natura senza abusarne e senza danneggiarla, si può dire che « interviene non per modificare la natura ma per aiutarla a svilupparsi secondo la sua essenza, quella della creazione, quella voluta da Dio. Lavorando in questo campo, evidentemente delicato, il ricercatore aderisce al disegno di Dio. Dio ha voluto che l'uomo fosse il re della creazione ».</a:t>
            </a:r>
            <a:r>
              <a:rPr lang="it-IT" baseline="30000" dirty="0" smtClean="0"/>
              <a:t>968</a:t>
            </a:r>
            <a:r>
              <a:rPr lang="it-IT" dirty="0" smtClean="0"/>
              <a:t> In fondo, è Dio stesso che offre all'uomo l'onore di cooperare con tutte le forze dell'intelligenza all'opera della creazione» (</a:t>
            </a:r>
            <a:r>
              <a:rPr lang="it-IT" dirty="0" err="1" smtClean="0"/>
              <a:t>Cdsc</a:t>
            </a:r>
            <a:r>
              <a:rPr lang="it-IT" dirty="0" smtClean="0"/>
              <a:t> 460)</a:t>
            </a:r>
          </a:p>
          <a:p>
            <a:pPr>
              <a:buNone/>
            </a:pPr>
            <a:endParaRPr lang="it-IT" dirty="0" smtClean="0"/>
          </a:p>
        </p:txBody>
      </p:sp>
      <p:sp>
        <p:nvSpPr>
          <p:cNvPr id="2" name="Titolo 1"/>
          <p:cNvSpPr>
            <a:spLocks noGrp="1"/>
          </p:cNvSpPr>
          <p:nvPr>
            <p:ph type="title"/>
          </p:nvPr>
        </p:nvSpPr>
        <p:spPr>
          <a:xfrm>
            <a:off x="467544" y="908720"/>
            <a:ext cx="8229600" cy="1143000"/>
          </a:xfrm>
        </p:spPr>
        <p:txBody>
          <a:bodyPr>
            <a:normAutofit fontScale="90000"/>
          </a:bodyPr>
          <a:lstStyle/>
          <a:p>
            <a:r>
              <a:rPr lang="it-IT" i="1" dirty="0" smtClean="0"/>
              <a:t>Sulla tutela dell’ambiente:</a:t>
            </a:r>
            <a:br>
              <a:rPr lang="it-IT" i="1" dirty="0" smtClean="0"/>
            </a:br>
            <a:r>
              <a:rPr lang="it-IT" dirty="0" smtClean="0"/>
              <a:t>l’orizzonte teologico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1328"/>
            <a:ext cx="8229600" cy="5116024"/>
          </a:xfrm>
        </p:spPr>
        <p:txBody>
          <a:bodyPr>
            <a:normAutofit fontScale="70000" lnSpcReduction="20000"/>
          </a:bodyPr>
          <a:lstStyle/>
          <a:p>
            <a:pPr>
              <a:buNone/>
            </a:pPr>
            <a:endParaRPr lang="it-IT" dirty="0" smtClean="0"/>
          </a:p>
          <a:p>
            <a:pPr>
              <a:buNone/>
            </a:pPr>
            <a:r>
              <a:rPr lang="it-IT" dirty="0" smtClean="0"/>
              <a:t>«La natura non è una realtà sacra o divina, ma dono offerto dal Creatore alla comunità umana, affidato all’intelligenza e alla responsabilità morale dell’uomo» (</a:t>
            </a:r>
            <a:r>
              <a:rPr lang="it-IT" dirty="0" err="1" smtClean="0"/>
              <a:t>Cdsc</a:t>
            </a:r>
            <a:r>
              <a:rPr lang="it-IT" dirty="0" smtClean="0"/>
              <a:t> 473)</a:t>
            </a:r>
          </a:p>
          <a:p>
            <a:pPr>
              <a:buNone/>
            </a:pPr>
            <a:endParaRPr lang="it-IT" dirty="0" smtClean="0"/>
          </a:p>
          <a:p>
            <a:pPr>
              <a:buNone/>
            </a:pPr>
            <a:r>
              <a:rPr lang="it-IT" i="1" dirty="0" smtClean="0"/>
              <a:t>L'ambiente naturale </a:t>
            </a:r>
            <a:r>
              <a:rPr lang="it-IT" dirty="0" smtClean="0"/>
              <a:t>è stato donato da Dio a tutti, e il suo uso rappresenta per noi una responsabilità verso i poveri, le generazioni future e l'umanità intera. Se la natura, e per primo l'essere umano, vengono considerati come frutto del caso o del determinismo evolutivo, la consapevolezza della responsabilità si attenua nelle coscienze. Nella natura il credente riconosce il meraviglioso risultato dell'intervento creativo di Dio, che l'uomo può responsabilmente utilizzare per soddisfare i suoi legittimi bisogni — materiali e immateriali — nel rispetto degli intrinseci equilibri del creato stesso. Se tale visione viene meno, l'uomo finisce o per considerare la natura un tabù intoccabile o, al contrario, per abusarne. Ambedue questi atteggiamenti non sono conformi alla visione cristiana della natura, frutto della creazione di Dio. (</a:t>
            </a:r>
            <a:r>
              <a:rPr lang="it-IT" dirty="0" err="1" smtClean="0"/>
              <a:t>CiV</a:t>
            </a:r>
            <a:r>
              <a:rPr lang="it-IT" dirty="0" smtClean="0"/>
              <a:t> 48)</a:t>
            </a:r>
          </a:p>
          <a:p>
            <a:endParaRPr lang="it-IT" dirty="0"/>
          </a:p>
        </p:txBody>
      </p:sp>
      <p:sp>
        <p:nvSpPr>
          <p:cNvPr id="2" name="Titolo 1"/>
          <p:cNvSpPr>
            <a:spLocks noGrp="1"/>
          </p:cNvSpPr>
          <p:nvPr>
            <p:ph type="title"/>
          </p:nvPr>
        </p:nvSpPr>
        <p:spPr>
          <a:xfrm>
            <a:off x="467544" y="548680"/>
            <a:ext cx="8229600" cy="1143000"/>
          </a:xfrm>
        </p:spPr>
        <p:txBody>
          <a:bodyPr>
            <a:normAutofit fontScale="90000"/>
          </a:bodyPr>
          <a:lstStyle/>
          <a:p>
            <a:r>
              <a:rPr lang="it-IT" i="1" dirty="0" smtClean="0"/>
              <a:t>Sulla tutela dell’ambiente:</a:t>
            </a:r>
            <a:br>
              <a:rPr lang="it-IT" i="1" dirty="0" smtClean="0"/>
            </a:br>
            <a:r>
              <a:rPr lang="it-IT" dirty="0" smtClean="0"/>
              <a:t>l’orizzonte teologico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44824"/>
            <a:ext cx="8229600" cy="4677152"/>
          </a:xfrm>
        </p:spPr>
        <p:txBody>
          <a:bodyPr>
            <a:normAutofit fontScale="70000" lnSpcReduction="20000"/>
          </a:bodyPr>
          <a:lstStyle/>
          <a:p>
            <a:pPr>
              <a:buNone/>
            </a:pPr>
            <a:r>
              <a:rPr lang="it-IT" dirty="0" smtClean="0"/>
              <a:t>«</a:t>
            </a:r>
            <a:r>
              <a:rPr lang="it-IT" i="1" dirty="0" smtClean="0"/>
              <a:t>Una visione dell'uomo e delle cose slegata da ogni riferimento alla trascendenza ha portato a rifiutare il concetto di creazione e ad attribuire all'uomo e alla natura un'esistenza completamente autonoma. </a:t>
            </a:r>
            <a:r>
              <a:rPr lang="it-IT" dirty="0" smtClean="0"/>
              <a:t>Il legame che unisce il mondo a Dio è stato così spezzato: tale rottura ha finito per disancorare dalla terra anche l'uomo e, più radicalmente, ha impoverito la sua stessa identità. L'essere umano si è ritrovato a pensarsi estraneo al contesto ambientale in cui vive. È ben chiara la conseguenza che ne discende: « è il rapporto che l'uomo ha con Dio a determinare il rapporto dell'uomo con i suoi simili e con il suo ambiente. Ecco perché la cultura cristiana ha sempre riconosciuto nelle creature che circondano l'uomo altrettanti doni di Dio da coltivare e custodire con senso di gratitudine verso il Creatore. In particolare, la spiritualità benedettina e francescana hanno testimoniato questa sorta di parentela dell'uomo con l'ambiente creaturale, alimentando in lui un atteggiamento di rispetto verso ogni realtà del mondo circostante ».</a:t>
            </a:r>
            <a:r>
              <a:rPr lang="it-IT" baseline="30000" dirty="0" smtClean="0"/>
              <a:t> </a:t>
            </a:r>
            <a:r>
              <a:rPr lang="it-IT" dirty="0" smtClean="0"/>
              <a:t>Va messa maggiormente in risalto la profonda connessione esistente tra ecologia ambientale ed « </a:t>
            </a:r>
            <a:r>
              <a:rPr lang="it-IT" i="1" dirty="0" smtClean="0"/>
              <a:t>ecologia umana</a:t>
            </a:r>
            <a:r>
              <a:rPr lang="it-IT" dirty="0" smtClean="0"/>
              <a:t> » (</a:t>
            </a:r>
            <a:r>
              <a:rPr lang="it-IT" dirty="0" err="1" smtClean="0"/>
              <a:t>Cdsc</a:t>
            </a:r>
            <a:r>
              <a:rPr lang="it-IT" dirty="0" smtClean="0"/>
              <a:t> 464)</a:t>
            </a:r>
            <a:endParaRPr lang="it-IT" dirty="0"/>
          </a:p>
        </p:txBody>
      </p:sp>
      <p:sp>
        <p:nvSpPr>
          <p:cNvPr id="2" name="Titolo 1"/>
          <p:cNvSpPr>
            <a:spLocks noGrp="1"/>
          </p:cNvSpPr>
          <p:nvPr>
            <p:ph type="title"/>
          </p:nvPr>
        </p:nvSpPr>
        <p:spPr>
          <a:xfrm>
            <a:off x="467544" y="404664"/>
            <a:ext cx="8229600" cy="1143000"/>
          </a:xfrm>
        </p:spPr>
        <p:txBody>
          <a:bodyPr>
            <a:normAutofit fontScale="90000"/>
          </a:bodyPr>
          <a:lstStyle/>
          <a:p>
            <a:r>
              <a:rPr lang="it-IT" i="1" dirty="0" smtClean="0"/>
              <a:t>Sulla tutela dell’ambiente</a:t>
            </a:r>
            <a:r>
              <a:rPr lang="it-IT" dirty="0" smtClean="0"/>
              <a:t/>
            </a:r>
            <a:br>
              <a:rPr lang="it-IT" dirty="0" smtClean="0"/>
            </a:br>
            <a:r>
              <a:rPr lang="it-IT" dirty="0" smtClean="0"/>
              <a:t>l’orizzonte antropologico</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628800"/>
            <a:ext cx="8229600" cy="4525963"/>
          </a:xfrm>
        </p:spPr>
        <p:txBody>
          <a:bodyPr/>
          <a:lstStyle/>
          <a:p>
            <a:r>
              <a:rPr lang="it-IT" b="1" dirty="0" smtClean="0"/>
              <a:t>Diritto</a:t>
            </a:r>
            <a:r>
              <a:rPr lang="it-IT" dirty="0" smtClean="0"/>
              <a:t> al lavoro (</a:t>
            </a:r>
            <a:r>
              <a:rPr lang="it-IT" dirty="0" err="1" smtClean="0"/>
              <a:t>Cdsc</a:t>
            </a:r>
            <a:r>
              <a:rPr lang="it-IT" dirty="0" smtClean="0"/>
              <a:t> 287ss.)</a:t>
            </a:r>
          </a:p>
          <a:p>
            <a:endParaRPr lang="it-IT" dirty="0" smtClean="0"/>
          </a:p>
          <a:p>
            <a:r>
              <a:rPr lang="it-IT" b="1" dirty="0" smtClean="0"/>
              <a:t>Libertà economica </a:t>
            </a:r>
            <a:r>
              <a:rPr lang="it-IT" dirty="0" smtClean="0"/>
              <a:t>e diritto di iniziativa economica (</a:t>
            </a:r>
            <a:r>
              <a:rPr lang="it-IT" dirty="0" err="1" smtClean="0"/>
              <a:t>Cdsc</a:t>
            </a:r>
            <a:r>
              <a:rPr lang="it-IT" dirty="0" smtClean="0"/>
              <a:t> 336)</a:t>
            </a:r>
          </a:p>
          <a:p>
            <a:endParaRPr lang="it-IT" b="1" dirty="0" smtClean="0"/>
          </a:p>
          <a:p>
            <a:r>
              <a:rPr lang="it-IT" b="1" dirty="0" smtClean="0"/>
              <a:t>Comunità</a:t>
            </a:r>
            <a:r>
              <a:rPr lang="it-IT" dirty="0" smtClean="0"/>
              <a:t> - nella quale opera l’attore </a:t>
            </a:r>
            <a:r>
              <a:rPr lang="it-IT" smtClean="0"/>
              <a:t>economico </a:t>
            </a:r>
            <a:r>
              <a:rPr lang="it-IT" smtClean="0"/>
              <a:t>– come bene </a:t>
            </a:r>
            <a:r>
              <a:rPr lang="it-IT" dirty="0" smtClean="0"/>
              <a:t>di tutti (</a:t>
            </a:r>
            <a:r>
              <a:rPr lang="it-IT" dirty="0" err="1" smtClean="0"/>
              <a:t>Cdsc</a:t>
            </a:r>
            <a:r>
              <a:rPr lang="it-IT" dirty="0" smtClean="0"/>
              <a:t> 339)</a:t>
            </a:r>
          </a:p>
          <a:p>
            <a:endParaRPr lang="it-IT" dirty="0" smtClean="0"/>
          </a:p>
          <a:p>
            <a:r>
              <a:rPr lang="it-IT" dirty="0" smtClean="0"/>
              <a:t>Complementarietà tra </a:t>
            </a:r>
            <a:r>
              <a:rPr lang="it-IT" b="1" dirty="0" smtClean="0"/>
              <a:t>politica</a:t>
            </a:r>
            <a:r>
              <a:rPr lang="it-IT" dirty="0" smtClean="0"/>
              <a:t> e attività economica (</a:t>
            </a:r>
            <a:r>
              <a:rPr lang="it-IT" dirty="0" err="1" smtClean="0"/>
              <a:t>Cdsc</a:t>
            </a:r>
            <a:r>
              <a:rPr lang="it-IT" dirty="0" smtClean="0"/>
              <a:t> 351ss.)</a:t>
            </a:r>
            <a:endParaRPr lang="it-IT" dirty="0"/>
          </a:p>
        </p:txBody>
      </p:sp>
      <p:sp>
        <p:nvSpPr>
          <p:cNvPr id="3" name="Titolo 2"/>
          <p:cNvSpPr>
            <a:spLocks noGrp="1"/>
          </p:cNvSpPr>
          <p:nvPr>
            <p:ph type="title"/>
          </p:nvPr>
        </p:nvSpPr>
        <p:spPr/>
        <p:txBody>
          <a:bodyPr>
            <a:normAutofit fontScale="90000"/>
          </a:bodyPr>
          <a:lstStyle/>
          <a:p>
            <a:r>
              <a:rPr lang="it-IT" dirty="0" smtClean="0"/>
              <a:t>Su lavoro e attività economica:</a:t>
            </a:r>
            <a:br>
              <a:rPr lang="it-IT" dirty="0" smtClean="0"/>
            </a:br>
            <a:r>
              <a:rPr lang="it-IT" dirty="0" smtClean="0"/>
              <a:t>valori/beni fondamentali in gioco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628800"/>
            <a:ext cx="8229600" cy="4525963"/>
          </a:xfrm>
        </p:spPr>
        <p:txBody>
          <a:bodyPr/>
          <a:lstStyle/>
          <a:p>
            <a:endParaRPr lang="it-IT" b="1" dirty="0" smtClean="0"/>
          </a:p>
          <a:p>
            <a:r>
              <a:rPr lang="it-IT" b="1" dirty="0" smtClean="0"/>
              <a:t>Uguaglianza</a:t>
            </a:r>
            <a:r>
              <a:rPr lang="it-IT" dirty="0" smtClean="0"/>
              <a:t> tra le persone</a:t>
            </a:r>
          </a:p>
          <a:p>
            <a:endParaRPr lang="it-IT" dirty="0" smtClean="0"/>
          </a:p>
          <a:p>
            <a:r>
              <a:rPr lang="it-IT" dirty="0" smtClean="0"/>
              <a:t>Principio del </a:t>
            </a:r>
            <a:r>
              <a:rPr lang="it-IT" b="1" dirty="0" smtClean="0"/>
              <a:t>bene comune</a:t>
            </a:r>
          </a:p>
          <a:p>
            <a:endParaRPr lang="it-IT" dirty="0" smtClean="0"/>
          </a:p>
          <a:p>
            <a:r>
              <a:rPr lang="it-IT" dirty="0" smtClean="0"/>
              <a:t>Principio della </a:t>
            </a:r>
            <a:r>
              <a:rPr lang="it-IT" b="1" dirty="0" smtClean="0"/>
              <a:t>destinazione universale dei beni</a:t>
            </a:r>
          </a:p>
          <a:p>
            <a:endParaRPr lang="it-IT" dirty="0" smtClean="0"/>
          </a:p>
          <a:p>
            <a:r>
              <a:rPr lang="it-IT" dirty="0" smtClean="0"/>
              <a:t>Principio della </a:t>
            </a:r>
            <a:r>
              <a:rPr lang="it-IT" b="1" dirty="0" smtClean="0"/>
              <a:t>partecipazione</a:t>
            </a:r>
            <a:endParaRPr lang="it-IT" b="1" dirty="0"/>
          </a:p>
        </p:txBody>
      </p:sp>
      <p:sp>
        <p:nvSpPr>
          <p:cNvPr id="3" name="Titolo 2"/>
          <p:cNvSpPr>
            <a:spLocks noGrp="1"/>
          </p:cNvSpPr>
          <p:nvPr>
            <p:ph type="title"/>
          </p:nvPr>
        </p:nvSpPr>
        <p:spPr>
          <a:xfrm>
            <a:off x="467544" y="404664"/>
            <a:ext cx="8229600" cy="1143000"/>
          </a:xfrm>
        </p:spPr>
        <p:txBody>
          <a:bodyPr>
            <a:normAutofit fontScale="90000"/>
          </a:bodyPr>
          <a:lstStyle/>
          <a:p>
            <a:r>
              <a:rPr lang="it-IT" i="1" dirty="0" smtClean="0"/>
              <a:t>Su lavoro e attività economica:</a:t>
            </a:r>
            <a:br>
              <a:rPr lang="it-IT" i="1" dirty="0" smtClean="0"/>
            </a:br>
            <a:r>
              <a:rPr lang="it-IT" dirty="0" smtClean="0"/>
              <a:t>principi etici fondamentali in gioco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endParaRPr lang="it-IT" dirty="0" smtClean="0"/>
          </a:p>
          <a:p>
            <a:r>
              <a:rPr lang="it-IT" dirty="0" smtClean="0"/>
              <a:t>Efficienza economica e promozione di sviluppo solidale dell’umanità come </a:t>
            </a:r>
            <a:r>
              <a:rPr lang="it-IT" b="1" dirty="0" smtClean="0"/>
              <a:t>finalità inscindibili </a:t>
            </a:r>
            <a:r>
              <a:rPr lang="it-IT" dirty="0" smtClean="0"/>
              <a:t>della vita economica (</a:t>
            </a:r>
            <a:r>
              <a:rPr lang="it-IT" dirty="0" err="1" smtClean="0"/>
              <a:t>Cdsc</a:t>
            </a:r>
            <a:r>
              <a:rPr lang="it-IT" dirty="0" smtClean="0"/>
              <a:t> 332)</a:t>
            </a:r>
          </a:p>
          <a:p>
            <a:endParaRPr lang="it-IT" dirty="0" smtClean="0"/>
          </a:p>
          <a:p>
            <a:r>
              <a:rPr lang="it-IT" b="1" dirty="0" smtClean="0"/>
              <a:t>Funzione sociale</a:t>
            </a:r>
            <a:r>
              <a:rPr lang="it-IT" dirty="0" smtClean="0"/>
              <a:t> dell’impresa economica (</a:t>
            </a:r>
            <a:r>
              <a:rPr lang="it-IT" dirty="0" err="1" smtClean="0"/>
              <a:t>Cdsc</a:t>
            </a:r>
            <a:r>
              <a:rPr lang="it-IT" dirty="0" smtClean="0"/>
              <a:t> 338)</a:t>
            </a:r>
          </a:p>
          <a:p>
            <a:endParaRPr lang="it-IT" dirty="0" smtClean="0"/>
          </a:p>
          <a:p>
            <a:r>
              <a:rPr lang="it-IT" b="1" dirty="0" smtClean="0"/>
              <a:t>Responsabilità ambientale</a:t>
            </a:r>
            <a:r>
              <a:rPr lang="it-IT" dirty="0" smtClean="0"/>
              <a:t> dell’attività economica (come vincolo) (</a:t>
            </a:r>
            <a:r>
              <a:rPr lang="it-IT" dirty="0" err="1" smtClean="0"/>
              <a:t>Cdsc</a:t>
            </a:r>
            <a:r>
              <a:rPr lang="it-IT" dirty="0" smtClean="0"/>
              <a:t> 340 e 470)</a:t>
            </a:r>
          </a:p>
          <a:p>
            <a:endParaRPr lang="it-IT" dirty="0" smtClean="0"/>
          </a:p>
          <a:p>
            <a:endParaRPr lang="it-IT" dirty="0"/>
          </a:p>
        </p:txBody>
      </p:sp>
      <p:sp>
        <p:nvSpPr>
          <p:cNvPr id="3" name="Titolo 2"/>
          <p:cNvSpPr>
            <a:spLocks noGrp="1"/>
          </p:cNvSpPr>
          <p:nvPr>
            <p:ph type="title"/>
          </p:nvPr>
        </p:nvSpPr>
        <p:spPr/>
        <p:txBody>
          <a:bodyPr>
            <a:normAutofit fontScale="90000"/>
          </a:bodyPr>
          <a:lstStyle/>
          <a:p>
            <a:r>
              <a:rPr lang="it-IT" i="1" dirty="0" smtClean="0"/>
              <a:t>Su lavoro e attività economica:</a:t>
            </a:r>
            <a:r>
              <a:rPr lang="it-IT" dirty="0" smtClean="0"/>
              <a:t/>
            </a:r>
            <a:br>
              <a:rPr lang="it-IT" dirty="0" smtClean="0"/>
            </a:br>
            <a:r>
              <a:rPr lang="it-IT" dirty="0" smtClean="0"/>
              <a:t>principi etici in gioco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276872"/>
            <a:ext cx="8229600" cy="4191744"/>
          </a:xfrm>
        </p:spPr>
        <p:txBody>
          <a:bodyPr>
            <a:normAutofit/>
          </a:bodyPr>
          <a:lstStyle/>
          <a:p>
            <a:r>
              <a:rPr lang="it-IT" dirty="0" smtClean="0"/>
              <a:t>Ambiente come </a:t>
            </a:r>
            <a:r>
              <a:rPr lang="it-IT" b="1" dirty="0" smtClean="0"/>
              <a:t>casa</a:t>
            </a:r>
            <a:r>
              <a:rPr lang="it-IT" dirty="0" smtClean="0"/>
              <a:t> e ambiente come </a:t>
            </a:r>
            <a:r>
              <a:rPr lang="it-IT" b="1" dirty="0" smtClean="0"/>
              <a:t>risorsa </a:t>
            </a:r>
            <a:r>
              <a:rPr lang="it-IT" dirty="0" smtClean="0"/>
              <a:t>(</a:t>
            </a:r>
            <a:r>
              <a:rPr lang="it-IT" dirty="0" err="1" smtClean="0"/>
              <a:t>Cdsc</a:t>
            </a:r>
            <a:r>
              <a:rPr lang="it-IT" dirty="0" smtClean="0"/>
              <a:t> 461)</a:t>
            </a:r>
          </a:p>
          <a:p>
            <a:endParaRPr lang="it-IT" b="1" dirty="0" smtClean="0"/>
          </a:p>
          <a:p>
            <a:r>
              <a:rPr lang="it-IT" b="1" dirty="0" smtClean="0"/>
              <a:t>Diritto universale </a:t>
            </a:r>
            <a:r>
              <a:rPr lang="it-IT" dirty="0" smtClean="0"/>
              <a:t>ad un ambiente sano e sicuro (</a:t>
            </a:r>
            <a:r>
              <a:rPr lang="it-IT" dirty="0" err="1" smtClean="0"/>
              <a:t>Cdsc</a:t>
            </a:r>
            <a:r>
              <a:rPr lang="it-IT" dirty="0" smtClean="0"/>
              <a:t> 468)</a:t>
            </a:r>
          </a:p>
          <a:p>
            <a:endParaRPr lang="it-IT" dirty="0" smtClean="0"/>
          </a:p>
          <a:p>
            <a:r>
              <a:rPr lang="it-IT" dirty="0" smtClean="0"/>
              <a:t>Ambiente </a:t>
            </a:r>
            <a:r>
              <a:rPr lang="it-IT" b="1" dirty="0" smtClean="0"/>
              <a:t>bene collettivo </a:t>
            </a:r>
            <a:r>
              <a:rPr lang="it-IT" dirty="0" smtClean="0"/>
              <a:t>(</a:t>
            </a:r>
            <a:r>
              <a:rPr lang="it-IT" dirty="0" err="1" smtClean="0"/>
              <a:t>Cdsc</a:t>
            </a:r>
            <a:r>
              <a:rPr lang="it-IT" dirty="0" smtClean="0"/>
              <a:t> 466)</a:t>
            </a:r>
            <a:endParaRPr lang="it-IT" b="1" dirty="0" smtClean="0"/>
          </a:p>
        </p:txBody>
      </p:sp>
      <p:sp>
        <p:nvSpPr>
          <p:cNvPr id="2" name="Titolo 1"/>
          <p:cNvSpPr>
            <a:spLocks noGrp="1"/>
          </p:cNvSpPr>
          <p:nvPr>
            <p:ph type="title"/>
          </p:nvPr>
        </p:nvSpPr>
        <p:spPr>
          <a:xfrm>
            <a:off x="467544" y="836712"/>
            <a:ext cx="8229600" cy="1226400"/>
          </a:xfrm>
        </p:spPr>
        <p:txBody>
          <a:bodyPr>
            <a:normAutofit fontScale="90000"/>
          </a:bodyPr>
          <a:lstStyle/>
          <a:p>
            <a:r>
              <a:rPr lang="it-IT" i="1" dirty="0" smtClean="0"/>
              <a:t>Sulla tutela dell’ambiente: </a:t>
            </a:r>
            <a:r>
              <a:rPr lang="it-IT" dirty="0" smtClean="0"/>
              <a:t/>
            </a:r>
            <a:br>
              <a:rPr lang="it-IT" dirty="0" smtClean="0"/>
            </a:br>
            <a:r>
              <a:rPr lang="it-IT" dirty="0" smtClean="0"/>
              <a:t>valori/beni fondamentali in gioco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204864"/>
            <a:ext cx="8229600" cy="4389120"/>
          </a:xfrm>
        </p:spPr>
        <p:txBody>
          <a:bodyPr>
            <a:normAutofit/>
          </a:bodyPr>
          <a:lstStyle/>
          <a:p>
            <a:endParaRPr lang="it-IT" sz="3200" dirty="0" smtClean="0"/>
          </a:p>
          <a:p>
            <a:r>
              <a:rPr lang="it-IT" sz="3200" dirty="0" smtClean="0"/>
              <a:t>Principio del </a:t>
            </a:r>
            <a:r>
              <a:rPr lang="it-IT" sz="3200" b="1" dirty="0" smtClean="0"/>
              <a:t>bene comune</a:t>
            </a:r>
          </a:p>
          <a:p>
            <a:endParaRPr lang="it-IT" sz="3200" dirty="0" smtClean="0"/>
          </a:p>
          <a:p>
            <a:r>
              <a:rPr lang="it-IT" sz="3200" dirty="0" smtClean="0"/>
              <a:t>Principio della </a:t>
            </a:r>
            <a:r>
              <a:rPr lang="it-IT" sz="3200" b="1" dirty="0" smtClean="0"/>
              <a:t>destinazione universale dei beni</a:t>
            </a:r>
          </a:p>
          <a:p>
            <a:endParaRPr lang="it-IT" sz="3200" dirty="0" smtClean="0"/>
          </a:p>
          <a:p>
            <a:r>
              <a:rPr lang="it-IT" sz="3200" dirty="0" smtClean="0"/>
              <a:t>Principio di </a:t>
            </a:r>
            <a:r>
              <a:rPr lang="it-IT" sz="3200" b="1" dirty="0" smtClean="0"/>
              <a:t>partecipazione</a:t>
            </a:r>
          </a:p>
        </p:txBody>
      </p:sp>
      <p:sp>
        <p:nvSpPr>
          <p:cNvPr id="2" name="Titolo 1"/>
          <p:cNvSpPr>
            <a:spLocks noGrp="1"/>
          </p:cNvSpPr>
          <p:nvPr>
            <p:ph type="title"/>
          </p:nvPr>
        </p:nvSpPr>
        <p:spPr>
          <a:xfrm>
            <a:off x="467544" y="908720"/>
            <a:ext cx="8229600" cy="1143000"/>
          </a:xfrm>
        </p:spPr>
        <p:txBody>
          <a:bodyPr>
            <a:normAutofit fontScale="90000"/>
          </a:bodyPr>
          <a:lstStyle/>
          <a:p>
            <a:r>
              <a:rPr lang="it-IT" i="1" dirty="0" smtClean="0"/>
              <a:t>Sulla tutela dell’ambiente: </a:t>
            </a:r>
            <a:r>
              <a:rPr lang="it-IT" dirty="0" smtClean="0"/>
              <a:t/>
            </a:r>
            <a:br>
              <a:rPr lang="it-IT" dirty="0" smtClean="0"/>
            </a:br>
            <a:r>
              <a:rPr lang="it-IT" dirty="0" smtClean="0"/>
              <a:t>principi etici fondamentali in gioco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204864"/>
            <a:ext cx="8229600" cy="4389120"/>
          </a:xfrm>
        </p:spPr>
        <p:txBody>
          <a:bodyPr>
            <a:normAutofit/>
          </a:bodyPr>
          <a:lstStyle/>
          <a:p>
            <a:endParaRPr lang="it-IT" sz="3200" dirty="0" smtClean="0"/>
          </a:p>
          <a:p>
            <a:r>
              <a:rPr lang="it-IT" sz="3200" dirty="0" smtClean="0"/>
              <a:t>Principio di </a:t>
            </a:r>
            <a:r>
              <a:rPr lang="it-IT" sz="3200" b="1" dirty="0" smtClean="0"/>
              <a:t>precauzione  </a:t>
            </a:r>
            <a:r>
              <a:rPr lang="it-IT" sz="3200" dirty="0" smtClean="0"/>
              <a:t>(</a:t>
            </a:r>
            <a:r>
              <a:rPr lang="it-IT" sz="3200" dirty="0" err="1" smtClean="0"/>
              <a:t>Cdsc</a:t>
            </a:r>
            <a:r>
              <a:rPr lang="it-IT" sz="3200" dirty="0" smtClean="0"/>
              <a:t> 469)</a:t>
            </a:r>
            <a:endParaRPr lang="it-IT" sz="3200" b="1" dirty="0" smtClean="0"/>
          </a:p>
          <a:p>
            <a:endParaRPr lang="it-IT" sz="3200" dirty="0" smtClean="0"/>
          </a:p>
          <a:p>
            <a:r>
              <a:rPr lang="it-IT" sz="3200" b="1" dirty="0" smtClean="0"/>
              <a:t>Responsabilità</a:t>
            </a:r>
            <a:r>
              <a:rPr lang="it-IT" sz="3200" dirty="0" smtClean="0"/>
              <a:t> ambientale in ambito </a:t>
            </a:r>
            <a:r>
              <a:rPr lang="it-IT" sz="3200" b="1" dirty="0" smtClean="0"/>
              <a:t>economico</a:t>
            </a:r>
            <a:r>
              <a:rPr lang="it-IT" sz="3200" dirty="0" smtClean="0"/>
              <a:t> (come vincolo) (</a:t>
            </a:r>
            <a:r>
              <a:rPr lang="it-IT" sz="3200" dirty="0" err="1" smtClean="0"/>
              <a:t>Cdsc</a:t>
            </a:r>
            <a:r>
              <a:rPr lang="it-IT" sz="3200" dirty="0" smtClean="0"/>
              <a:t> 470)</a:t>
            </a:r>
          </a:p>
          <a:p>
            <a:endParaRPr lang="it-IT" sz="3200" dirty="0" smtClean="0"/>
          </a:p>
          <a:p>
            <a:r>
              <a:rPr lang="it-IT" sz="3200" b="1" dirty="0" smtClean="0"/>
              <a:t>Responsabilità </a:t>
            </a:r>
            <a:r>
              <a:rPr lang="it-IT" sz="3200" dirty="0" smtClean="0"/>
              <a:t>ambientale delle </a:t>
            </a:r>
            <a:r>
              <a:rPr lang="it-IT" sz="3200" b="1" dirty="0" smtClean="0"/>
              <a:t>politiche pubbliche</a:t>
            </a:r>
          </a:p>
        </p:txBody>
      </p:sp>
      <p:sp>
        <p:nvSpPr>
          <p:cNvPr id="2" name="Titolo 1"/>
          <p:cNvSpPr>
            <a:spLocks noGrp="1"/>
          </p:cNvSpPr>
          <p:nvPr>
            <p:ph type="title"/>
          </p:nvPr>
        </p:nvSpPr>
        <p:spPr>
          <a:xfrm>
            <a:off x="467544" y="908720"/>
            <a:ext cx="8229600" cy="1143000"/>
          </a:xfrm>
        </p:spPr>
        <p:txBody>
          <a:bodyPr>
            <a:normAutofit fontScale="90000"/>
          </a:bodyPr>
          <a:lstStyle/>
          <a:p>
            <a:r>
              <a:rPr lang="it-IT" i="1" dirty="0" smtClean="0"/>
              <a:t>Sulla tutela dell’ambiente: </a:t>
            </a:r>
            <a:r>
              <a:rPr lang="it-IT" dirty="0" smtClean="0"/>
              <a:t/>
            </a:r>
            <a:br>
              <a:rPr lang="it-IT" dirty="0" smtClean="0"/>
            </a:br>
            <a:r>
              <a:rPr lang="it-IT" dirty="0" smtClean="0"/>
              <a:t>principi etici in gioco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i="1" dirty="0" smtClean="0"/>
              <a:t>Le finalità</a:t>
            </a:r>
            <a:r>
              <a:rPr lang="it-IT" dirty="0" smtClean="0"/>
              <a:t>: guidare gli uomini a rispondere alla loro vocazione di costruttori della società terrena</a:t>
            </a:r>
          </a:p>
          <a:p>
            <a:r>
              <a:rPr lang="it-IT" dirty="0" smtClean="0"/>
              <a:t>La </a:t>
            </a:r>
            <a:r>
              <a:rPr lang="it-IT" i="1" dirty="0" smtClean="0"/>
              <a:t>natura</a:t>
            </a:r>
            <a:r>
              <a:rPr lang="it-IT" dirty="0" smtClean="0"/>
              <a:t>: teologia morale, per la libertà e la responsabilità delle azioni umane</a:t>
            </a:r>
          </a:p>
          <a:p>
            <a:r>
              <a:rPr lang="it-IT" dirty="0" smtClean="0"/>
              <a:t>L’</a:t>
            </a:r>
            <a:r>
              <a:rPr lang="it-IT" i="1" dirty="0" smtClean="0"/>
              <a:t>intento ultimo</a:t>
            </a:r>
            <a:r>
              <a:rPr lang="it-IT" dirty="0" smtClean="0"/>
              <a:t>: un umanesimo planetario, lo sviluppo di tutto l’uomo e di tutti gli uomini (in prospettiva escatologica)</a:t>
            </a:r>
          </a:p>
          <a:p>
            <a:r>
              <a:rPr lang="it-IT" dirty="0" smtClean="0"/>
              <a:t>La </a:t>
            </a:r>
            <a:r>
              <a:rPr lang="it-IT" i="1" dirty="0" smtClean="0"/>
              <a:t>dimensione</a:t>
            </a:r>
            <a:r>
              <a:rPr lang="it-IT" dirty="0" smtClean="0"/>
              <a:t>: interdisciplinare, raccordo attorno all’uomo dei saperi, dimensione sapienziale</a:t>
            </a:r>
          </a:p>
          <a:p>
            <a:r>
              <a:rPr lang="it-IT" dirty="0" smtClean="0"/>
              <a:t>I </a:t>
            </a:r>
            <a:r>
              <a:rPr lang="it-IT" i="1" dirty="0" smtClean="0"/>
              <a:t>contenuti</a:t>
            </a:r>
            <a:r>
              <a:rPr lang="it-IT" dirty="0" smtClean="0"/>
              <a:t>: Principi di riflessione, criteri di giudizio, direttive di azione</a:t>
            </a:r>
          </a:p>
          <a:p>
            <a:r>
              <a:rPr lang="it-IT" dirty="0" smtClean="0"/>
              <a:t>I </a:t>
            </a:r>
            <a:r>
              <a:rPr lang="it-IT" i="1" dirty="0" smtClean="0"/>
              <a:t>compiti</a:t>
            </a:r>
            <a:r>
              <a:rPr lang="it-IT" dirty="0" smtClean="0"/>
              <a:t>:</a:t>
            </a:r>
            <a:r>
              <a:rPr lang="it-IT" i="1" dirty="0" smtClean="0"/>
              <a:t> </a:t>
            </a:r>
            <a:r>
              <a:rPr lang="it-IT" dirty="0" smtClean="0"/>
              <a:t>Annuncio e denuncia</a:t>
            </a:r>
          </a:p>
          <a:p>
            <a:endParaRPr lang="it-IT" dirty="0" smtClean="0"/>
          </a:p>
          <a:p>
            <a:pPr>
              <a:buNone/>
            </a:pPr>
            <a:endParaRPr lang="it-IT" dirty="0" smtClean="0"/>
          </a:p>
        </p:txBody>
      </p:sp>
      <p:sp>
        <p:nvSpPr>
          <p:cNvPr id="2" name="Titolo 1"/>
          <p:cNvSpPr>
            <a:spLocks noGrp="1"/>
          </p:cNvSpPr>
          <p:nvPr>
            <p:ph type="title"/>
          </p:nvPr>
        </p:nvSpPr>
        <p:spPr/>
        <p:txBody>
          <a:bodyPr/>
          <a:lstStyle/>
          <a:p>
            <a:r>
              <a:rPr lang="it-IT" dirty="0" smtClean="0"/>
              <a:t>La Dottrina sociale della Chiesa</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124744"/>
            <a:ext cx="8229600" cy="5472608"/>
          </a:xfrm>
        </p:spPr>
        <p:txBody>
          <a:bodyPr>
            <a:normAutofit fontScale="77500" lnSpcReduction="20000"/>
          </a:bodyPr>
          <a:lstStyle/>
          <a:p>
            <a:r>
              <a:rPr lang="it-IT" dirty="0" smtClean="0"/>
              <a:t>Lo sviluppo tecnologico può indurre l'idea dell'autosufficienza della tecnica stessa quando l'uomo, interrogandosi solo sul</a:t>
            </a:r>
            <a:r>
              <a:rPr lang="it-IT" i="1" dirty="0" smtClean="0"/>
              <a:t> come</a:t>
            </a:r>
            <a:r>
              <a:rPr lang="it-IT" dirty="0" smtClean="0"/>
              <a:t>, non considera i tanti </a:t>
            </a:r>
            <a:r>
              <a:rPr lang="it-IT" i="1" dirty="0" smtClean="0"/>
              <a:t>perché</a:t>
            </a:r>
            <a:r>
              <a:rPr lang="it-IT" dirty="0" smtClean="0"/>
              <a:t> dai quali è spinto ad agire. È per questo che la tecnica assume un volto ambiguo.</a:t>
            </a:r>
          </a:p>
          <a:p>
            <a:r>
              <a:rPr lang="it-IT" dirty="0" smtClean="0"/>
              <a:t>La mentalità </a:t>
            </a:r>
            <a:r>
              <a:rPr lang="it-IT" dirty="0" err="1" smtClean="0"/>
              <a:t>tecnicistica</a:t>
            </a:r>
            <a:r>
              <a:rPr lang="it-IT" dirty="0" smtClean="0"/>
              <a:t>  oggi fa coincidere il vero con il fattibile. Ma quando l'unico criterio della verità è l'efficienza e l'utilità, lo sviluppo viene automaticamente negato. Infatti, il vero sviluppo non consiste primariamente nel fare. Chiave dello sviluppo è un'intelligenza in grado di pensare la tecnica e di cogliere il senso pienamente umano del fare dell'uomo, nell'orizzonte di senso della persona presa nella globalità del suo essere. La tecnica attrae fortemente l'uomo, perché lo sottrae alle limitazioni fisiche e ne allarga l'orizzonte. </a:t>
            </a:r>
            <a:r>
              <a:rPr lang="it-IT" i="1" dirty="0" smtClean="0"/>
              <a:t>Ma la libertà umana è propriamente se stessa, solo quando risponde al fascino della tecnica con decisioni che siano frutto di responsabilità morale</a:t>
            </a:r>
            <a:r>
              <a:rPr lang="it-IT" dirty="0" smtClean="0"/>
              <a:t>. Di qui, l'urgenza di una formazione alla responsabilità etica nell'uso della tecnica. (</a:t>
            </a:r>
            <a:r>
              <a:rPr lang="it-IT" dirty="0" err="1" smtClean="0"/>
              <a:t>CiV</a:t>
            </a:r>
            <a:r>
              <a:rPr lang="it-IT" dirty="0" smtClean="0"/>
              <a:t> 70)</a:t>
            </a:r>
            <a:endParaRPr lang="it-IT" dirty="0"/>
          </a:p>
        </p:txBody>
      </p:sp>
      <p:sp>
        <p:nvSpPr>
          <p:cNvPr id="3" name="Titolo 2"/>
          <p:cNvSpPr>
            <a:spLocks noGrp="1"/>
          </p:cNvSpPr>
          <p:nvPr>
            <p:ph type="title"/>
          </p:nvPr>
        </p:nvSpPr>
        <p:spPr>
          <a:xfrm>
            <a:off x="467544" y="188640"/>
            <a:ext cx="8229600" cy="1143000"/>
          </a:xfrm>
        </p:spPr>
        <p:txBody>
          <a:bodyPr/>
          <a:lstStyle/>
          <a:p>
            <a:r>
              <a:rPr lang="it-IT" dirty="0" smtClean="0"/>
              <a:t>Sulla </a:t>
            </a:r>
            <a:r>
              <a:rPr lang="it-IT" dirty="0" err="1" smtClean="0"/>
              <a:t>tecnica…</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endParaRPr lang="it-IT" sz="2800" dirty="0" smtClean="0"/>
          </a:p>
          <a:p>
            <a:r>
              <a:rPr lang="it-IT" sz="2800" dirty="0" smtClean="0"/>
              <a:t>Le </a:t>
            </a:r>
            <a:r>
              <a:rPr lang="it-IT" sz="2800" i="1" dirty="0" smtClean="0"/>
              <a:t>vie di conoscenza</a:t>
            </a:r>
            <a:r>
              <a:rPr lang="it-IT" sz="2800" dirty="0" smtClean="0"/>
              <a:t>: fede e ragione</a:t>
            </a:r>
            <a:endParaRPr lang="it-IT" dirty="0" smtClean="0"/>
          </a:p>
          <a:p>
            <a:endParaRPr lang="it-IT" dirty="0" smtClean="0"/>
          </a:p>
          <a:p>
            <a:r>
              <a:rPr lang="it-IT" dirty="0" smtClean="0"/>
              <a:t>Dimensione teologica: l’orizzonte dei fatti sociali </a:t>
            </a:r>
          </a:p>
          <a:p>
            <a:r>
              <a:rPr lang="it-IT" dirty="0" smtClean="0"/>
              <a:t>Dimensione  antropologica: l’uomo nei fatti sociali</a:t>
            </a:r>
          </a:p>
          <a:p>
            <a:r>
              <a:rPr lang="it-IT" dirty="0" smtClean="0"/>
              <a:t>Dimensione etica: l’agire sociale (bene e male; giustizia e carità)</a:t>
            </a:r>
          </a:p>
          <a:p>
            <a:endParaRPr lang="it-IT" dirty="0" smtClean="0"/>
          </a:p>
          <a:p>
            <a:endParaRPr lang="it-IT" dirty="0" smtClean="0"/>
          </a:p>
          <a:p>
            <a:pPr>
              <a:buNone/>
            </a:pPr>
            <a:endParaRPr lang="it-IT" dirty="0"/>
          </a:p>
        </p:txBody>
      </p:sp>
      <p:sp>
        <p:nvSpPr>
          <p:cNvPr id="2" name="Titolo 1"/>
          <p:cNvSpPr>
            <a:spLocks noGrp="1"/>
          </p:cNvSpPr>
          <p:nvPr>
            <p:ph type="title"/>
          </p:nvPr>
        </p:nvSpPr>
        <p:spPr/>
        <p:txBody>
          <a:bodyPr/>
          <a:lstStyle/>
          <a:p>
            <a:r>
              <a:rPr lang="it-IT" dirty="0" smtClean="0"/>
              <a:t>La Dottrina sociale della Chiesa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endParaRPr lang="it-IT" dirty="0" smtClean="0">
              <a:latin typeface="Arial Rounded MT Bold" pitchFamily="34" charset="0"/>
            </a:endParaRPr>
          </a:p>
          <a:p>
            <a:pPr algn="ctr">
              <a:buNone/>
            </a:pPr>
            <a:r>
              <a:rPr lang="it-IT" dirty="0" smtClean="0">
                <a:latin typeface="Arial Rounded MT Bold" pitchFamily="34" charset="0"/>
              </a:rPr>
              <a:t>un giudizio dell’intelligenza </a:t>
            </a:r>
          </a:p>
          <a:p>
            <a:pPr algn="ctr">
              <a:buNone/>
            </a:pPr>
            <a:r>
              <a:rPr lang="it-IT" dirty="0" smtClean="0">
                <a:latin typeface="Arial Rounded MT Bold" pitchFamily="34" charset="0"/>
              </a:rPr>
              <a:t>mosso dall’amore per il mondo</a:t>
            </a:r>
          </a:p>
          <a:p>
            <a:pPr algn="ctr">
              <a:buNone/>
            </a:pPr>
            <a:endParaRPr lang="it-IT" dirty="0" smtClean="0">
              <a:latin typeface="Arial Rounded MT Bold" pitchFamily="34" charset="0"/>
            </a:endParaRPr>
          </a:p>
          <a:p>
            <a:pPr algn="ctr">
              <a:buNone/>
            </a:pPr>
            <a:r>
              <a:rPr lang="it-IT" dirty="0" smtClean="0"/>
              <a:t>«L’uomo spirituale giudica ogni cosa» (cfr. 1 </a:t>
            </a:r>
            <a:r>
              <a:rPr lang="it-IT" dirty="0" err="1" smtClean="0"/>
              <a:t>Cor</a:t>
            </a:r>
            <a:r>
              <a:rPr lang="it-IT" dirty="0" smtClean="0"/>
              <a:t> 2,15)</a:t>
            </a:r>
          </a:p>
          <a:p>
            <a:pPr algn="ctr">
              <a:buNone/>
            </a:pPr>
            <a:endParaRPr lang="it-IT" dirty="0" smtClean="0"/>
          </a:p>
          <a:p>
            <a:pPr algn="ctr">
              <a:buNone/>
            </a:pPr>
            <a:r>
              <a:rPr lang="it-IT" dirty="0" smtClean="0"/>
              <a:t>«Dobbiamo aiutare il mondo a trovare una direzione, essere giudici non significa altro» (C.M. Martini)</a:t>
            </a:r>
          </a:p>
          <a:p>
            <a:pPr>
              <a:buNone/>
            </a:pPr>
            <a:endParaRPr lang="it-IT" dirty="0"/>
          </a:p>
        </p:txBody>
      </p:sp>
      <p:sp>
        <p:nvSpPr>
          <p:cNvPr id="2" name="Titolo 1"/>
          <p:cNvSpPr>
            <a:spLocks noGrp="1"/>
          </p:cNvSpPr>
          <p:nvPr>
            <p:ph type="title"/>
          </p:nvPr>
        </p:nvSpPr>
        <p:spPr/>
        <p:txBody>
          <a:bodyPr/>
          <a:lstStyle/>
          <a:p>
            <a:r>
              <a:rPr lang="it-IT" dirty="0" smtClean="0"/>
              <a:t>Il discernimento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ctr">
              <a:buNone/>
            </a:pPr>
            <a:endParaRPr lang="it-IT" dirty="0" smtClean="0"/>
          </a:p>
          <a:p>
            <a:pPr marL="514350" indent="-514350" algn="ctr">
              <a:buNone/>
            </a:pPr>
            <a:r>
              <a:rPr lang="it-IT" dirty="0" smtClean="0"/>
              <a:t>Confrontare il messaggio evangelico con le realtà sociali (</a:t>
            </a:r>
            <a:r>
              <a:rPr lang="it-IT" dirty="0" err="1" smtClean="0"/>
              <a:t>Cdsc</a:t>
            </a:r>
            <a:r>
              <a:rPr lang="it-IT" dirty="0" smtClean="0"/>
              <a:t> 526)</a:t>
            </a:r>
          </a:p>
          <a:p>
            <a:pPr marL="514350" indent="-514350">
              <a:buNone/>
            </a:pPr>
            <a:endParaRPr lang="it-IT" dirty="0" smtClean="0"/>
          </a:p>
          <a:p>
            <a:pPr marL="514350" indent="-514350">
              <a:buNone/>
            </a:pPr>
            <a:r>
              <a:rPr lang="it-IT" dirty="0" smtClean="0"/>
              <a:t>L’annuncio del Vangelo si posa sul sociale e lo giudica:</a:t>
            </a:r>
          </a:p>
          <a:p>
            <a:pPr marL="514350" indent="-514350">
              <a:buNone/>
            </a:pPr>
            <a:r>
              <a:rPr lang="it-IT" dirty="0" smtClean="0"/>
              <a:t>1. Giudicando il tipo di relazione sociale e di rapporto interumano esistente; </a:t>
            </a:r>
          </a:p>
          <a:p>
            <a:pPr>
              <a:buNone/>
            </a:pPr>
            <a:r>
              <a:rPr lang="it-IT" dirty="0" smtClean="0"/>
              <a:t>2. Indicando verso quale meta debba essere trasformato e indirizzato tale rapporto». (Chiavacci)</a:t>
            </a:r>
            <a:endParaRPr lang="it-IT" dirty="0"/>
          </a:p>
        </p:txBody>
      </p:sp>
      <p:sp>
        <p:nvSpPr>
          <p:cNvPr id="2" name="Titolo 1"/>
          <p:cNvSpPr>
            <a:spLocks noGrp="1"/>
          </p:cNvSpPr>
          <p:nvPr>
            <p:ph type="title"/>
          </p:nvPr>
        </p:nvSpPr>
        <p:spPr/>
        <p:txBody>
          <a:bodyPr/>
          <a:lstStyle/>
          <a:p>
            <a:r>
              <a:rPr lang="it-IT" dirty="0" smtClean="0"/>
              <a:t>Il discernimento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132856"/>
            <a:ext cx="8229600" cy="4389120"/>
          </a:xfrm>
        </p:spPr>
        <p:txBody>
          <a:bodyPr>
            <a:normAutofit lnSpcReduction="10000"/>
          </a:bodyPr>
          <a:lstStyle/>
          <a:p>
            <a:endParaRPr lang="it-IT" dirty="0" smtClean="0"/>
          </a:p>
          <a:p>
            <a:r>
              <a:rPr lang="it-IT" i="1" dirty="0" smtClean="0"/>
              <a:t>Compendio della Dottrina sociale della Chiesa</a:t>
            </a:r>
            <a:r>
              <a:rPr lang="it-IT" dirty="0" smtClean="0"/>
              <a:t>, capitolo quarto (I principi della DSC)</a:t>
            </a:r>
          </a:p>
          <a:p>
            <a:endParaRPr lang="it-IT" dirty="0" smtClean="0"/>
          </a:p>
          <a:p>
            <a:r>
              <a:rPr lang="it-IT" i="1" dirty="0" smtClean="0"/>
              <a:t>Compendio della Dottrina sociale della Chiesa</a:t>
            </a:r>
            <a:r>
              <a:rPr lang="it-IT" dirty="0" smtClean="0"/>
              <a:t>, capitolo sesto (Il lavoro umano); capitolo settimo (L’attività economica)</a:t>
            </a:r>
          </a:p>
          <a:p>
            <a:endParaRPr lang="it-IT" dirty="0" smtClean="0"/>
          </a:p>
          <a:p>
            <a:r>
              <a:rPr lang="it-IT" dirty="0" smtClean="0"/>
              <a:t>Enciclica </a:t>
            </a:r>
            <a:r>
              <a:rPr lang="it-IT" i="1" dirty="0" err="1" smtClean="0"/>
              <a:t>Laborem</a:t>
            </a:r>
            <a:r>
              <a:rPr lang="it-IT" i="1" dirty="0" smtClean="0"/>
              <a:t> </a:t>
            </a:r>
            <a:r>
              <a:rPr lang="it-IT" i="1" dirty="0" err="1" smtClean="0"/>
              <a:t>exercens</a:t>
            </a:r>
            <a:r>
              <a:rPr lang="it-IT" dirty="0" smtClean="0"/>
              <a:t> (in part. </a:t>
            </a:r>
            <a:r>
              <a:rPr lang="it-IT" dirty="0" err="1" smtClean="0"/>
              <a:t>n°</a:t>
            </a:r>
            <a:r>
              <a:rPr lang="it-IT" dirty="0" smtClean="0"/>
              <a:t> 18)</a:t>
            </a:r>
          </a:p>
          <a:p>
            <a:r>
              <a:rPr lang="it-IT" dirty="0" smtClean="0"/>
              <a:t>Enciclica </a:t>
            </a:r>
            <a:r>
              <a:rPr lang="it-IT" i="1" dirty="0" smtClean="0"/>
              <a:t>Caritas in </a:t>
            </a:r>
            <a:r>
              <a:rPr lang="it-IT" i="1" dirty="0" err="1" smtClean="0"/>
              <a:t>veritate</a:t>
            </a:r>
            <a:r>
              <a:rPr lang="it-IT" dirty="0" smtClean="0"/>
              <a:t> (</a:t>
            </a:r>
            <a:r>
              <a:rPr lang="it-IT" dirty="0" err="1" smtClean="0"/>
              <a:t>nn°</a:t>
            </a:r>
            <a:r>
              <a:rPr lang="it-IT" dirty="0" smtClean="0"/>
              <a:t> 65)</a:t>
            </a:r>
            <a:endParaRPr lang="it-IT" dirty="0"/>
          </a:p>
        </p:txBody>
      </p:sp>
      <p:sp>
        <p:nvSpPr>
          <p:cNvPr id="2" name="Titolo 1"/>
          <p:cNvSpPr>
            <a:spLocks noGrp="1"/>
          </p:cNvSpPr>
          <p:nvPr>
            <p:ph type="title"/>
          </p:nvPr>
        </p:nvSpPr>
        <p:spPr>
          <a:xfrm>
            <a:off x="467544" y="980728"/>
            <a:ext cx="8229600" cy="1143000"/>
          </a:xfrm>
        </p:spPr>
        <p:txBody>
          <a:bodyPr>
            <a:normAutofit fontScale="90000"/>
          </a:bodyPr>
          <a:lstStyle/>
          <a:p>
            <a:r>
              <a:rPr lang="it-IT" i="1" dirty="0" smtClean="0"/>
              <a:t>Sul lavoro:</a:t>
            </a:r>
            <a:r>
              <a:rPr lang="it-IT" dirty="0" smtClean="0"/>
              <a:t/>
            </a:r>
            <a:br>
              <a:rPr lang="it-IT" dirty="0" smtClean="0"/>
            </a:br>
            <a:r>
              <a:rPr lang="it-IT" dirty="0" smtClean="0"/>
              <a:t>le fonti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132856"/>
            <a:ext cx="8229600" cy="4389120"/>
          </a:xfrm>
        </p:spPr>
        <p:txBody>
          <a:bodyPr/>
          <a:lstStyle/>
          <a:p>
            <a:endParaRPr lang="it-IT" dirty="0" smtClean="0"/>
          </a:p>
          <a:p>
            <a:r>
              <a:rPr lang="it-IT" i="1" dirty="0" smtClean="0"/>
              <a:t>Compendio della Dottrina sociale della Chiesa</a:t>
            </a:r>
            <a:r>
              <a:rPr lang="it-IT" dirty="0" smtClean="0"/>
              <a:t>, capitolo quarto (I principi della DSC)</a:t>
            </a:r>
          </a:p>
          <a:p>
            <a:endParaRPr lang="it-IT" dirty="0" smtClean="0"/>
          </a:p>
          <a:p>
            <a:r>
              <a:rPr lang="it-IT" i="1" dirty="0" smtClean="0"/>
              <a:t>Compendio della Dottrina sociale della Chiesa</a:t>
            </a:r>
            <a:r>
              <a:rPr lang="it-IT" dirty="0" smtClean="0"/>
              <a:t>, capitolo decimo (Salvaguardare l’ambiente)</a:t>
            </a:r>
          </a:p>
          <a:p>
            <a:endParaRPr lang="it-IT" dirty="0" smtClean="0"/>
          </a:p>
          <a:p>
            <a:r>
              <a:rPr lang="it-IT" dirty="0" smtClean="0"/>
              <a:t>Enciclica </a:t>
            </a:r>
            <a:r>
              <a:rPr lang="it-IT" i="1" dirty="0" smtClean="0"/>
              <a:t>Caritas in </a:t>
            </a:r>
            <a:r>
              <a:rPr lang="it-IT" i="1" dirty="0" err="1" smtClean="0"/>
              <a:t>veritate</a:t>
            </a:r>
            <a:r>
              <a:rPr lang="it-IT" dirty="0" smtClean="0"/>
              <a:t>, </a:t>
            </a:r>
            <a:r>
              <a:rPr lang="it-IT" dirty="0" err="1" smtClean="0"/>
              <a:t>nn°</a:t>
            </a:r>
            <a:r>
              <a:rPr lang="it-IT" dirty="0" smtClean="0"/>
              <a:t> 48-52</a:t>
            </a:r>
            <a:endParaRPr lang="it-IT" dirty="0"/>
          </a:p>
        </p:txBody>
      </p:sp>
      <p:sp>
        <p:nvSpPr>
          <p:cNvPr id="2" name="Titolo 1"/>
          <p:cNvSpPr>
            <a:spLocks noGrp="1"/>
          </p:cNvSpPr>
          <p:nvPr>
            <p:ph type="title"/>
          </p:nvPr>
        </p:nvSpPr>
        <p:spPr>
          <a:xfrm>
            <a:off x="467544" y="980728"/>
            <a:ext cx="8229600" cy="1143000"/>
          </a:xfrm>
        </p:spPr>
        <p:txBody>
          <a:bodyPr>
            <a:normAutofit fontScale="90000"/>
          </a:bodyPr>
          <a:lstStyle/>
          <a:p>
            <a:r>
              <a:rPr lang="it-IT" i="1" dirty="0" smtClean="0"/>
              <a:t>Sulla tutela dell’ambiente:</a:t>
            </a:r>
            <a:r>
              <a:rPr lang="it-IT" dirty="0" smtClean="0"/>
              <a:t/>
            </a:r>
            <a:br>
              <a:rPr lang="it-IT" dirty="0" smtClean="0"/>
            </a:br>
            <a:r>
              <a:rPr lang="it-IT" dirty="0" smtClean="0"/>
              <a:t>le fonti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340768"/>
            <a:ext cx="8229600" cy="5376672"/>
          </a:xfrm>
        </p:spPr>
        <p:txBody>
          <a:bodyPr>
            <a:normAutofit fontScale="85000" lnSpcReduction="20000"/>
          </a:bodyPr>
          <a:lstStyle/>
          <a:p>
            <a:r>
              <a:rPr lang="it-IT" i="1" dirty="0" smtClean="0"/>
              <a:t>L'Antico Testamento presenta Dio come Creatore onnipotente </a:t>
            </a:r>
            <a:r>
              <a:rPr lang="it-IT" dirty="0" smtClean="0"/>
              <a:t>(cfr.</a:t>
            </a:r>
            <a:r>
              <a:rPr lang="it-IT" i="1" dirty="0" smtClean="0"/>
              <a:t> </a:t>
            </a:r>
            <a:r>
              <a:rPr lang="it-IT" i="1" dirty="0" err="1" smtClean="0"/>
              <a:t>Gen</a:t>
            </a:r>
            <a:r>
              <a:rPr lang="it-IT" dirty="0" smtClean="0"/>
              <a:t> 2,2;</a:t>
            </a:r>
            <a:r>
              <a:rPr lang="it-IT" i="1" dirty="0" smtClean="0"/>
              <a:t> Gb </a:t>
            </a:r>
            <a:r>
              <a:rPr lang="it-IT" dirty="0" smtClean="0"/>
              <a:t>38-41; </a:t>
            </a:r>
            <a:r>
              <a:rPr lang="it-IT" i="1" dirty="0" err="1" smtClean="0"/>
              <a:t>Sal</a:t>
            </a:r>
            <a:r>
              <a:rPr lang="it-IT" dirty="0" smtClean="0"/>
              <a:t> 104;</a:t>
            </a:r>
            <a:r>
              <a:rPr lang="it-IT" i="1" dirty="0" smtClean="0"/>
              <a:t> </a:t>
            </a:r>
            <a:r>
              <a:rPr lang="it-IT" i="1" dirty="0" err="1" smtClean="0"/>
              <a:t>Sal</a:t>
            </a:r>
            <a:r>
              <a:rPr lang="it-IT" dirty="0" smtClean="0"/>
              <a:t> 147), </a:t>
            </a:r>
            <a:r>
              <a:rPr lang="it-IT" i="1" dirty="0" smtClean="0"/>
              <a:t>che plasma l'uomo a Sua immagine, lo invita a lavorare la terra </a:t>
            </a:r>
            <a:r>
              <a:rPr lang="it-IT" dirty="0" smtClean="0"/>
              <a:t>(cfr.</a:t>
            </a:r>
            <a:r>
              <a:rPr lang="it-IT" i="1" dirty="0" smtClean="0"/>
              <a:t> </a:t>
            </a:r>
            <a:r>
              <a:rPr lang="it-IT" i="1" dirty="0" err="1" smtClean="0"/>
              <a:t>Gen</a:t>
            </a:r>
            <a:r>
              <a:rPr lang="it-IT" i="1" dirty="0" smtClean="0"/>
              <a:t> </a:t>
            </a:r>
            <a:r>
              <a:rPr lang="it-IT" dirty="0" smtClean="0"/>
              <a:t>2,5-6) </a:t>
            </a:r>
            <a:r>
              <a:rPr lang="it-IT" i="1" dirty="0" smtClean="0"/>
              <a:t>e a custodire il giardino dell'Eden in cui lo ha posto </a:t>
            </a:r>
            <a:r>
              <a:rPr lang="it-IT" dirty="0" smtClean="0"/>
              <a:t>(cfr.</a:t>
            </a:r>
            <a:r>
              <a:rPr lang="it-IT" i="1" dirty="0" smtClean="0"/>
              <a:t> </a:t>
            </a:r>
            <a:r>
              <a:rPr lang="it-IT" i="1" dirty="0" err="1" smtClean="0"/>
              <a:t>Gen</a:t>
            </a:r>
            <a:r>
              <a:rPr lang="it-IT" dirty="0" smtClean="0"/>
              <a:t> 2,15). Alla prima coppia umana Dio affida il compito di soggiogare la terra e di dominare su ogni essere vivente (cfr.</a:t>
            </a:r>
            <a:r>
              <a:rPr lang="it-IT" i="1" dirty="0" smtClean="0"/>
              <a:t> </a:t>
            </a:r>
            <a:r>
              <a:rPr lang="it-IT" i="1" dirty="0" err="1" smtClean="0"/>
              <a:t>Gen</a:t>
            </a:r>
            <a:r>
              <a:rPr lang="it-IT" i="1" dirty="0" smtClean="0"/>
              <a:t> </a:t>
            </a:r>
            <a:r>
              <a:rPr lang="it-IT" dirty="0" smtClean="0"/>
              <a:t>1,28). Il dominio dell'uomo sugli altri esseri viventi, tuttavia, non deve essere dispotico e dissennato; al contrario, egli deve « coltivare e custodire » (cfr. </a:t>
            </a:r>
            <a:r>
              <a:rPr lang="it-IT" i="1" dirty="0" err="1" smtClean="0"/>
              <a:t>Gen</a:t>
            </a:r>
            <a:r>
              <a:rPr lang="it-IT" dirty="0" smtClean="0"/>
              <a:t> 2,15) i beni creati da Dio: beni che l'uomo non ha creato, ma ha ricevuto come un dono prezioso posto dal Creatore sotto la sua responsabilità. Coltivare la terra significa non abbandonarla a se stessa; esercitare il dominio su di essa è averne cura, così come un re saggio si prende cura del suo popolo e un pastore del suo gregge. (</a:t>
            </a:r>
            <a:r>
              <a:rPr lang="it-IT" dirty="0" err="1" smtClean="0"/>
              <a:t>Cdsc</a:t>
            </a:r>
            <a:r>
              <a:rPr lang="it-IT" dirty="0" smtClean="0"/>
              <a:t> 255)</a:t>
            </a:r>
            <a:endParaRPr lang="it-IT" dirty="0"/>
          </a:p>
        </p:txBody>
      </p:sp>
      <p:sp>
        <p:nvSpPr>
          <p:cNvPr id="3" name="Titolo 2"/>
          <p:cNvSpPr>
            <a:spLocks noGrp="1"/>
          </p:cNvSpPr>
          <p:nvPr>
            <p:ph type="title"/>
          </p:nvPr>
        </p:nvSpPr>
        <p:spPr/>
        <p:txBody>
          <a:bodyPr>
            <a:normAutofit fontScale="90000"/>
          </a:bodyPr>
          <a:lstStyle/>
          <a:p>
            <a:r>
              <a:rPr lang="it-IT" i="1" dirty="0" smtClean="0"/>
              <a:t>Sul lavoro:</a:t>
            </a:r>
            <a:r>
              <a:rPr lang="it-IT" dirty="0" smtClean="0"/>
              <a:t/>
            </a:r>
            <a:br>
              <a:rPr lang="it-IT" dirty="0" smtClean="0"/>
            </a:br>
            <a:r>
              <a:rPr lang="it-IT" dirty="0" smtClean="0"/>
              <a:t>l’orizzonte teologico</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rmAutofit fontScale="92500" lnSpcReduction="20000"/>
          </a:bodyPr>
          <a:lstStyle/>
          <a:p>
            <a:r>
              <a:rPr lang="it-IT" i="1" dirty="0" smtClean="0"/>
              <a:t>Il lavoro va onorato perché fonte di ricchezza o almeno di condizioni di vita decorose e, in genere, è strumento efficace contro la povertà</a:t>
            </a:r>
            <a:r>
              <a:rPr lang="it-IT" dirty="0" smtClean="0"/>
              <a:t> (cfr. </a:t>
            </a:r>
            <a:r>
              <a:rPr lang="it-IT" i="1" dirty="0" smtClean="0"/>
              <a:t>Pr</a:t>
            </a:r>
            <a:r>
              <a:rPr lang="it-IT" dirty="0" smtClean="0"/>
              <a:t> 10,4),</a:t>
            </a:r>
            <a:r>
              <a:rPr lang="it-IT" i="1" dirty="0" smtClean="0"/>
              <a:t> ma non si deve cedere alla tentazione di idolatrarlo, perché in esso non si può trovare il senso ultimo e definitivo della vita</a:t>
            </a:r>
            <a:r>
              <a:rPr lang="it-IT" dirty="0" smtClean="0"/>
              <a:t>. </a:t>
            </a:r>
            <a:r>
              <a:rPr lang="it-IT" i="1" dirty="0" smtClean="0"/>
              <a:t>Il lavoro è essenziale, ma è Dio, non il lavoro, la fonte della vita e il fine dell'uomo</a:t>
            </a:r>
            <a:r>
              <a:rPr lang="it-IT" dirty="0" smtClean="0"/>
              <a:t>. Il principio fondamentale della Sapienza, infatti, è il timore del Signore; l'esigenza della giustizia, che ne deriva, precede quella del guadagno: « Poco con il timore di Dio è meglio di un gran tesoro con l'inquietudine » (</a:t>
            </a:r>
            <a:r>
              <a:rPr lang="it-IT" i="1" dirty="0" smtClean="0"/>
              <a:t>Pr </a:t>
            </a:r>
            <a:r>
              <a:rPr lang="it-IT" dirty="0" smtClean="0"/>
              <a:t>15,16); « Poco con onestà è meglio di molte rendite senza giustizia » (</a:t>
            </a:r>
            <a:r>
              <a:rPr lang="it-IT" i="1" dirty="0" smtClean="0"/>
              <a:t>Pr</a:t>
            </a:r>
            <a:r>
              <a:rPr lang="it-IT" dirty="0" smtClean="0"/>
              <a:t> 16,8). (</a:t>
            </a:r>
            <a:r>
              <a:rPr lang="it-IT" dirty="0" err="1" smtClean="0"/>
              <a:t>Cdsc</a:t>
            </a:r>
            <a:r>
              <a:rPr lang="it-IT" dirty="0" smtClean="0"/>
              <a:t> 257)</a:t>
            </a:r>
            <a:endParaRPr lang="it-IT" dirty="0"/>
          </a:p>
        </p:txBody>
      </p:sp>
      <p:sp>
        <p:nvSpPr>
          <p:cNvPr id="3" name="Titolo 2"/>
          <p:cNvSpPr>
            <a:spLocks noGrp="1"/>
          </p:cNvSpPr>
          <p:nvPr>
            <p:ph type="title"/>
          </p:nvPr>
        </p:nvSpPr>
        <p:spPr/>
        <p:txBody>
          <a:bodyPr>
            <a:normAutofit fontScale="90000"/>
          </a:bodyPr>
          <a:lstStyle/>
          <a:p>
            <a:r>
              <a:rPr lang="it-IT" i="1" dirty="0" smtClean="0"/>
              <a:t>Sul lavoro:</a:t>
            </a:r>
            <a:r>
              <a:rPr lang="it-IT" dirty="0" smtClean="0"/>
              <a:t/>
            </a:r>
            <a:br>
              <a:rPr lang="it-IT" dirty="0" smtClean="0"/>
            </a:br>
            <a:r>
              <a:rPr lang="it-IT" dirty="0" smtClean="0"/>
              <a:t>l’orizzonte teologico</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244</TotalTime>
  <Words>1662</Words>
  <Application>Microsoft Office PowerPoint</Application>
  <PresentationFormat>Presentazione su schermo (4:3)</PresentationFormat>
  <Paragraphs>117</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Viale</vt:lpstr>
      <vt:lpstr>Appunti per un discernimento alla luce della DSC</vt:lpstr>
      <vt:lpstr>La Dottrina sociale della Chiesa</vt:lpstr>
      <vt:lpstr>La Dottrina sociale della Chiesa</vt:lpstr>
      <vt:lpstr>Il discernimento</vt:lpstr>
      <vt:lpstr>Il discernimento</vt:lpstr>
      <vt:lpstr>Sul lavoro: le fonti</vt:lpstr>
      <vt:lpstr>Sulla tutela dell’ambiente: le fonti</vt:lpstr>
      <vt:lpstr>Sul lavoro: l’orizzonte teologico</vt:lpstr>
      <vt:lpstr>Sul lavoro: l’orizzonte teologico</vt:lpstr>
      <vt:lpstr>Sulla tutela dell’ambiente: l’orizzonte teologico</vt:lpstr>
      <vt:lpstr>Sulla tutela dell’ambiente: l’orizzonte teologico</vt:lpstr>
      <vt:lpstr>Sulla tutela dell’ambiente: l’orizzonte teologico</vt:lpstr>
      <vt:lpstr>Sulla tutela dell’ambiente l’orizzonte antropologico</vt:lpstr>
      <vt:lpstr>Su lavoro e attività economica: valori/beni fondamentali in gioco</vt:lpstr>
      <vt:lpstr>Su lavoro e attività economica: principi etici fondamentali in gioco</vt:lpstr>
      <vt:lpstr>Su lavoro e attività economica: principi etici in gioco</vt:lpstr>
      <vt:lpstr>Sulla tutela dell’ambiente:  valori/beni fondamentali in gioco</vt:lpstr>
      <vt:lpstr>Sulla tutela dell’ambiente:  principi etici fondamentali in gioco</vt:lpstr>
      <vt:lpstr>Sulla tutela dell’ambiente:  principi etici in gioco</vt:lpstr>
      <vt:lpstr>Sulla tecnica…</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Appunti per un discernimento alla luce della DSC</dc:title>
  <dc:creator>Marco</dc:creator>
  <cp:lastModifiedBy>Marco</cp:lastModifiedBy>
  <cp:revision>45</cp:revision>
  <dcterms:created xsi:type="dcterms:W3CDTF">2012-01-26T14:45:29Z</dcterms:created>
  <dcterms:modified xsi:type="dcterms:W3CDTF">2012-02-11T13:58:38Z</dcterms:modified>
</cp:coreProperties>
</file>