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6" r:id="rId2"/>
    <p:sldId id="256" r:id="rId3"/>
    <p:sldId id="257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673D-66AF-C844-A66D-285383C7C135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81E1A-D5D2-B641-B971-942F7F835F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56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81E1A-D5D2-B641-B971-942F7F835F1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53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4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32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98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9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76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36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1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89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92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02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82FF-1A72-984B-A75E-724DF491E780}" type="datetimeFigureOut">
              <a:rPr lang="it-IT" smtClean="0"/>
              <a:t>04/12/2015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570EA-0DB4-4346-B536-B0E3C84410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52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1E89-F035-4A4D-A42E-B5C151963579}" type="slidenum">
              <a:rPr lang="it-IT"/>
              <a:pPr/>
              <a:t>1</a:t>
            </a:fld>
            <a:endParaRPr lang="it-IT"/>
          </a:p>
        </p:txBody>
      </p:sp>
      <p:pic>
        <p:nvPicPr>
          <p:cNvPr id="65540" name="Picture 4" descr="croce%20cristo[3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67924" y="1914356"/>
            <a:ext cx="6491197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Oggi sono le scelte nel campo dell’economia che testimoniano le nostre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priorità̀ </a:t>
            </a:r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a queste dobbiamo guardare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perché́ </a:t>
            </a:r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disponibilità̀ </a:t>
            </a:r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la gestione dei beni siano integralmente al servizio dell’annuncio del Vangelo. Noi dobbiamo parlare e discutere di come servire i poveri, come promuovere giustizia, come costruire fraternità nel nostro territorio e in tutto il mondo. Le nostre </a:t>
            </a:r>
            <a:r>
              <a:rPr lang="it-IT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comunita</a:t>
            </a:r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̀ saranno rifugi e asili di speranza per i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più̀ </a:t>
            </a:r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deboli. Non abbiamo da trattare di altre cose.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                      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(don Claudio Cipolla, vescovo di Padova)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6632"/>
            <a:ext cx="8785225" cy="1524843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it-IT" sz="1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Scuola di Formazione </a:t>
            </a:r>
            <a:r>
              <a:rPr lang="it-IT" sz="1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al</a:t>
            </a:r>
            <a:r>
              <a:rPr lang="it-IT" altLang="ja-JP" sz="1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I’impegno</a:t>
            </a:r>
            <a:r>
              <a:rPr lang="it-IT" altLang="ja-JP" sz="1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Sociale e Politico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it-IT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it-IT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La vita economica secondo</a:t>
            </a:r>
            <a:r>
              <a:rPr lang="it-IT" altLang="ja-JP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la DSC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it-IT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it-IT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it-IT" sz="1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0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912335" y="1588254"/>
            <a:ext cx="2930209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x-none" b="1" i="1" dirty="0"/>
              <a:t>1.	Il fenomeno economico</a:t>
            </a:r>
            <a:endParaRPr lang="it-IT" b="1" i="1" dirty="0"/>
          </a:p>
        </p:txBody>
      </p:sp>
      <p:sp>
        <p:nvSpPr>
          <p:cNvPr id="6" name="Rettangolo 5"/>
          <p:cNvSpPr/>
          <p:nvPr/>
        </p:nvSpPr>
        <p:spPr>
          <a:xfrm>
            <a:off x="1641528" y="2483646"/>
            <a:ext cx="5532146" cy="92333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i="1" dirty="0" smtClean="0"/>
              <a:t>Scelta economica: </a:t>
            </a:r>
            <a:r>
              <a:rPr lang="it-IT" i="1" dirty="0"/>
              <a:t>ogni scelta che riguardi la </a:t>
            </a:r>
            <a:r>
              <a:rPr lang="it-IT" b="1" i="1" dirty="0" smtClean="0">
                <a:solidFill>
                  <a:srgbClr val="000000"/>
                </a:solidFill>
              </a:rPr>
              <a:t>produzione</a:t>
            </a:r>
            <a:r>
              <a:rPr lang="it-IT" i="1" dirty="0"/>
              <a:t>, </a:t>
            </a:r>
            <a:endParaRPr lang="it-IT" i="1" dirty="0" smtClean="0"/>
          </a:p>
          <a:p>
            <a:r>
              <a:rPr lang="it-IT" i="1" dirty="0" smtClean="0"/>
              <a:t>la </a:t>
            </a:r>
            <a:r>
              <a:rPr lang="it-IT" i="1" dirty="0"/>
              <a:t>distribuzione, o scambio di beni o di servizi </a:t>
            </a:r>
            <a:endParaRPr lang="it-IT" i="1" dirty="0" smtClean="0"/>
          </a:p>
          <a:p>
            <a:r>
              <a:rPr lang="it-IT" i="1" dirty="0" smtClean="0"/>
              <a:t>capaci </a:t>
            </a:r>
            <a:r>
              <a:rPr lang="it-IT" i="1" dirty="0"/>
              <a:t>di soddisfare bisogni umani</a:t>
            </a:r>
            <a:r>
              <a:rPr lang="it-IT" dirty="0"/>
              <a:t>. </a:t>
            </a:r>
            <a:endParaRPr lang="it-IT" b="1" i="1" dirty="0"/>
          </a:p>
        </p:txBody>
      </p:sp>
      <p:sp>
        <p:nvSpPr>
          <p:cNvPr id="7" name="Rettangolo 6"/>
          <p:cNvSpPr/>
          <p:nvPr/>
        </p:nvSpPr>
        <p:spPr>
          <a:xfrm>
            <a:off x="5378765" y="3706699"/>
            <a:ext cx="1617225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/>
              <a:t>lavoro </a:t>
            </a:r>
            <a:r>
              <a:rPr lang="it-IT" dirty="0"/>
              <a:t>+ natura</a:t>
            </a:r>
            <a:r>
              <a:rPr lang="it-IT" dirty="0" smtClean="0">
                <a:effectLst/>
              </a:rPr>
              <a:t> </a:t>
            </a:r>
            <a:endParaRPr lang="it-IT" b="1" i="1" dirty="0"/>
          </a:p>
        </p:txBody>
      </p:sp>
      <p:sp>
        <p:nvSpPr>
          <p:cNvPr id="8" name="Rettangolo 7"/>
          <p:cNvSpPr/>
          <p:nvPr/>
        </p:nvSpPr>
        <p:spPr>
          <a:xfrm>
            <a:off x="4455954" y="3706699"/>
            <a:ext cx="922811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/>
              <a:t>capitale</a:t>
            </a:r>
            <a:endParaRPr lang="it-IT" dirty="0"/>
          </a:p>
        </p:txBody>
      </p:sp>
      <p:sp>
        <p:nvSpPr>
          <p:cNvPr id="9" name="Freccia circolare a sinistra 8"/>
          <p:cNvSpPr/>
          <p:nvPr/>
        </p:nvSpPr>
        <p:spPr>
          <a:xfrm>
            <a:off x="7078880" y="2597968"/>
            <a:ext cx="1260235" cy="157669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circolare a sinistra 10"/>
          <p:cNvSpPr/>
          <p:nvPr/>
        </p:nvSpPr>
        <p:spPr>
          <a:xfrm>
            <a:off x="7068471" y="2597968"/>
            <a:ext cx="1364946" cy="2790979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092054" y="4928133"/>
            <a:ext cx="2872927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/>
              <a:t>T</a:t>
            </a:r>
            <a:r>
              <a:rPr lang="it-IT" dirty="0" smtClean="0"/>
              <a:t>rasformazione nello spazio 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038133" y="4928133"/>
            <a:ext cx="2719427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/>
              <a:t>T</a:t>
            </a:r>
            <a:r>
              <a:rPr lang="it-IT" dirty="0" smtClean="0"/>
              <a:t>rasformazione nel tempo 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 rot="21090996">
            <a:off x="2156920" y="1637261"/>
            <a:ext cx="4572000" cy="3539430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143000">
              <a:schemeClr val="bg1">
                <a:alpha val="77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sz="3200" b="1" dirty="0" smtClean="0"/>
              <a:t>Bene economico:</a:t>
            </a:r>
            <a:r>
              <a:rPr lang="it-IT" sz="3200" b="1" dirty="0"/>
              <a:t> </a:t>
            </a:r>
            <a:r>
              <a:rPr lang="it-IT" sz="3200" b="1" dirty="0" smtClean="0"/>
              <a:t>ogni </a:t>
            </a:r>
            <a:r>
              <a:rPr lang="it-IT" sz="3200" b="1" dirty="0"/>
              <a:t>bene capace di soddisfare un qualunque bisogno, e che richieda una qualche attività umana (produzione) perché sia disponibile. </a:t>
            </a:r>
          </a:p>
        </p:txBody>
      </p:sp>
    </p:spTree>
    <p:extLst>
      <p:ext uri="{BB962C8B-B14F-4D97-AF65-F5344CB8AC3E}">
        <p14:creationId xmlns:p14="http://schemas.microsoft.com/office/powerpoint/2010/main" val="39818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0720" y="3392794"/>
            <a:ext cx="2598472" cy="2031325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it-IT" dirty="0" smtClean="0"/>
              <a:t>L’attività </a:t>
            </a:r>
            <a:r>
              <a:rPr lang="it-IT" dirty="0"/>
              <a:t>economica è considerata primariamente come espressione della libertà del singolo, in genere volta a proprio </a:t>
            </a:r>
            <a:r>
              <a:rPr lang="it-IT" dirty="0" smtClean="0"/>
              <a:t>vantaggio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5236296" y="3392794"/>
            <a:ext cx="2914838" cy="2031325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 smtClean="0"/>
              <a:t>2.	L’attività </a:t>
            </a:r>
            <a:r>
              <a:rPr lang="it-IT" dirty="0"/>
              <a:t>economica è considerata primariamente come realizzazione della sussistenza del gruppo a cui il singolo si sente legato, e da cui trae la possibilità di vita </a:t>
            </a:r>
            <a:r>
              <a:rPr lang="it-IT" dirty="0" smtClean="0"/>
              <a:t>associata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80720" y="612894"/>
            <a:ext cx="2668945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it-IT" b="1" i="1" dirty="0"/>
              <a:t>2</a:t>
            </a:r>
            <a:r>
              <a:rPr lang="x-none" b="1" i="1" dirty="0" smtClean="0"/>
              <a:t>.</a:t>
            </a:r>
            <a:r>
              <a:rPr lang="x-none" b="1" i="1" dirty="0"/>
              <a:t>	Il </a:t>
            </a:r>
            <a:r>
              <a:rPr lang="it-IT" b="1" i="1" dirty="0" smtClean="0"/>
              <a:t>Fine dell’economia</a:t>
            </a:r>
            <a:endParaRPr lang="it-IT" b="1" i="1" dirty="0"/>
          </a:p>
        </p:txBody>
      </p:sp>
      <p:sp>
        <p:nvSpPr>
          <p:cNvPr id="8" name="Rettangolo 7"/>
          <p:cNvSpPr/>
          <p:nvPr/>
        </p:nvSpPr>
        <p:spPr>
          <a:xfrm>
            <a:off x="2822053" y="1461557"/>
            <a:ext cx="2870573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/>
              <a:t>Obiettivi finali dell’economia</a:t>
            </a:r>
            <a:endParaRPr lang="it-IT" dirty="0"/>
          </a:p>
        </p:txBody>
      </p:sp>
      <p:sp>
        <p:nvSpPr>
          <p:cNvPr id="2" name="Freccia destra con strisce 1"/>
          <p:cNvSpPr/>
          <p:nvPr/>
        </p:nvSpPr>
        <p:spPr>
          <a:xfrm rot="7437124">
            <a:off x="1943462" y="2155985"/>
            <a:ext cx="1632132" cy="914400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con strisce 8"/>
          <p:cNvSpPr/>
          <p:nvPr/>
        </p:nvSpPr>
        <p:spPr>
          <a:xfrm rot="3671868">
            <a:off x="4872434" y="2135748"/>
            <a:ext cx="1624856" cy="914400"/>
          </a:xfrm>
          <a:prstGeom prst="strip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401737" y="5454003"/>
            <a:ext cx="1052992" cy="369332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 smtClean="0"/>
              <a:t>Mercato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186836" y="5458401"/>
            <a:ext cx="1052992" cy="369332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 smtClean="0"/>
              <a:t>Bisogno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401737" y="5966634"/>
            <a:ext cx="1052992" cy="369332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 smtClean="0"/>
              <a:t>Smith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186836" y="5957533"/>
            <a:ext cx="1052992" cy="369332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 smtClean="0"/>
              <a:t>Genovesi</a:t>
            </a:r>
          </a:p>
        </p:txBody>
      </p:sp>
      <p:sp>
        <p:nvSpPr>
          <p:cNvPr id="14" name="CasellaDiTesto 13"/>
          <p:cNvSpPr txBox="1"/>
          <p:nvPr/>
        </p:nvSpPr>
        <p:spPr>
          <a:xfrm rot="20921179">
            <a:off x="365127" y="4240674"/>
            <a:ext cx="4123607" cy="5232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 rad="965200">
              <a:srgbClr val="FF00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Economia di mercato</a:t>
            </a:r>
          </a:p>
        </p:txBody>
      </p:sp>
      <p:sp>
        <p:nvSpPr>
          <p:cNvPr id="15" name="CasellaDiTesto 14"/>
          <p:cNvSpPr txBox="1"/>
          <p:nvPr/>
        </p:nvSpPr>
        <p:spPr>
          <a:xfrm rot="20921179">
            <a:off x="4727274" y="4194546"/>
            <a:ext cx="4123607" cy="5232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 rad="965200">
              <a:srgbClr val="FF00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Economia civile</a:t>
            </a:r>
          </a:p>
        </p:txBody>
      </p:sp>
    </p:spTree>
    <p:extLst>
      <p:ext uri="{BB962C8B-B14F-4D97-AF65-F5344CB8AC3E}">
        <p14:creationId xmlns:p14="http://schemas.microsoft.com/office/powerpoint/2010/main" val="406046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0720" y="612894"/>
            <a:ext cx="1525716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it-IT" b="1" i="1" dirty="0"/>
              <a:t>3</a:t>
            </a:r>
            <a:r>
              <a:rPr lang="x-none" b="1" i="1" dirty="0" smtClean="0"/>
              <a:t>.</a:t>
            </a:r>
            <a:r>
              <a:rPr lang="x-none" b="1" i="1" dirty="0"/>
              <a:t>	Il </a:t>
            </a:r>
            <a:r>
              <a:rPr lang="it-IT" b="1" i="1" dirty="0" smtClean="0"/>
              <a:t>Lavoro</a:t>
            </a:r>
            <a:endParaRPr lang="it-IT" b="1" i="1" dirty="0"/>
          </a:p>
        </p:txBody>
      </p:sp>
      <p:sp>
        <p:nvSpPr>
          <p:cNvPr id="5" name="Rettangolo 4"/>
          <p:cNvSpPr/>
          <p:nvPr/>
        </p:nvSpPr>
        <p:spPr>
          <a:xfrm rot="373337">
            <a:off x="550277" y="1494422"/>
            <a:ext cx="8378220" cy="1938992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/>
              <a:t>L’AT </a:t>
            </a:r>
            <a:r>
              <a:rPr lang="it-IT" sz="2400" b="1" dirty="0"/>
              <a:t>si presenta il lavoro come una benedizione o dono di Dio: il «dominare la terra» di </a:t>
            </a:r>
            <a:r>
              <a:rPr lang="it-IT" sz="2400" b="1" dirty="0" err="1"/>
              <a:t>Gn</a:t>
            </a:r>
            <a:r>
              <a:rPr lang="it-IT" sz="2400" b="1" dirty="0"/>
              <a:t> 1,28 non è in nessun modo da intendersi come un ordine, ma una partecipazione alla stessa opera creatrice di Dio, una componente essenziale dell’essere uomo e donna ad immagine e somiglianza del Creatore. </a:t>
            </a:r>
          </a:p>
        </p:txBody>
      </p:sp>
      <p:sp>
        <p:nvSpPr>
          <p:cNvPr id="6" name="Rettangolo 5"/>
          <p:cNvSpPr/>
          <p:nvPr/>
        </p:nvSpPr>
        <p:spPr>
          <a:xfrm rot="207333">
            <a:off x="440574" y="3384027"/>
            <a:ext cx="8378220" cy="3046988"/>
          </a:xfrm>
          <a:prstGeom prst="rect">
            <a:avLst/>
          </a:prstGeom>
          <a:solidFill>
            <a:schemeClr val="bg2"/>
          </a:solidFill>
          <a:ln>
            <a:solidFill>
              <a:srgbClr val="FFFFFF"/>
            </a:solidFill>
          </a:ln>
          <a:effectLst>
            <a:glow>
              <a:schemeClr val="bg1"/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just"/>
            <a:r>
              <a:rPr lang="it-IT" sz="2400" b="1" dirty="0"/>
              <a:t>I</a:t>
            </a:r>
            <a:r>
              <a:rPr lang="it-IT" sz="2400" b="1" dirty="0" smtClean="0"/>
              <a:t>l </a:t>
            </a:r>
            <a:r>
              <a:rPr lang="it-IT" sz="2400" b="1" dirty="0"/>
              <a:t>Signore </a:t>
            </a:r>
            <a:r>
              <a:rPr lang="it-IT" sz="2400" b="1" dirty="0" smtClean="0"/>
              <a:t>ha </a:t>
            </a:r>
            <a:r>
              <a:rPr lang="it-IT" sz="2400" b="1" dirty="0"/>
              <a:t>esercitato per tutta la sua vita un lavoro manuale, prima di dedicarsi a un lavoro spirituale. </a:t>
            </a:r>
            <a:r>
              <a:rPr lang="it-IT" sz="2400" b="1" dirty="0" smtClean="0"/>
              <a:t> Il </a:t>
            </a:r>
            <a:r>
              <a:rPr lang="it-IT" sz="2400" b="1" dirty="0"/>
              <a:t>che mette subito fuori dubbio due cose</a:t>
            </a:r>
            <a:r>
              <a:rPr lang="it-IT" sz="2400" b="1" dirty="0" smtClean="0"/>
              <a:t>:</a:t>
            </a:r>
          </a:p>
          <a:p>
            <a:pPr algn="just"/>
            <a:endParaRPr lang="it-IT" sz="2400" b="1" dirty="0"/>
          </a:p>
          <a:p>
            <a:pPr marL="342900" lvl="0" indent="-342900" algn="just">
              <a:buFontTx/>
              <a:buChar char="-"/>
            </a:pPr>
            <a:r>
              <a:rPr lang="it-IT" sz="2400" b="1" dirty="0" smtClean="0"/>
              <a:t>non </a:t>
            </a:r>
            <a:r>
              <a:rPr lang="it-IT" sz="2400" b="1" dirty="0"/>
              <a:t>vi è differenza di dignità fra lavoro manuale e intellettuale</a:t>
            </a:r>
            <a:r>
              <a:rPr lang="it-IT" sz="2400" b="1" dirty="0" smtClean="0"/>
              <a:t>;</a:t>
            </a:r>
          </a:p>
          <a:p>
            <a:pPr lvl="0" algn="just"/>
            <a:endParaRPr lang="it-IT" sz="2400" b="1" dirty="0"/>
          </a:p>
          <a:p>
            <a:r>
              <a:rPr lang="it-IT" sz="2400" b="1" dirty="0"/>
              <a:t>-   lavorare è connaturale </a:t>
            </a:r>
            <a:r>
              <a:rPr lang="it-IT" sz="2400" b="1" dirty="0" smtClean="0"/>
              <a:t>all’uomo 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 rot="21002125">
            <a:off x="254000" y="1875255"/>
            <a:ext cx="8615612" cy="1569660"/>
          </a:xfrm>
          <a:prstGeom prst="rect">
            <a:avLst/>
          </a:prstGeom>
          <a:solidFill>
            <a:schemeClr val="bg2"/>
          </a:solidFill>
          <a:ln>
            <a:solidFill>
              <a:srgbClr val="FFFFFF"/>
            </a:solidFill>
          </a:ln>
          <a:effectLst>
            <a:glow rad="1854200">
              <a:schemeClr val="bg1">
                <a:alpha val="75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it-IT" sz="2400" b="1" dirty="0"/>
              <a:t>Non è legittimo vedere nell’abbandono alla Provvidenza una sorta di manifesto contro una civiltà del lavoro: i discepoli sono inviati a vivere con integrità la loro relazione di fede col Padre celeste anche nell’ambito delle umili e feriali necessità della </a:t>
            </a:r>
            <a:r>
              <a:rPr lang="it-IT" sz="2400" b="1" dirty="0" smtClean="0"/>
              <a:t>vita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8144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0720" y="612894"/>
            <a:ext cx="4186713" cy="36933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it-IT" b="1" i="1" dirty="0" smtClean="0"/>
              <a:t>3.1</a:t>
            </a:r>
            <a:r>
              <a:rPr lang="x-none" b="1" i="1" dirty="0" smtClean="0"/>
              <a:t>.</a:t>
            </a:r>
            <a:r>
              <a:rPr lang="x-none" b="1" i="1" dirty="0"/>
              <a:t>	</a:t>
            </a:r>
            <a:r>
              <a:rPr lang="it-IT" b="1" i="1" dirty="0" smtClean="0"/>
              <a:t>Lavoro come custodia del “giardino”</a:t>
            </a:r>
            <a:endParaRPr lang="it-IT" b="1" i="1" dirty="0"/>
          </a:p>
        </p:txBody>
      </p:sp>
      <p:sp>
        <p:nvSpPr>
          <p:cNvPr id="5" name="Rettangolo 4"/>
          <p:cNvSpPr/>
          <p:nvPr/>
        </p:nvSpPr>
        <p:spPr>
          <a:xfrm>
            <a:off x="1208478" y="1398059"/>
            <a:ext cx="3488455" cy="3693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>
                <a:latin typeface="Stencil"/>
                <a:cs typeface="Stencil"/>
              </a:rPr>
              <a:t>Il giardino delle relazioni</a:t>
            </a:r>
            <a:endParaRPr lang="it-IT" dirty="0">
              <a:latin typeface="Stencil"/>
              <a:cs typeface="Stenci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18973" y="2442632"/>
            <a:ext cx="3449119" cy="3693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>
                <a:latin typeface="Stencil"/>
                <a:cs typeface="Stencil"/>
              </a:rPr>
              <a:t>Il giardino dell’eccedenza</a:t>
            </a:r>
            <a:endParaRPr lang="it-IT" dirty="0">
              <a:latin typeface="Stencil"/>
              <a:cs typeface="Stencil"/>
            </a:endParaRPr>
          </a:p>
        </p:txBody>
      </p:sp>
      <p:sp>
        <p:nvSpPr>
          <p:cNvPr id="8" name="Text Box 6" descr="Pergamena"/>
          <p:cNvSpPr txBox="1">
            <a:spLocks noChangeArrowheads="1"/>
          </p:cNvSpPr>
          <p:nvPr/>
        </p:nvSpPr>
        <p:spPr bwMode="auto">
          <a:xfrm>
            <a:off x="287857" y="2441176"/>
            <a:ext cx="8566271" cy="3477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000000"/>
                </a:solidFill>
                <a:latin typeface="Times New Roman"/>
                <a:cs typeface="Times New Roman"/>
              </a:rPr>
              <a:t>«Ma ad Auschwitz ho notato spesso un fenomeno curioso: il bisogno del </a:t>
            </a:r>
            <a:r>
              <a:rPr lang="ja-JP" altLang="it-IT" b="1" dirty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it-IT" b="1" dirty="0">
                <a:solidFill>
                  <a:srgbClr val="000000"/>
                </a:solidFill>
                <a:latin typeface="Times New Roman"/>
                <a:cs typeface="Times New Roman"/>
              </a:rPr>
              <a:t>lavoro ben fatto</a:t>
            </a:r>
            <a:r>
              <a:rPr lang="ja-JP" altLang="it-IT" b="1" dirty="0">
                <a:solidFill>
                  <a:srgbClr val="000000"/>
                </a:solidFill>
                <a:latin typeface="Times New Roman"/>
                <a:cs typeface="Times New Roman"/>
              </a:rPr>
              <a:t>”</a:t>
            </a:r>
            <a:r>
              <a:rPr lang="it-IT" b="1" dirty="0">
                <a:solidFill>
                  <a:srgbClr val="000000"/>
                </a:solidFill>
                <a:latin typeface="Times New Roman"/>
                <a:cs typeface="Times New Roman"/>
              </a:rPr>
              <a:t> è talmente radicato da spingere a fare bene anche il lavoro imposto, schiavistico. Il muratore italiano che mi ha salvato la vita, portandomi cibo di nascosto per sei mesi, detestava i tedeschi, il loro cibo, la loro lingua, la loro guerra; ma quando lo mettevano a tirar su muri, li faceva dritti e solidi, non per obbedienza ma per </a:t>
            </a:r>
            <a:r>
              <a:rPr lang="it-IT" b="1" i="1" dirty="0">
                <a:solidFill>
                  <a:srgbClr val="000000"/>
                </a:solidFill>
                <a:latin typeface="Times New Roman"/>
                <a:cs typeface="Times New Roman"/>
              </a:rPr>
              <a:t>dignità</a:t>
            </a:r>
            <a:r>
              <a:rPr lang="it-IT" b="1" dirty="0">
                <a:solidFill>
                  <a:srgbClr val="000000"/>
                </a:solidFill>
                <a:latin typeface="Times New Roman"/>
                <a:cs typeface="Times New Roman"/>
              </a:rPr>
              <a:t>». </a:t>
            </a:r>
          </a:p>
          <a:p>
            <a:r>
              <a:rPr lang="it-IT" b="1" dirty="0">
                <a:solidFill>
                  <a:srgbClr val="000000"/>
                </a:solidFill>
                <a:latin typeface="Garamond" charset="0"/>
              </a:rPr>
              <a:t/>
            </a:r>
            <a:br>
              <a:rPr lang="it-IT" b="1" dirty="0">
                <a:solidFill>
                  <a:srgbClr val="000000"/>
                </a:solidFill>
                <a:latin typeface="Garamond" charset="0"/>
              </a:rPr>
            </a:br>
            <a:r>
              <a:rPr lang="it-IT" sz="1400" dirty="0">
                <a:solidFill>
                  <a:srgbClr val="000000"/>
                </a:solidFill>
                <a:latin typeface="Garamond" charset="0"/>
              </a:rPr>
              <a:t>P. Levi, </a:t>
            </a:r>
            <a:r>
              <a:rPr lang="it-IT" sz="1400" b="1" dirty="0">
                <a:solidFill>
                  <a:srgbClr val="000000"/>
                </a:solidFill>
                <a:latin typeface="Garamond" charset="0"/>
              </a:rPr>
              <a:t>«L</a:t>
            </a:r>
            <a:r>
              <a:rPr lang="ja-JP" altLang="it-IT" sz="1400" b="1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400" b="1" dirty="0">
                <a:solidFill>
                  <a:srgbClr val="000000"/>
                </a:solidFill>
                <a:latin typeface="Garamond" charset="0"/>
              </a:rPr>
              <a:t>uomo salvato dal suo mestiere. Intervista di Philip Roth a Primo Levi», in M. </a:t>
            </a:r>
            <a:r>
              <a:rPr lang="it-IT" sz="1400" b="1" dirty="0" err="1">
                <a:solidFill>
                  <a:srgbClr val="000000"/>
                </a:solidFill>
                <a:latin typeface="Garamond" charset="0"/>
              </a:rPr>
              <a:t>Belpoliti</a:t>
            </a:r>
            <a:r>
              <a:rPr lang="it-IT" sz="1400" b="1" dirty="0">
                <a:solidFill>
                  <a:srgbClr val="000000"/>
                </a:solidFill>
                <a:latin typeface="Garamond" charset="0"/>
              </a:rPr>
              <a:t>, (ed.), </a:t>
            </a:r>
            <a:r>
              <a:rPr lang="it-IT" sz="1400" b="1" i="1" dirty="0">
                <a:solidFill>
                  <a:srgbClr val="000000"/>
                </a:solidFill>
                <a:latin typeface="Garamond" charset="0"/>
              </a:rPr>
              <a:t>Primo Levi: conversazioni e interviste, 1963-1987, </a:t>
            </a:r>
            <a:r>
              <a:rPr lang="it-IT" sz="1400" b="1" dirty="0">
                <a:solidFill>
                  <a:srgbClr val="000000"/>
                </a:solidFill>
                <a:latin typeface="Garamond" charset="0"/>
              </a:rPr>
              <a:t>Einaudi, Torino 1997, 85.</a:t>
            </a:r>
          </a:p>
        </p:txBody>
      </p:sp>
      <p:sp>
        <p:nvSpPr>
          <p:cNvPr id="9" name="Text Box 6" descr="Pergamena"/>
          <p:cNvSpPr txBox="1">
            <a:spLocks noChangeArrowheads="1"/>
          </p:cNvSpPr>
          <p:nvPr/>
        </p:nvSpPr>
        <p:spPr bwMode="auto">
          <a:xfrm>
            <a:off x="262384" y="2460147"/>
            <a:ext cx="8566271" cy="390876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641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 smtClean="0"/>
              <a:t>«</a:t>
            </a:r>
            <a:r>
              <a:rPr lang="it-IT" b="1" dirty="0"/>
              <a:t>Nella mia vita le cose sono andate sempre così. Nel momento stesso in cui riuscivo a possedere una certa materia, ero costretto ad abbandonarla per motivi indipendenti dalla mia volontà e dovevo iniziare ad affrontare un nuovo problema, sempre partendo dai suoi fondamenti, per spianare una strada che non sarei stato io a percorrere. Forse in questo si nasconde un significato profondo, dato che questa situazione si ripete sempre, nel corso di tutta la vita: l’arte della gratuità</a:t>
            </a:r>
            <a:r>
              <a:rPr lang="it-IT" b="1" dirty="0" smtClean="0"/>
              <a:t>»</a:t>
            </a:r>
            <a:endParaRPr lang="it-IT" sz="1400" b="1" cap="small" dirty="0" smtClean="0"/>
          </a:p>
          <a:p>
            <a:endParaRPr lang="it-IT" sz="1400" cap="small" dirty="0" smtClean="0"/>
          </a:p>
          <a:p>
            <a:r>
              <a:rPr lang="it-IT" sz="1400" cap="small" dirty="0" smtClean="0"/>
              <a:t>A</a:t>
            </a:r>
            <a:r>
              <a:rPr lang="it-IT" sz="1400" cap="small" dirty="0"/>
              <a:t>. </a:t>
            </a:r>
            <a:r>
              <a:rPr lang="it-IT" sz="1400" cap="small" dirty="0" err="1"/>
              <a:t>Florenskij</a:t>
            </a:r>
            <a:r>
              <a:rPr lang="it-IT" sz="1400" cap="small" dirty="0"/>
              <a:t>, </a:t>
            </a:r>
            <a:r>
              <a:rPr lang="it-IT" sz="1400" i="1" dirty="0"/>
              <a:t>Non dimenticatemi. Lettere dal gulag del grande matematico, filosofo e sacerdote russo</a:t>
            </a:r>
            <a:r>
              <a:rPr lang="it-IT" sz="1400" dirty="0"/>
              <a:t>, Mondadori, Milano 2006, pp. 397-398.</a:t>
            </a:r>
          </a:p>
          <a:p>
            <a:endParaRPr lang="it-IT" sz="1400" b="1" dirty="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08478" y="3428224"/>
            <a:ext cx="3973789" cy="3693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>
                <a:latin typeface="Stencil"/>
                <a:cs typeface="Stencil"/>
              </a:rPr>
              <a:t>Il giardino della risurrezione</a:t>
            </a:r>
            <a:endParaRPr lang="it-IT" dirty="0">
              <a:latin typeface="Stencil"/>
              <a:cs typeface="Stencil"/>
            </a:endParaRPr>
          </a:p>
        </p:txBody>
      </p:sp>
      <p:pic>
        <p:nvPicPr>
          <p:cNvPr id="1025" name="Picture 1" descr="Presentazion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319" y="1982388"/>
            <a:ext cx="4805309" cy="409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56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8" grpId="1" animBg="1"/>
      <p:bldP spid="9" grpId="0" animBg="1"/>
      <p:bldP spid="9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07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/>
              <a:t>Ciò che emerge dal giardino della relazione, dell’amore, della verità e della vita devono, tuttavia, essere declinati in piccoli gesti quotidiani: 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un </a:t>
            </a:r>
            <a:r>
              <a:rPr lang="it-IT" dirty="0"/>
              <a:t>gesto di gentilezza, cortesia, qualche parola di incoraggiamento ai nostri colleghi, dato che tutti noi abbiamo bisogno di approvazione e di riconoscimento per le cose positive che facciamo. Piccoli semi di amore, forse insignificanti, ma che permettono al Regno di Dio di avanzare in mezzo a noi. </a:t>
            </a:r>
          </a:p>
          <a:p>
            <a:pPr>
              <a:lnSpc>
                <a:spcPct val="120000"/>
              </a:lnSpc>
            </a:pPr>
            <a:r>
              <a:rPr lang="it-IT" dirty="0"/>
              <a:t>Non meno importante è riuscire a declinare la verità nella vita di tutti i giorni. Vivere da cristiani dentro al proprio posto di lavoro significa essere veri e dire la verità anche nelle piccole cose, questo può essere vero quando redigiamo un documento, vendiamo prodotti, invitiamo ad investire in azioni, diamo voti agli esami </a:t>
            </a:r>
          </a:p>
        </p:txBody>
      </p:sp>
    </p:spTree>
    <p:extLst>
      <p:ext uri="{BB962C8B-B14F-4D97-AF65-F5344CB8AC3E}">
        <p14:creationId xmlns:p14="http://schemas.microsoft.com/office/powerpoint/2010/main" val="17148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713</Words>
  <Application>Microsoft Office PowerPoint</Application>
  <PresentationFormat>Presentazione su schermo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Garamond</vt:lpstr>
      <vt:lpstr>Stencil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giorgio bozza</dc:creator>
  <cp:lastModifiedBy>Paola</cp:lastModifiedBy>
  <cp:revision>50</cp:revision>
  <cp:lastPrinted>2013-10-09T11:36:38Z</cp:lastPrinted>
  <dcterms:created xsi:type="dcterms:W3CDTF">2013-10-02T13:31:16Z</dcterms:created>
  <dcterms:modified xsi:type="dcterms:W3CDTF">2015-12-04T13:26:03Z</dcterms:modified>
</cp:coreProperties>
</file>