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7" r:id="rId17"/>
    <p:sldId id="288" r:id="rId18"/>
    <p:sldId id="289" r:id="rId19"/>
    <p:sldId id="270" r:id="rId20"/>
    <p:sldId id="272" r:id="rId21"/>
    <p:sldId id="273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1" r:id="rId32"/>
    <p:sldId id="282" r:id="rId33"/>
    <p:sldId id="284" r:id="rId34"/>
    <p:sldId id="290" r:id="rId35"/>
    <p:sldId id="28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8EAB65-548F-4793-A6EA-0D2E216C9981}" type="datetimeFigureOut">
              <a:rPr lang="it-IT" smtClean="0"/>
              <a:t>23/04/2013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0E2E60-0297-441B-957A-98C01F32DD99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Comunità cristiana per il bene comune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Alcuni snodi a Nordest - Appunto 27 aprile 2013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268760"/>
            <a:ext cx="72199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Struttura della popolazione Nordest per classi di età ( Fondazione Nordest/marzo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723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Previsioni popolazione 2030 ( FNE settembre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4094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Cittadini non comunitari regolarmente soggiornanti 1 gennaio 2012 ( MLPS).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5509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rnice 2"/>
          <p:cNvSpPr/>
          <p:nvPr/>
        </p:nvSpPr>
        <p:spPr>
          <a:xfrm>
            <a:off x="7596336" y="5301208"/>
            <a:ext cx="574370" cy="28803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ornice 3"/>
          <p:cNvSpPr/>
          <p:nvPr/>
        </p:nvSpPr>
        <p:spPr>
          <a:xfrm>
            <a:off x="1115616" y="5301208"/>
            <a:ext cx="648072" cy="28803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167" y="260648"/>
            <a:ext cx="8229600" cy="914400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Tasso di crescita naturale della popolazione straniera ( ISTAT Noi Italia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2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Rileggiamo le proposte dei gruppi.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648271" cy="93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5" y="2780928"/>
            <a:ext cx="8640000" cy="1723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3" y="1484784"/>
            <a:ext cx="8588351" cy="1116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2" y="4797169"/>
            <a:ext cx="8604000" cy="11574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Uno sguardo alle politiche sociali e al welfare: i fondi nazionali dal 2009 al 2012 ( camera dei Deputati- Dossier XVI legislatura, marzo 2013).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6" y="1268760"/>
            <a:ext cx="8495424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Modelli di welfare a Nordest ( FNE - marzo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9" y="1484784"/>
            <a:ext cx="8013952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rnice 2"/>
          <p:cNvSpPr/>
          <p:nvPr/>
        </p:nvSpPr>
        <p:spPr>
          <a:xfrm>
            <a:off x="2528780" y="2420888"/>
            <a:ext cx="864096" cy="432048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ornice 3"/>
          <p:cNvSpPr/>
          <p:nvPr/>
        </p:nvSpPr>
        <p:spPr>
          <a:xfrm>
            <a:off x="2528780" y="3501008"/>
            <a:ext cx="864096" cy="360040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761" y="188640"/>
            <a:ext cx="8229600" cy="9144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Una segnalazione specifica: la territorializzazione delle politiche familiari e giovanili - Provincia autonoma di Trento.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791200" cy="23145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67206"/>
            <a:ext cx="68961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Rileggiamo le proposte dei gruppi.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7" y="188640"/>
            <a:ext cx="648271" cy="936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12679"/>
            <a:ext cx="8886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717031"/>
            <a:ext cx="8856000" cy="1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8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Imprese attive ( FNE dicembre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506601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Popolazione Veneto (dati censimento 2011 - pubblicati nel 2013 da ISTAT).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50036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Occupati e disoccupati ( FNE dicembre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9" y="1484784"/>
            <a:ext cx="7271360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Indicatori in Veneto 2010/2012 ( VL aprile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93173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144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Indicatori Distretti Nordest (ISP dicembre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105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5638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Indicatori green economy                                         ( SYMBOLA, gennaio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3350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circolare a sinistra 2"/>
          <p:cNvSpPr/>
          <p:nvPr/>
        </p:nvSpPr>
        <p:spPr>
          <a:xfrm>
            <a:off x="7013216" y="4797152"/>
            <a:ext cx="439104" cy="648072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Scelte di immatricolazione universitarie                   ( Rapporto Statistico Regione Veneto 2012)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74255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Numero complessivo immatricolazioni Nordest        ( FNE dicembre 2012).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75244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4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Stime sulla NON occupazione in Italia post laurea   ( Almalaurea marzo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6" y="1268760"/>
            <a:ext cx="6896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Rileggiamo le proposte dei gruppi.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" y="188640"/>
            <a:ext cx="648271" cy="936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5" y="3356993"/>
            <a:ext cx="8604000" cy="209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1" y="1556792"/>
            <a:ext cx="8382534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circolare a sinistra 3"/>
          <p:cNvSpPr/>
          <p:nvPr/>
        </p:nvSpPr>
        <p:spPr>
          <a:xfrm>
            <a:off x="8776425" y="4077072"/>
            <a:ext cx="367575" cy="50405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Freccia circolare a destra 4"/>
          <p:cNvSpPr/>
          <p:nvPr/>
        </p:nvSpPr>
        <p:spPr>
          <a:xfrm>
            <a:off x="164741" y="2425436"/>
            <a:ext cx="367127" cy="64790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Opzioni nella comunità civile. Democrazia e partiti. ( Sondaggio Demos - gennaio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33630"/>
            <a:ext cx="585543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Opzioni nella comunità civile: rapporto con le istituzioni e partecipazione politica ( ISTAT Benessere equo e sostenibile, marzo 2013).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6172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30624"/>
            <a:ext cx="1638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rnice 4"/>
          <p:cNvSpPr/>
          <p:nvPr/>
        </p:nvSpPr>
        <p:spPr>
          <a:xfrm>
            <a:off x="5076056" y="4653136"/>
            <a:ext cx="720080" cy="288032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Variazioni intercensuarie 2001/2011 Veneto.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23975"/>
            <a:ext cx="739873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Fiducia e sfiducia nelle istituzioni e nei partiti           ( Demos, aprile 2013).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56" y="1340768"/>
            <a:ext cx="6120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Chi partecipa? ISTAT/ BES marzo 2013.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4" y="1268760"/>
            <a:ext cx="7617781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rnice 2"/>
          <p:cNvSpPr/>
          <p:nvPr/>
        </p:nvSpPr>
        <p:spPr>
          <a:xfrm>
            <a:off x="4716016" y="1268760"/>
            <a:ext cx="1656184" cy="360040"/>
          </a:xfrm>
          <a:prstGeom prst="fra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Opzioni elettorali: febbraio 2013. L’erosione dei blocchi CD e CS nel Nordest ( CISE, marzo 2013).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71625"/>
            <a:ext cx="9067800" cy="3714750"/>
          </a:xfrm>
          <a:prstGeom prst="rect">
            <a:avLst/>
          </a:prstGeom>
        </p:spPr>
      </p:pic>
      <p:sp>
        <p:nvSpPr>
          <p:cNvPr id="4" name="Cornice 3"/>
          <p:cNvSpPr/>
          <p:nvPr/>
        </p:nvSpPr>
        <p:spPr>
          <a:xfrm>
            <a:off x="0" y="2708920"/>
            <a:ext cx="683568" cy="28803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Cornice 4"/>
          <p:cNvSpPr/>
          <p:nvPr/>
        </p:nvSpPr>
        <p:spPr>
          <a:xfrm>
            <a:off x="38100" y="4581128"/>
            <a:ext cx="645468" cy="216024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ornice 5"/>
          <p:cNvSpPr/>
          <p:nvPr/>
        </p:nvSpPr>
        <p:spPr>
          <a:xfrm>
            <a:off x="38100" y="4941168"/>
            <a:ext cx="501452" cy="216024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Una nuova geografia del consenso elettorale: febbraio 2013 ( Osservatorio Lapolis).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5513675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Geografia elettorale: Friuli aprile 2013. Votanti e risultato elezioni regionali.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32964"/>
            <a:ext cx="2933333" cy="216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446513"/>
            <a:ext cx="9000000" cy="2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Rileggiamo le proposte dei gruppi.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2" y="188640"/>
            <a:ext cx="648271" cy="93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8496000" cy="11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6" y="2970165"/>
            <a:ext cx="8532000" cy="34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Invecchiamento in Veneto 2001/ 2011.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5428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09570"/>
            <a:ext cx="8455705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Popolazione Friuli Venezia Giulia.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4184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Distribuzione della popolazione Friuli e indici di vecchiaia.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08000" cy="15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6" y="3237665"/>
            <a:ext cx="8886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circolare in giù 2"/>
          <p:cNvSpPr/>
          <p:nvPr/>
        </p:nvSpPr>
        <p:spPr>
          <a:xfrm>
            <a:off x="5220072" y="1700809"/>
            <a:ext cx="1152128" cy="64807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Arial" pitchFamily="34" charset="0"/>
                <a:cs typeface="Arial" pitchFamily="34" charset="0"/>
              </a:rPr>
              <a:t>Popolazione Provincia Autonoma di Trento               ( e densità per Comunità di Valle).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" y="1196752"/>
            <a:ext cx="652266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880161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3100" dirty="0" smtClean="0">
                <a:latin typeface="Arial" pitchFamily="34" charset="0"/>
                <a:cs typeface="Arial" pitchFamily="34" charset="0"/>
              </a:rPr>
              <a:t>Popolazione Provincia Autonoma di Bolzano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52563"/>
            <a:ext cx="77057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Variazioni per comunità comprensoriale.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9719"/>
            <a:ext cx="6948414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356</TotalTime>
  <Words>388</Words>
  <Application>Microsoft Office PowerPoint</Application>
  <PresentationFormat>Presentazione su schermo (4:3)</PresentationFormat>
  <Paragraphs>36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Satellite</vt:lpstr>
      <vt:lpstr>Comunità cristiana per il bene comune</vt:lpstr>
      <vt:lpstr>Popolazione Veneto (dati censimento 2011 - pubblicati nel 2013 da ISTAT).</vt:lpstr>
      <vt:lpstr>Variazioni intercensuarie 2001/2011 Veneto.</vt:lpstr>
      <vt:lpstr>Invecchiamento in Veneto 2001/ 2011.</vt:lpstr>
      <vt:lpstr>Popolazione Friuli Venezia Giulia.</vt:lpstr>
      <vt:lpstr>Distribuzione della popolazione Friuli e indici di vecchiaia.</vt:lpstr>
      <vt:lpstr>Popolazione Provincia Autonoma di Trento               ( e densità per Comunità di Valle).</vt:lpstr>
      <vt:lpstr>Popolazione Provincia Autonoma di Bolzano.</vt:lpstr>
      <vt:lpstr>Variazioni per comunità comprensoriale.</vt:lpstr>
      <vt:lpstr>Struttura della popolazione Nordest per classi di età ( Fondazione Nordest/marzo 2012).</vt:lpstr>
      <vt:lpstr>Previsioni popolazione 2030 ( FNE settembre 2012).</vt:lpstr>
      <vt:lpstr>Cittadini non comunitari regolarmente soggiornanti 1 gennaio 2012 ( MLPS).</vt:lpstr>
      <vt:lpstr>Tasso di crescita naturale della popolazione straniera ( ISTAT Noi Italia 2013).</vt:lpstr>
      <vt:lpstr>      Rileggiamo le proposte dei gruppi.</vt:lpstr>
      <vt:lpstr>Uno sguardo alle politiche sociali e al welfare: i fondi nazionali dal 2009 al 2012 ( camera dei Deputati- Dossier XVI legislatura, marzo 2013).</vt:lpstr>
      <vt:lpstr>Modelli di welfare a Nordest ( FNE - marzo 2013).</vt:lpstr>
      <vt:lpstr>Una segnalazione specifica: la territorializzazione delle politiche familiari e giovanili - Provincia autonoma di Trento.</vt:lpstr>
      <vt:lpstr>      Rileggiamo le proposte dei gruppi.</vt:lpstr>
      <vt:lpstr>Imprese attive ( FNE dicembre 2012).</vt:lpstr>
      <vt:lpstr>Occupati e disoccupati ( FNE dicembre 2012).</vt:lpstr>
      <vt:lpstr>Indicatori in Veneto 2010/2012 ( VL aprile 2013).</vt:lpstr>
      <vt:lpstr>Indicatori Distretti Nordest (ISP dicembre 2012).</vt:lpstr>
      <vt:lpstr>Indicatori green economy                                         ( SYMBOLA, gennaio 2012).</vt:lpstr>
      <vt:lpstr>Scelte di immatricolazione universitarie                   ( Rapporto Statistico Regione Veneto 2012)</vt:lpstr>
      <vt:lpstr>Numero complessivo immatricolazioni Nordest        ( FNE dicembre 2012).</vt:lpstr>
      <vt:lpstr>Stime sulla NON occupazione in Italia post laurea   ( Almalaurea marzo 2013).</vt:lpstr>
      <vt:lpstr>     Rileggiamo le proposte dei gruppi. </vt:lpstr>
      <vt:lpstr>Opzioni nella comunità civile. Democrazia e partiti. ( Sondaggio Demos - gennaio 2013).</vt:lpstr>
      <vt:lpstr>Opzioni nella comunità civile: rapporto con le istituzioni e partecipazione politica ( ISTAT Benessere equo e sostenibile, marzo 2013).</vt:lpstr>
      <vt:lpstr>Fiducia e sfiducia nelle istituzioni e nei partiti           ( Demos, aprile 2013).</vt:lpstr>
      <vt:lpstr>Chi partecipa? ISTAT/ BES marzo 2013.</vt:lpstr>
      <vt:lpstr>Opzioni elettorali: febbraio 2013. L’erosione dei blocchi CD e CS nel Nordest ( CISE, marzo 2013).</vt:lpstr>
      <vt:lpstr>Una nuova geografia del consenso elettorale: febbraio 2013 ( Osservatorio Lapolis).</vt:lpstr>
      <vt:lpstr>Geografia elettorale: Friuli aprile 2013. Votanti e risultato elezioni regionali.</vt:lpstr>
      <vt:lpstr>      Rileggiamo le proposte dei gruppi.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Comunità cristiana per il bene comune</dc:title>
  <dc:creator>Sao</dc:creator>
  <cp:lastModifiedBy>Giovanni Saonara</cp:lastModifiedBy>
  <cp:revision>33</cp:revision>
  <dcterms:created xsi:type="dcterms:W3CDTF">2013-04-19T17:33:57Z</dcterms:created>
  <dcterms:modified xsi:type="dcterms:W3CDTF">2013-04-23T16:56:05Z</dcterms:modified>
</cp:coreProperties>
</file>