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57" r:id="rId3"/>
    <p:sldId id="258" r:id="rId4"/>
    <p:sldId id="259" r:id="rId5"/>
    <p:sldId id="260" r:id="rId6"/>
    <p:sldId id="261" r:id="rId7"/>
    <p:sldId id="263" r:id="rId8"/>
    <p:sldId id="262" r:id="rId9"/>
    <p:sldId id="265" r:id="rId10"/>
    <p:sldId id="269" r:id="rId11"/>
    <p:sldId id="264" r:id="rId12"/>
    <p:sldId id="266" r:id="rId13"/>
    <p:sldId id="268" r:id="rId14"/>
    <p:sldId id="274" r:id="rId15"/>
    <p:sldId id="275" r:id="rId16"/>
    <p:sldId id="267" r:id="rId17"/>
    <p:sldId id="272" r:id="rId18"/>
    <p:sldId id="270" r:id="rId19"/>
    <p:sldId id="271" r:id="rId20"/>
    <p:sldId id="273" r:id="rId21"/>
    <p:sldId id="276" r:id="rId22"/>
    <p:sldId id="285" r:id="rId23"/>
    <p:sldId id="286" r:id="rId24"/>
    <p:sldId id="277" r:id="rId25"/>
    <p:sldId id="278" r:id="rId26"/>
    <p:sldId id="281" r:id="rId27"/>
    <p:sldId id="279" r:id="rId28"/>
    <p:sldId id="287" r:id="rId29"/>
    <p:sldId id="289" r:id="rId30"/>
    <p:sldId id="280" r:id="rId31"/>
    <p:sldId id="282" r:id="rId32"/>
    <p:sldId id="283" r:id="rId33"/>
    <p:sldId id="284" r:id="rId34"/>
    <p:sldId id="293" r:id="rId35"/>
    <p:sldId id="294" r:id="rId36"/>
    <p:sldId id="290" r:id="rId37"/>
    <p:sldId id="291" r:id="rId38"/>
    <p:sldId id="292" r:id="rId39"/>
  </p:sldIdLst>
  <p:sldSz cx="9144000" cy="6858000" type="screen4x3"/>
  <p:notesSz cx="7099300" cy="10234613"/>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varScale="1">
        <p:scale>
          <a:sx n="46" d="100"/>
          <a:sy n="46" d="100"/>
        </p:scale>
        <p:origin x="-1602"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9" name="Sottotitolo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it-IT" smtClean="0"/>
              <a:t>Fare clic per modificare lo stile del sottotitolo dello schema</a:t>
            </a:r>
            <a:endParaRPr kumimoji="0" lang="en-US"/>
          </a:p>
        </p:txBody>
      </p:sp>
      <p:sp>
        <p:nvSpPr>
          <p:cNvPr id="28" name="Titolo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it-IT" smtClean="0"/>
              <a:t>Fare clic per modificare lo stile del titolo</a:t>
            </a:r>
            <a:endParaRPr kumimoji="0" lang="en-US"/>
          </a:p>
        </p:txBody>
      </p:sp>
      <p:cxnSp>
        <p:nvCxnSpPr>
          <p:cNvPr id="8" name="Connettore 1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Connettore 1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e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Segnaposto data 14"/>
          <p:cNvSpPr>
            <a:spLocks noGrp="1"/>
          </p:cNvSpPr>
          <p:nvPr>
            <p:ph type="dt" sz="half" idx="10"/>
          </p:nvPr>
        </p:nvSpPr>
        <p:spPr/>
        <p:txBody>
          <a:bodyPr/>
          <a:lstStyle/>
          <a:p>
            <a:fld id="{4A9E3F3A-3DCA-4710-86D8-40DCF06A9E74}" type="datetimeFigureOut">
              <a:rPr lang="it-IT" smtClean="0"/>
              <a:pPr/>
              <a:t>13/01/2012</a:t>
            </a:fld>
            <a:endParaRPr lang="it-IT"/>
          </a:p>
        </p:txBody>
      </p:sp>
      <p:sp>
        <p:nvSpPr>
          <p:cNvPr id="16" name="Segnaposto numero diapositiva 15"/>
          <p:cNvSpPr>
            <a:spLocks noGrp="1"/>
          </p:cNvSpPr>
          <p:nvPr>
            <p:ph type="sldNum" sz="quarter" idx="11"/>
          </p:nvPr>
        </p:nvSpPr>
        <p:spPr/>
        <p:txBody>
          <a:bodyPr/>
          <a:lstStyle/>
          <a:p>
            <a:fld id="{C8EB0A69-B9BA-430D-B742-4C46265D34E7}" type="slidenum">
              <a:rPr lang="it-IT" smtClean="0"/>
              <a:pPr/>
              <a:t>‹N›</a:t>
            </a:fld>
            <a:endParaRPr lang="it-IT"/>
          </a:p>
        </p:txBody>
      </p:sp>
      <p:sp>
        <p:nvSpPr>
          <p:cNvPr id="17" name="Segnaposto piè di pagina 16"/>
          <p:cNvSpPr>
            <a:spLocks noGrp="1"/>
          </p:cNvSpPr>
          <p:nvPr>
            <p:ph type="ftr" sz="quarter" idx="12"/>
          </p:nvPr>
        </p:nvSpPr>
        <p:spPr/>
        <p:txBody>
          <a:bodyPr/>
          <a:lstStyle/>
          <a:p>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p:txBody>
          <a:bodyPr vert="eaVer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4A9E3F3A-3DCA-4710-86D8-40DCF06A9E74}" type="datetimeFigureOut">
              <a:rPr lang="it-IT" smtClean="0"/>
              <a:pPr/>
              <a:t>13/01/2012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C8EB0A69-B9BA-430D-B742-4C46265D34E7}" type="slidenum">
              <a:rPr lang="it-IT" smtClean="0"/>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a:xfrm>
            <a:off x="457200" y="274638"/>
            <a:ext cx="6019800" cy="5851525"/>
          </a:xfrm>
        </p:spPr>
        <p:txBody>
          <a:bodyPr vert="eaVer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4A9E3F3A-3DCA-4710-86D8-40DCF06A9E74}" type="datetimeFigureOut">
              <a:rPr lang="it-IT" smtClean="0"/>
              <a:pPr/>
              <a:t>13/01/2012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C8EB0A69-B9BA-430D-B742-4C46265D34E7}" type="slidenum">
              <a:rPr lang="it-IT" smtClean="0"/>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9" name="Segnaposto contenuto 8"/>
          <p:cNvSpPr>
            <a:spLocks noGrp="1"/>
          </p:cNvSpPr>
          <p:nvPr>
            <p:ph idx="1"/>
          </p:nvPr>
        </p:nvSpPr>
        <p:spPr>
          <a:xfrm>
            <a:off x="457200" y="1524000"/>
            <a:ext cx="8229600" cy="4572000"/>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14" name="Segnaposto data 13"/>
          <p:cNvSpPr>
            <a:spLocks noGrp="1"/>
          </p:cNvSpPr>
          <p:nvPr>
            <p:ph type="dt" sz="half" idx="14"/>
          </p:nvPr>
        </p:nvSpPr>
        <p:spPr/>
        <p:txBody>
          <a:bodyPr/>
          <a:lstStyle/>
          <a:p>
            <a:fld id="{4A9E3F3A-3DCA-4710-86D8-40DCF06A9E74}" type="datetimeFigureOut">
              <a:rPr lang="it-IT" smtClean="0"/>
              <a:pPr/>
              <a:t>13/01/2012</a:t>
            </a:fld>
            <a:endParaRPr lang="it-IT"/>
          </a:p>
        </p:txBody>
      </p:sp>
      <p:sp>
        <p:nvSpPr>
          <p:cNvPr id="15" name="Segnaposto numero diapositiva 14"/>
          <p:cNvSpPr>
            <a:spLocks noGrp="1"/>
          </p:cNvSpPr>
          <p:nvPr>
            <p:ph type="sldNum" sz="quarter" idx="15"/>
          </p:nvPr>
        </p:nvSpPr>
        <p:spPr/>
        <p:txBody>
          <a:bodyPr/>
          <a:lstStyle>
            <a:lvl1pPr algn="ctr">
              <a:defRPr/>
            </a:lvl1pPr>
          </a:lstStyle>
          <a:p>
            <a:fld id="{C8EB0A69-B9BA-430D-B742-4C46265D34E7}" type="slidenum">
              <a:rPr lang="it-IT" smtClean="0"/>
              <a:pPr/>
              <a:t>‹N›</a:t>
            </a:fld>
            <a:endParaRPr lang="it-IT"/>
          </a:p>
        </p:txBody>
      </p:sp>
      <p:sp>
        <p:nvSpPr>
          <p:cNvPr id="16" name="Segnaposto piè di pagina 15"/>
          <p:cNvSpPr>
            <a:spLocks noGrp="1"/>
          </p:cNvSpPr>
          <p:nvPr>
            <p:ph type="ftr" sz="quarter" idx="16"/>
          </p:nvPr>
        </p:nvSpPr>
        <p:spPr/>
        <p:txBody>
          <a:bodyPr/>
          <a:lstStyle/>
          <a:p>
            <a:endParaRPr lang="it-IT"/>
          </a:p>
        </p:txBody>
      </p:sp>
      <p:sp>
        <p:nvSpPr>
          <p:cNvPr id="17" name="Titolo 16"/>
          <p:cNvSpPr>
            <a:spLocks noGrp="1"/>
          </p:cNvSpPr>
          <p:nvPr>
            <p:ph type="title"/>
          </p:nvPr>
        </p:nvSpPr>
        <p:spPr/>
        <p:txBody>
          <a:bodyPr rtlCol="0" anchor="b" anchorCtr="0"/>
          <a:lstStyle/>
          <a:p>
            <a:r>
              <a:rPr kumimoji="0" lang="it-IT" smtClean="0"/>
              <a:t>Fare clic per modificare lo stile del titolo</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4" name="Segnaposto data 3"/>
          <p:cNvSpPr>
            <a:spLocks noGrp="1"/>
          </p:cNvSpPr>
          <p:nvPr>
            <p:ph type="dt" sz="half" idx="10"/>
          </p:nvPr>
        </p:nvSpPr>
        <p:spPr/>
        <p:txBody>
          <a:bodyPr/>
          <a:lstStyle/>
          <a:p>
            <a:fld id="{4A9E3F3A-3DCA-4710-86D8-40DCF06A9E74}" type="datetimeFigureOut">
              <a:rPr lang="it-IT" smtClean="0"/>
              <a:pPr/>
              <a:t>13/01/2012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C8EB0A69-B9BA-430D-B742-4C46265D34E7}" type="slidenum">
              <a:rPr lang="it-IT" smtClean="0"/>
              <a:pPr/>
              <a:t>‹N›</a:t>
            </a:fld>
            <a:endParaRPr lang="it-IT"/>
          </a:p>
        </p:txBody>
      </p:sp>
      <p:sp>
        <p:nvSpPr>
          <p:cNvPr id="2" name="Titolo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it-IT" smtClean="0"/>
              <a:t>Fare clic per modificare lo stile del titolo</a:t>
            </a:r>
            <a:endParaRPr kumimoji="0" lang="en-US"/>
          </a:p>
        </p:txBody>
      </p:sp>
      <p:sp>
        <p:nvSpPr>
          <p:cNvPr id="3" name="Segnaposto testo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it-IT" smtClean="0"/>
              <a:t>Fare clic per modificare stili del testo dello schema</a:t>
            </a:r>
          </a:p>
        </p:txBody>
      </p:sp>
      <p:cxnSp>
        <p:nvCxnSpPr>
          <p:cNvPr id="7" name="Connettore 1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5" name="Segnaposto data 4"/>
          <p:cNvSpPr>
            <a:spLocks noGrp="1"/>
          </p:cNvSpPr>
          <p:nvPr>
            <p:ph type="dt" sz="half" idx="10"/>
          </p:nvPr>
        </p:nvSpPr>
        <p:spPr/>
        <p:txBody>
          <a:bodyPr/>
          <a:lstStyle/>
          <a:p>
            <a:fld id="{4A9E3F3A-3DCA-4710-86D8-40DCF06A9E74}" type="datetimeFigureOut">
              <a:rPr lang="it-IT" smtClean="0"/>
              <a:pPr/>
              <a:t>13/01/2012</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C8EB0A69-B9BA-430D-B742-4C46265D34E7}" type="slidenum">
              <a:rPr lang="it-IT" smtClean="0"/>
              <a:pPr/>
              <a:t>‹N›</a:t>
            </a:fld>
            <a:endParaRPr lang="it-IT"/>
          </a:p>
        </p:txBody>
      </p:sp>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11" name="Segnaposto contenuto 10"/>
          <p:cNvSpPr>
            <a:spLocks noGrp="1"/>
          </p:cNvSpPr>
          <p:nvPr>
            <p:ph sz="half" idx="1"/>
          </p:nvPr>
        </p:nvSpPr>
        <p:spPr>
          <a:xfrm>
            <a:off x="457200" y="1524000"/>
            <a:ext cx="4059936" cy="4572000"/>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13" name="Segnaposto contenuto 12"/>
          <p:cNvSpPr>
            <a:spLocks noGrp="1"/>
          </p:cNvSpPr>
          <p:nvPr>
            <p:ph sz="half" idx="2"/>
          </p:nvPr>
        </p:nvSpPr>
        <p:spPr>
          <a:xfrm>
            <a:off x="4648200" y="1524000"/>
            <a:ext cx="4059936" cy="4572000"/>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9" name="Segnaposto numero diapositiva 8"/>
          <p:cNvSpPr>
            <a:spLocks noGrp="1"/>
          </p:cNvSpPr>
          <p:nvPr>
            <p:ph type="sldNum" sz="quarter" idx="12"/>
          </p:nvPr>
        </p:nvSpPr>
        <p:spPr/>
        <p:txBody>
          <a:bodyPr/>
          <a:lstStyle/>
          <a:p>
            <a:fld id="{C8EB0A69-B9BA-430D-B742-4C46265D34E7}" type="slidenum">
              <a:rPr lang="it-IT" smtClean="0"/>
              <a:pPr/>
              <a:t>‹N›</a:t>
            </a:fld>
            <a:endParaRPr lang="it-IT"/>
          </a:p>
        </p:txBody>
      </p:sp>
      <p:sp>
        <p:nvSpPr>
          <p:cNvPr id="8" name="Segnaposto piè di pagina 7"/>
          <p:cNvSpPr>
            <a:spLocks noGrp="1"/>
          </p:cNvSpPr>
          <p:nvPr>
            <p:ph type="ftr" sz="quarter" idx="11"/>
          </p:nvPr>
        </p:nvSpPr>
        <p:spPr/>
        <p:txBody>
          <a:bodyPr/>
          <a:lstStyle/>
          <a:p>
            <a:endParaRPr lang="it-IT"/>
          </a:p>
        </p:txBody>
      </p:sp>
      <p:sp>
        <p:nvSpPr>
          <p:cNvPr id="7" name="Segnaposto data 6"/>
          <p:cNvSpPr>
            <a:spLocks noGrp="1"/>
          </p:cNvSpPr>
          <p:nvPr>
            <p:ph type="dt" sz="half" idx="10"/>
          </p:nvPr>
        </p:nvSpPr>
        <p:spPr/>
        <p:txBody>
          <a:bodyPr/>
          <a:lstStyle/>
          <a:p>
            <a:fld id="{4A9E3F3A-3DCA-4710-86D8-40DCF06A9E74}" type="datetimeFigureOut">
              <a:rPr lang="it-IT" smtClean="0"/>
              <a:pPr/>
              <a:t>13/01/2012</a:t>
            </a:fld>
            <a:endParaRPr lang="it-IT"/>
          </a:p>
        </p:txBody>
      </p:sp>
      <p:sp>
        <p:nvSpPr>
          <p:cNvPr id="3" name="Segnaposto testo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it-IT" smtClean="0"/>
              <a:t>Fare clic per modificare stili del testo dello schema</a:t>
            </a:r>
          </a:p>
        </p:txBody>
      </p:sp>
      <p:sp>
        <p:nvSpPr>
          <p:cNvPr id="32" name="Segnaposto contenuto 31"/>
          <p:cNvSpPr>
            <a:spLocks noGrp="1"/>
          </p:cNvSpPr>
          <p:nvPr>
            <p:ph sz="half" idx="2"/>
          </p:nvPr>
        </p:nvSpPr>
        <p:spPr>
          <a:xfrm>
            <a:off x="457200" y="2201896"/>
            <a:ext cx="4038600" cy="3913632"/>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34" name="Segnaposto contenuto 33"/>
          <p:cNvSpPr>
            <a:spLocks noGrp="1"/>
          </p:cNvSpPr>
          <p:nvPr>
            <p:ph sz="quarter" idx="4"/>
          </p:nvPr>
        </p:nvSpPr>
        <p:spPr>
          <a:xfrm>
            <a:off x="4649788" y="2201896"/>
            <a:ext cx="4038600" cy="3913632"/>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2" name="Titolo 1"/>
          <p:cNvSpPr>
            <a:spLocks noGrp="1"/>
          </p:cNvSpPr>
          <p:nvPr>
            <p:ph type="title"/>
          </p:nvPr>
        </p:nvSpPr>
        <p:spPr>
          <a:xfrm>
            <a:off x="457200" y="155448"/>
            <a:ext cx="8229600" cy="1143000"/>
          </a:xfrm>
        </p:spPr>
        <p:txBody>
          <a:bodyPr anchor="b" anchorCtr="0"/>
          <a:lstStyle>
            <a:lvl1pPr>
              <a:defRPr/>
            </a:lvl1pPr>
          </a:lstStyle>
          <a:p>
            <a:r>
              <a:rPr kumimoji="0" lang="it-IT" smtClean="0"/>
              <a:t>Fare clic per modificare lo stile del titolo</a:t>
            </a:r>
            <a:endParaRPr kumimoji="0" lang="en-US"/>
          </a:p>
        </p:txBody>
      </p:sp>
      <p:sp>
        <p:nvSpPr>
          <p:cNvPr id="12" name="Segnaposto testo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it-IT" smtClean="0"/>
              <a:t>Fare clic per modificare stili del testo dello schema</a:t>
            </a:r>
          </a:p>
        </p:txBody>
      </p:sp>
      <p:cxnSp>
        <p:nvCxnSpPr>
          <p:cNvPr id="10" name="Connettore 1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Connettore 1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3" name="Segnaposto data 2"/>
          <p:cNvSpPr>
            <a:spLocks noGrp="1"/>
          </p:cNvSpPr>
          <p:nvPr>
            <p:ph type="dt" sz="half" idx="10"/>
          </p:nvPr>
        </p:nvSpPr>
        <p:spPr/>
        <p:txBody>
          <a:bodyPr/>
          <a:lstStyle/>
          <a:p>
            <a:fld id="{4A9E3F3A-3DCA-4710-86D8-40DCF06A9E74}" type="datetimeFigureOut">
              <a:rPr lang="it-IT" smtClean="0"/>
              <a:pPr/>
              <a:t>13/01/2012</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C8EB0A69-B9BA-430D-B742-4C46265D34E7}" type="slidenum">
              <a:rPr lang="it-IT" smtClean="0"/>
              <a:pPr/>
              <a:t>‹N›</a:t>
            </a:fld>
            <a:endParaRPr lang="it-IT"/>
          </a:p>
        </p:txBody>
      </p:sp>
      <p:sp>
        <p:nvSpPr>
          <p:cNvPr id="2" name="Titolo 1"/>
          <p:cNvSpPr>
            <a:spLocks noGrp="1"/>
          </p:cNvSpPr>
          <p:nvPr>
            <p:ph type="title"/>
          </p:nvPr>
        </p:nvSpPr>
        <p:spPr/>
        <p:txBody>
          <a:bodyPr/>
          <a:lstStyle/>
          <a:p>
            <a:r>
              <a:rPr kumimoji="0" lang="it-IT" smtClean="0"/>
              <a:t>Fare clic per modificare lo stile del titolo</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4A9E3F3A-3DCA-4710-86D8-40DCF06A9E74}" type="datetimeFigureOut">
              <a:rPr lang="it-IT" smtClean="0"/>
              <a:pPr/>
              <a:t>13/01/2012</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C8EB0A69-B9BA-430D-B742-4C46265D34E7}" type="slidenum">
              <a:rPr lang="it-IT" smtClean="0"/>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sp>
        <p:nvSpPr>
          <p:cNvPr id="29" name="Segnaposto contenuto 28"/>
          <p:cNvSpPr>
            <a:spLocks noGrp="1"/>
          </p:cNvSpPr>
          <p:nvPr>
            <p:ph sz="quarter" idx="1"/>
          </p:nvPr>
        </p:nvSpPr>
        <p:spPr>
          <a:xfrm>
            <a:off x="457200" y="457200"/>
            <a:ext cx="6248400" cy="5715000"/>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3" name="Segnaposto testo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it-IT" smtClean="0"/>
              <a:t>Fare clic per modificare stili del testo dello schema</a:t>
            </a:r>
          </a:p>
        </p:txBody>
      </p:sp>
      <p:sp>
        <p:nvSpPr>
          <p:cNvPr id="31" name="Titolo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it-IT" smtClean="0"/>
              <a:t>Fare clic per modificare lo stile del titolo</a:t>
            </a:r>
            <a:endParaRPr kumimoji="0" lang="en-US"/>
          </a:p>
        </p:txBody>
      </p:sp>
      <p:sp>
        <p:nvSpPr>
          <p:cNvPr id="8" name="Segnaposto data 7"/>
          <p:cNvSpPr>
            <a:spLocks noGrp="1"/>
          </p:cNvSpPr>
          <p:nvPr>
            <p:ph type="dt" sz="half" idx="14"/>
          </p:nvPr>
        </p:nvSpPr>
        <p:spPr/>
        <p:txBody>
          <a:bodyPr/>
          <a:lstStyle/>
          <a:p>
            <a:fld id="{4A9E3F3A-3DCA-4710-86D8-40DCF06A9E74}" type="datetimeFigureOut">
              <a:rPr lang="it-IT" smtClean="0"/>
              <a:pPr/>
              <a:t>13/01/2012</a:t>
            </a:fld>
            <a:endParaRPr lang="it-IT"/>
          </a:p>
        </p:txBody>
      </p:sp>
      <p:sp>
        <p:nvSpPr>
          <p:cNvPr id="9" name="Segnaposto numero diapositiva 8"/>
          <p:cNvSpPr>
            <a:spLocks noGrp="1"/>
          </p:cNvSpPr>
          <p:nvPr>
            <p:ph type="sldNum" sz="quarter" idx="15"/>
          </p:nvPr>
        </p:nvSpPr>
        <p:spPr/>
        <p:txBody>
          <a:bodyPr/>
          <a:lstStyle/>
          <a:p>
            <a:fld id="{C8EB0A69-B9BA-430D-B742-4C46265D34E7}" type="slidenum">
              <a:rPr lang="it-IT" smtClean="0"/>
              <a:pPr/>
              <a:t>‹N›</a:t>
            </a:fld>
            <a:endParaRPr lang="it-IT"/>
          </a:p>
        </p:txBody>
      </p:sp>
      <p:sp>
        <p:nvSpPr>
          <p:cNvPr id="10" name="Segnaposto piè di pagina 9"/>
          <p:cNvSpPr>
            <a:spLocks noGrp="1"/>
          </p:cNvSpPr>
          <p:nvPr>
            <p:ph type="ftr" sz="quarter" idx="16"/>
          </p:nvPr>
        </p:nvSpPr>
        <p:spPr/>
        <p:txBody>
          <a:bodyPr/>
          <a:lstStyle/>
          <a:p>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it-IT" smtClean="0"/>
              <a:t>Fare clic per modificare lo stile del titolo</a:t>
            </a:r>
            <a:endParaRPr kumimoji="0" lang="en-US"/>
          </a:p>
        </p:txBody>
      </p:sp>
      <p:sp>
        <p:nvSpPr>
          <p:cNvPr id="3" name="Segnaposto immagine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it-IT" smtClean="0"/>
              <a:t>Fare clic sull'icona per inserire un'immagine</a:t>
            </a:r>
            <a:endParaRPr kumimoji="0" lang="en-US"/>
          </a:p>
        </p:txBody>
      </p:sp>
      <p:sp>
        <p:nvSpPr>
          <p:cNvPr id="4" name="Segnaposto testo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it-IT" smtClean="0"/>
              <a:t>Fare clic per modificare stili del testo dello schema</a:t>
            </a:r>
          </a:p>
        </p:txBody>
      </p:sp>
      <p:sp>
        <p:nvSpPr>
          <p:cNvPr id="8" name="Segnaposto data 7"/>
          <p:cNvSpPr>
            <a:spLocks noGrp="1"/>
          </p:cNvSpPr>
          <p:nvPr>
            <p:ph type="dt" sz="half" idx="10"/>
          </p:nvPr>
        </p:nvSpPr>
        <p:spPr/>
        <p:txBody>
          <a:bodyPr/>
          <a:lstStyle/>
          <a:p>
            <a:fld id="{4A9E3F3A-3DCA-4710-86D8-40DCF06A9E74}" type="datetimeFigureOut">
              <a:rPr lang="it-IT" smtClean="0"/>
              <a:pPr/>
              <a:t>13/01/2012</a:t>
            </a:fld>
            <a:endParaRPr lang="it-IT"/>
          </a:p>
        </p:txBody>
      </p:sp>
      <p:sp>
        <p:nvSpPr>
          <p:cNvPr id="9" name="Segnaposto numero diapositiva 8"/>
          <p:cNvSpPr>
            <a:spLocks noGrp="1"/>
          </p:cNvSpPr>
          <p:nvPr>
            <p:ph type="sldNum" sz="quarter" idx="11"/>
          </p:nvPr>
        </p:nvSpPr>
        <p:spPr/>
        <p:txBody>
          <a:bodyPr/>
          <a:lstStyle/>
          <a:p>
            <a:fld id="{C8EB0A69-B9BA-430D-B742-4C46265D34E7}" type="slidenum">
              <a:rPr lang="it-IT" smtClean="0"/>
              <a:pPr/>
              <a:t>‹N›</a:t>
            </a:fld>
            <a:endParaRPr lang="it-IT"/>
          </a:p>
        </p:txBody>
      </p:sp>
      <p:sp>
        <p:nvSpPr>
          <p:cNvPr id="10" name="Segnaposto piè di pagina 9"/>
          <p:cNvSpPr>
            <a:spLocks noGrp="1"/>
          </p:cNvSpPr>
          <p:nvPr>
            <p:ph type="ftr" sz="quarter" idx="12"/>
          </p:nvPr>
        </p:nvSpPr>
        <p:spPr/>
        <p:txBody>
          <a:bodyPr/>
          <a:lstStyle/>
          <a:p>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Segnaposto testo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it-IT" smtClean="0"/>
              <a:t>Fare clic per modificare stili del testo dello schema</a:t>
            </a:r>
          </a:p>
          <a:p>
            <a:pPr lvl="1" eaLnBrk="1" latinLnBrk="0" hangingPunct="1"/>
            <a:r>
              <a:rPr kumimoji="0" lang="it-IT" smtClean="0"/>
              <a:t>Secondo livello</a:t>
            </a:r>
          </a:p>
          <a:p>
            <a:pPr lvl="2" eaLnBrk="1" latinLnBrk="0" hangingPunct="1"/>
            <a:r>
              <a:rPr kumimoji="0" lang="it-IT" smtClean="0"/>
              <a:t>Terzo livello</a:t>
            </a:r>
          </a:p>
          <a:p>
            <a:pPr lvl="3" eaLnBrk="1" latinLnBrk="0" hangingPunct="1"/>
            <a:r>
              <a:rPr kumimoji="0" lang="it-IT" smtClean="0"/>
              <a:t>Quarto livello</a:t>
            </a:r>
          </a:p>
          <a:p>
            <a:pPr lvl="4" eaLnBrk="1" latinLnBrk="0" hangingPunct="1"/>
            <a:r>
              <a:rPr kumimoji="0" lang="it-IT" smtClean="0"/>
              <a:t>Quinto livello</a:t>
            </a:r>
            <a:endParaRPr kumimoji="0" lang="en-US"/>
          </a:p>
        </p:txBody>
      </p:sp>
      <p:sp>
        <p:nvSpPr>
          <p:cNvPr id="24" name="Segnaposto data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4A9E3F3A-3DCA-4710-86D8-40DCF06A9E74}" type="datetimeFigureOut">
              <a:rPr lang="it-IT" smtClean="0"/>
              <a:pPr/>
              <a:t>13/01/2012</a:t>
            </a:fld>
            <a:endParaRPr lang="it-IT"/>
          </a:p>
        </p:txBody>
      </p:sp>
      <p:sp>
        <p:nvSpPr>
          <p:cNvPr id="10" name="Segnaposto piè di pagina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it-IT"/>
          </a:p>
        </p:txBody>
      </p:sp>
      <p:sp>
        <p:nvSpPr>
          <p:cNvPr id="22" name="Segnaposto numero diapositiva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C8EB0A69-B9BA-430D-B742-4C46265D34E7}" type="slidenum">
              <a:rPr lang="it-IT" smtClean="0"/>
              <a:pPr/>
              <a:t>‹N›</a:t>
            </a:fld>
            <a:endParaRPr lang="it-IT"/>
          </a:p>
        </p:txBody>
      </p:sp>
      <p:sp>
        <p:nvSpPr>
          <p:cNvPr id="5" name="Segnaposto titolo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it-IT" smtClean="0"/>
              <a:t>Fare clic per modificare lo stile del titolo</a:t>
            </a:r>
            <a:endParaRPr kumimoji="0" lang="en-US"/>
          </a:p>
        </p:txBody>
      </p:sp>
    </p:spTree>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1043608" y="4293096"/>
            <a:ext cx="6912768" cy="1584176"/>
          </a:xfrm>
        </p:spPr>
        <p:txBody>
          <a:bodyPr/>
          <a:lstStyle/>
          <a:p>
            <a:r>
              <a:rPr lang="it-IT" sz="3000" b="1" dirty="0" smtClean="0">
                <a:solidFill>
                  <a:srgbClr val="FFFF00"/>
                </a:solidFill>
                <a:effectLst>
                  <a:outerShdw blurRad="38100" dist="38100" dir="2700000" algn="tl">
                    <a:srgbClr val="000000">
                      <a:alpha val="43137"/>
                    </a:srgbClr>
                  </a:outerShdw>
                </a:effectLst>
              </a:rPr>
              <a:t>UNA TESTIMONIANZA </a:t>
            </a:r>
            <a:r>
              <a:rPr lang="it-IT" sz="3000" b="1" dirty="0" err="1" smtClean="0">
                <a:solidFill>
                  <a:srgbClr val="FFFF00"/>
                </a:solidFill>
                <a:effectLst>
                  <a:outerShdw blurRad="38100" dist="38100" dir="2700000" algn="tl">
                    <a:srgbClr val="000000">
                      <a:alpha val="43137"/>
                    </a:srgbClr>
                  </a:outerShdw>
                </a:effectLst>
              </a:rPr>
              <a:t>DI</a:t>
            </a:r>
            <a:r>
              <a:rPr lang="it-IT" sz="3000" b="1" dirty="0" smtClean="0">
                <a:solidFill>
                  <a:srgbClr val="FFFF00"/>
                </a:solidFill>
                <a:effectLst>
                  <a:outerShdw blurRad="38100" dist="38100" dir="2700000" algn="tl">
                    <a:srgbClr val="000000">
                      <a:alpha val="43137"/>
                    </a:srgbClr>
                  </a:outerShdw>
                </a:effectLst>
              </a:rPr>
              <a:t> SANTITA’ LAICALE </a:t>
            </a:r>
          </a:p>
          <a:p>
            <a:r>
              <a:rPr lang="it-IT" sz="3000" b="1" dirty="0" smtClean="0">
                <a:solidFill>
                  <a:srgbClr val="FFFF00"/>
                </a:solidFill>
                <a:effectLst>
                  <a:outerShdw blurRad="38100" dist="38100" dir="2700000" algn="tl">
                    <a:srgbClr val="000000">
                      <a:alpha val="43137"/>
                    </a:srgbClr>
                  </a:outerShdw>
                </a:effectLst>
              </a:rPr>
              <a:t>PER L’OGGI</a:t>
            </a:r>
            <a:endParaRPr lang="it-IT" sz="3000" b="1" dirty="0">
              <a:solidFill>
                <a:srgbClr val="FFFF00"/>
              </a:solidFill>
              <a:effectLst>
                <a:outerShdw blurRad="38100" dist="38100" dir="2700000" algn="tl">
                  <a:srgbClr val="000000">
                    <a:alpha val="43137"/>
                  </a:srgbClr>
                </a:outerShdw>
              </a:effectLst>
            </a:endParaRPr>
          </a:p>
        </p:txBody>
      </p:sp>
      <p:sp>
        <p:nvSpPr>
          <p:cNvPr id="2" name="Titolo 1"/>
          <p:cNvSpPr>
            <a:spLocks noGrp="1"/>
          </p:cNvSpPr>
          <p:nvPr>
            <p:ph type="ctrTitle"/>
          </p:nvPr>
        </p:nvSpPr>
        <p:spPr>
          <a:xfrm>
            <a:off x="467544" y="404664"/>
            <a:ext cx="8305800" cy="936104"/>
          </a:xfrm>
        </p:spPr>
        <p:txBody>
          <a:bodyPr/>
          <a:lstStyle/>
          <a:p>
            <a:r>
              <a:rPr lang="it-IT" sz="6000" b="1" dirty="0" smtClean="0">
                <a:solidFill>
                  <a:srgbClr val="FFFF00"/>
                </a:solidFill>
                <a:effectLst>
                  <a:outerShdw blurRad="38100" dist="38100" dir="2700000" algn="tl">
                    <a:srgbClr val="000000">
                      <a:alpha val="43137"/>
                    </a:srgbClr>
                  </a:outerShdw>
                </a:effectLst>
              </a:rPr>
              <a:t>GIUSEPPE TONIOLO</a:t>
            </a:r>
            <a:endParaRPr lang="it-IT" sz="6000" b="1" dirty="0">
              <a:solidFill>
                <a:srgbClr val="FFFF00"/>
              </a:solidFill>
              <a:effectLst>
                <a:outerShdw blurRad="38100" dist="38100" dir="2700000" algn="tl">
                  <a:srgbClr val="000000">
                    <a:alpha val="43137"/>
                  </a:srgbClr>
                </a:outerShdw>
              </a:effectLst>
            </a:endParaRPr>
          </a:p>
        </p:txBody>
      </p:sp>
      <p:pic>
        <p:nvPicPr>
          <p:cNvPr id="4" name="Immagine 3" descr="Toniolo 3.jpg"/>
          <p:cNvPicPr>
            <a:picLocks noChangeAspect="1"/>
          </p:cNvPicPr>
          <p:nvPr/>
        </p:nvPicPr>
        <p:blipFill>
          <a:blip r:embed="rId2" cstate="print"/>
          <a:stretch>
            <a:fillRect/>
          </a:stretch>
        </p:blipFill>
        <p:spPr>
          <a:xfrm>
            <a:off x="3203848" y="1268760"/>
            <a:ext cx="2664296" cy="2806787"/>
          </a:xfrm>
          <a:prstGeom prst="rect">
            <a:avLst/>
          </a:prstGeom>
        </p:spPr>
      </p:pic>
      <p:sp>
        <p:nvSpPr>
          <p:cNvPr id="5" name="CasellaDiTesto 4"/>
          <p:cNvSpPr txBox="1"/>
          <p:nvPr/>
        </p:nvSpPr>
        <p:spPr>
          <a:xfrm>
            <a:off x="1979712" y="6165305"/>
            <a:ext cx="6840760" cy="384721"/>
          </a:xfrm>
          <a:prstGeom prst="rect">
            <a:avLst/>
          </a:prstGeom>
          <a:noFill/>
        </p:spPr>
        <p:txBody>
          <a:bodyPr wrap="square" rtlCol="0">
            <a:spAutoFit/>
          </a:bodyPr>
          <a:lstStyle/>
          <a:p>
            <a:r>
              <a:rPr lang="it-IT" sz="1900" b="1" dirty="0" smtClean="0">
                <a:solidFill>
                  <a:srgbClr val="FFFF00"/>
                </a:solidFill>
              </a:rPr>
              <a:t>A cura di ALBERTO </a:t>
            </a:r>
            <a:r>
              <a:rPr lang="it-IT" sz="1900" b="1" dirty="0" smtClean="0">
                <a:solidFill>
                  <a:srgbClr val="FFFF00"/>
                </a:solidFill>
              </a:rPr>
              <a:t>RATTI – Presidente Nazionale </a:t>
            </a:r>
            <a:r>
              <a:rPr lang="it-IT" sz="1900" b="1" dirty="0" smtClean="0">
                <a:solidFill>
                  <a:srgbClr val="FFFF00"/>
                </a:solidFill>
              </a:rPr>
              <a:t>F.U.C.I.</a:t>
            </a:r>
            <a:endParaRPr lang="it-IT" sz="1900" b="1" dirty="0">
              <a:solidFill>
                <a:srgbClr val="FFFF0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descr="Toniolo Giuseppe.jpg"/>
          <p:cNvPicPr>
            <a:picLocks noChangeAspect="1"/>
          </p:cNvPicPr>
          <p:nvPr/>
        </p:nvPicPr>
        <p:blipFill>
          <a:blip r:embed="rId2" cstate="print"/>
          <a:stretch>
            <a:fillRect/>
          </a:stretch>
        </p:blipFill>
        <p:spPr>
          <a:xfrm>
            <a:off x="2627784" y="211379"/>
            <a:ext cx="3858662" cy="6385973"/>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2"/>
          <p:cNvSpPr>
            <a:spLocks noGrp="1"/>
          </p:cNvSpPr>
          <p:nvPr>
            <p:ph idx="1"/>
          </p:nvPr>
        </p:nvSpPr>
        <p:spPr>
          <a:xfrm>
            <a:off x="457200" y="404813"/>
            <a:ext cx="8219256" cy="6120531"/>
          </a:xfrm>
        </p:spPr>
        <p:txBody>
          <a:bodyPr>
            <a:normAutofit/>
          </a:bodyPr>
          <a:lstStyle/>
          <a:p>
            <a:pPr algn="just"/>
            <a:r>
              <a:rPr lang="it-IT" sz="2500" dirty="0" smtClean="0">
                <a:solidFill>
                  <a:srgbClr val="FFFF00"/>
                </a:solidFill>
              </a:rPr>
              <a:t>Il 4 settembre 1878 Giuseppe </a:t>
            </a:r>
            <a:r>
              <a:rPr lang="it-IT" sz="2500" dirty="0" err="1" smtClean="0">
                <a:solidFill>
                  <a:srgbClr val="FFFF00"/>
                </a:solidFill>
              </a:rPr>
              <a:t>Toniolo</a:t>
            </a:r>
            <a:r>
              <a:rPr lang="it-IT" sz="2500" dirty="0" smtClean="0">
                <a:solidFill>
                  <a:srgbClr val="FFFF00"/>
                </a:solidFill>
              </a:rPr>
              <a:t> e Maria </a:t>
            </a:r>
            <a:r>
              <a:rPr lang="it-IT" sz="2500" dirty="0" err="1" smtClean="0">
                <a:solidFill>
                  <a:srgbClr val="FFFF00"/>
                </a:solidFill>
              </a:rPr>
              <a:t>Schiratti</a:t>
            </a:r>
            <a:r>
              <a:rPr lang="it-IT" sz="2500" dirty="0" smtClean="0">
                <a:solidFill>
                  <a:srgbClr val="FFFF00"/>
                </a:solidFill>
              </a:rPr>
              <a:t> si sposarono a Pieve di </a:t>
            </a:r>
            <a:r>
              <a:rPr lang="it-IT" sz="2500" dirty="0" err="1" smtClean="0">
                <a:solidFill>
                  <a:srgbClr val="FFFF00"/>
                </a:solidFill>
              </a:rPr>
              <a:t>Soligo</a:t>
            </a:r>
            <a:r>
              <a:rPr lang="it-IT" sz="2500" dirty="0" smtClean="0">
                <a:solidFill>
                  <a:srgbClr val="FFFF00"/>
                </a:solidFill>
              </a:rPr>
              <a:t>. Da questo matrimonio nacquero sette figli, tre dei quali morirono in tenera età. </a:t>
            </a:r>
          </a:p>
          <a:p>
            <a:pPr algn="just"/>
            <a:endParaRPr lang="it-IT" sz="3200" dirty="0" smtClean="0">
              <a:solidFill>
                <a:schemeClr val="tx2">
                  <a:lumMod val="75000"/>
                </a:schemeClr>
              </a:solidFill>
            </a:endParaRPr>
          </a:p>
        </p:txBody>
      </p:sp>
      <p:pic>
        <p:nvPicPr>
          <p:cNvPr id="5" name="Immagine 4" descr="Toniolo Sposi.jpg"/>
          <p:cNvPicPr>
            <a:picLocks noChangeAspect="1"/>
          </p:cNvPicPr>
          <p:nvPr/>
        </p:nvPicPr>
        <p:blipFill>
          <a:blip r:embed="rId2" cstate="print"/>
          <a:stretch>
            <a:fillRect/>
          </a:stretch>
        </p:blipFill>
        <p:spPr>
          <a:xfrm>
            <a:off x="2771800" y="1670980"/>
            <a:ext cx="3024335" cy="4795772"/>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467544" y="692696"/>
            <a:ext cx="8229600" cy="5616624"/>
          </a:xfrm>
        </p:spPr>
        <p:txBody>
          <a:bodyPr>
            <a:noAutofit/>
          </a:bodyPr>
          <a:lstStyle/>
          <a:p>
            <a:pPr algn="just"/>
            <a:r>
              <a:rPr lang="it-IT" sz="4400" dirty="0" smtClean="0">
                <a:solidFill>
                  <a:srgbClr val="FFFF00"/>
                </a:solidFill>
              </a:rPr>
              <a:t>Dall'Università di Modena passò ad insegnare a Pisa. </a:t>
            </a:r>
          </a:p>
          <a:p>
            <a:pPr algn="just"/>
            <a:r>
              <a:rPr lang="it-IT" sz="4400" dirty="0" smtClean="0">
                <a:solidFill>
                  <a:srgbClr val="FFFF00"/>
                </a:solidFill>
              </a:rPr>
              <a:t>Il 17 marzo 1882 fu infatti promosso professore ordinario in quella università. </a:t>
            </a:r>
          </a:p>
          <a:p>
            <a:pPr algn="just"/>
            <a:r>
              <a:rPr lang="it-IT" sz="4400" dirty="0" smtClean="0">
                <a:solidFill>
                  <a:srgbClr val="FFFF00"/>
                </a:solidFill>
              </a:rPr>
              <a:t>Qui insegnò economia sociale fino al 1918, anno della morte. </a:t>
            </a:r>
          </a:p>
          <a:p>
            <a:pPr algn="just">
              <a:buNone/>
            </a:pPr>
            <a:r>
              <a:rPr lang="it-IT" sz="4400" dirty="0" smtClean="0">
                <a:solidFill>
                  <a:srgbClr val="FFFF00"/>
                </a:solidFill>
              </a:rPr>
              <a:t/>
            </a:r>
            <a:br>
              <a:rPr lang="it-IT" sz="4400" dirty="0" smtClean="0">
                <a:solidFill>
                  <a:srgbClr val="FFFF00"/>
                </a:solidFill>
              </a:rPr>
            </a:br>
            <a:r>
              <a:rPr lang="it-IT" sz="4400" dirty="0" smtClean="0">
                <a:solidFill>
                  <a:srgbClr val="FFFF00"/>
                </a:solidFill>
              </a:rPr>
              <a:t/>
            </a:r>
            <a:br>
              <a:rPr lang="it-IT" sz="4400" dirty="0" smtClean="0">
                <a:solidFill>
                  <a:srgbClr val="FFFF00"/>
                </a:solidFill>
              </a:rPr>
            </a:br>
            <a:endParaRPr lang="it-IT" sz="4400" dirty="0">
              <a:solidFill>
                <a:srgbClr val="FFFF00"/>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descr="1196179829449.jpg"/>
          <p:cNvPicPr>
            <a:picLocks noChangeAspect="1"/>
          </p:cNvPicPr>
          <p:nvPr/>
        </p:nvPicPr>
        <p:blipFill>
          <a:blip r:embed="rId2" cstate="print"/>
          <a:stretch>
            <a:fillRect/>
          </a:stretch>
        </p:blipFill>
        <p:spPr>
          <a:xfrm>
            <a:off x="251520" y="764704"/>
            <a:ext cx="3817385" cy="5112569"/>
          </a:xfrm>
          <a:prstGeom prst="rect">
            <a:avLst/>
          </a:prstGeom>
        </p:spPr>
      </p:pic>
      <p:pic>
        <p:nvPicPr>
          <p:cNvPr id="5" name="Immagine 4" descr="toniolo2.jpg"/>
          <p:cNvPicPr>
            <a:picLocks noChangeAspect="1"/>
          </p:cNvPicPr>
          <p:nvPr/>
        </p:nvPicPr>
        <p:blipFill>
          <a:blip r:embed="rId3" cstate="print"/>
          <a:stretch>
            <a:fillRect/>
          </a:stretch>
        </p:blipFill>
        <p:spPr>
          <a:xfrm>
            <a:off x="4355975" y="476672"/>
            <a:ext cx="4224469" cy="5760640"/>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descr="F7FC847F.jpg"/>
          <p:cNvPicPr>
            <a:picLocks noChangeAspect="1"/>
          </p:cNvPicPr>
          <p:nvPr/>
        </p:nvPicPr>
        <p:blipFill>
          <a:blip r:embed="rId2" cstate="print"/>
          <a:stretch>
            <a:fillRect/>
          </a:stretch>
        </p:blipFill>
        <p:spPr>
          <a:xfrm>
            <a:off x="508000" y="381000"/>
            <a:ext cx="8128000" cy="6096000"/>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descr="112.JPG"/>
          <p:cNvPicPr>
            <a:picLocks noChangeAspect="1"/>
          </p:cNvPicPr>
          <p:nvPr/>
        </p:nvPicPr>
        <p:blipFill>
          <a:blip r:embed="rId2" cstate="print"/>
          <a:stretch>
            <a:fillRect/>
          </a:stretch>
        </p:blipFill>
        <p:spPr>
          <a:xfrm>
            <a:off x="395536" y="548680"/>
            <a:ext cx="4137924" cy="5517232"/>
          </a:xfrm>
          <a:prstGeom prst="rect">
            <a:avLst/>
          </a:prstGeom>
        </p:spPr>
      </p:pic>
      <p:pic>
        <p:nvPicPr>
          <p:cNvPr id="5" name="Immagine 4" descr="114.JPG"/>
          <p:cNvPicPr>
            <a:picLocks noChangeAspect="1"/>
          </p:cNvPicPr>
          <p:nvPr/>
        </p:nvPicPr>
        <p:blipFill>
          <a:blip r:embed="rId3" cstate="print"/>
          <a:stretch>
            <a:fillRect/>
          </a:stretch>
        </p:blipFill>
        <p:spPr>
          <a:xfrm>
            <a:off x="4139952" y="1700808"/>
            <a:ext cx="4764021" cy="3573016"/>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457200" y="476672"/>
            <a:ext cx="8229600" cy="5619328"/>
          </a:xfrm>
        </p:spPr>
        <p:txBody>
          <a:bodyPr/>
          <a:lstStyle/>
          <a:p>
            <a:pPr algn="just"/>
            <a:r>
              <a:rPr lang="it-IT" sz="2800" dirty="0" smtClean="0">
                <a:solidFill>
                  <a:srgbClr val="FFFF00"/>
                </a:solidFill>
              </a:rPr>
              <a:t>La figura del </a:t>
            </a:r>
            <a:r>
              <a:rPr lang="it-IT" sz="2800" dirty="0" err="1" smtClean="0">
                <a:solidFill>
                  <a:srgbClr val="FFFF00"/>
                </a:solidFill>
              </a:rPr>
              <a:t>Toniolo</a:t>
            </a:r>
            <a:r>
              <a:rPr lang="it-IT" sz="2800" dirty="0" smtClean="0">
                <a:solidFill>
                  <a:srgbClr val="FFFF00"/>
                </a:solidFill>
              </a:rPr>
              <a:t> si impose per il suo indiscutibile ingegno, per la sua profonda preparazione, per la statura spirituale di credente che gli era riconosciuta anche dagli avversari. </a:t>
            </a:r>
          </a:p>
          <a:p>
            <a:pPr algn="just"/>
            <a:endParaRPr lang="it-IT" sz="2800" dirty="0" smtClean="0">
              <a:solidFill>
                <a:srgbClr val="FFFF00"/>
              </a:solidFill>
            </a:endParaRPr>
          </a:p>
          <a:p>
            <a:pPr algn="just"/>
            <a:r>
              <a:rPr lang="it-IT" sz="2800" dirty="0" smtClean="0">
                <a:solidFill>
                  <a:srgbClr val="FFFF00"/>
                </a:solidFill>
              </a:rPr>
              <a:t>Il </a:t>
            </a:r>
            <a:r>
              <a:rPr lang="it-IT" sz="2800" dirty="0" err="1" smtClean="0">
                <a:solidFill>
                  <a:srgbClr val="FFFF00"/>
                </a:solidFill>
              </a:rPr>
              <a:t>Toniolo</a:t>
            </a:r>
            <a:r>
              <a:rPr lang="it-IT" sz="2800" dirty="0" smtClean="0">
                <a:solidFill>
                  <a:srgbClr val="FFFF00"/>
                </a:solidFill>
              </a:rPr>
              <a:t> fu uomo di sintesi. Una sintesi coltivata innanzitutto nell'interiorità. È impressionante leggere le pagine del suo diario concernenti il suo </a:t>
            </a:r>
            <a:r>
              <a:rPr lang="it-IT" sz="2800" b="1" dirty="0" smtClean="0">
                <a:solidFill>
                  <a:srgbClr val="FFFF00"/>
                </a:solidFill>
                <a:effectLst>
                  <a:outerShdw blurRad="38100" dist="38100" dir="2700000" algn="tl">
                    <a:srgbClr val="000000">
                      <a:alpha val="43137"/>
                    </a:srgbClr>
                  </a:outerShdw>
                </a:effectLst>
              </a:rPr>
              <a:t>regolamento di vita:</a:t>
            </a:r>
            <a:r>
              <a:rPr lang="it-IT" sz="2800" dirty="0" smtClean="0">
                <a:solidFill>
                  <a:srgbClr val="FFFF00"/>
                </a:solidFill>
              </a:rPr>
              <a:t> si resta colpiti dalla metodicità serena, equilibrata, veramente "laicale", con cui vive il suo impegno spirituale. </a:t>
            </a:r>
          </a:p>
          <a:p>
            <a:pPr algn="just">
              <a:buNone/>
            </a:pPr>
            <a:endParaRPr lang="it-IT" sz="2800" dirty="0" smtClean="0">
              <a:solidFill>
                <a:srgbClr val="FFFF00"/>
              </a:solidFill>
            </a:endParaRPr>
          </a:p>
          <a:p>
            <a:endParaRPr lang="it-IT"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p:txBody>
          <a:bodyPr/>
          <a:lstStyle/>
          <a:p>
            <a:pPr algn="just"/>
            <a:r>
              <a:rPr lang="it-IT" sz="3200" dirty="0" smtClean="0">
                <a:solidFill>
                  <a:srgbClr val="FFFF00"/>
                </a:solidFill>
              </a:rPr>
              <a:t>Disegno architettonico dello spirito, sviluppato entro quattro grandi mura maestre:</a:t>
            </a:r>
          </a:p>
          <a:p>
            <a:pPr lvl="1">
              <a:buNone/>
            </a:pPr>
            <a:endParaRPr lang="it-IT" sz="3200" dirty="0" smtClean="0">
              <a:solidFill>
                <a:srgbClr val="FFFF00"/>
              </a:solidFill>
            </a:endParaRPr>
          </a:p>
          <a:p>
            <a:pPr lvl="1">
              <a:buFontTx/>
              <a:buChar char="-"/>
            </a:pPr>
            <a:r>
              <a:rPr lang="it-IT" sz="3200" dirty="0" smtClean="0">
                <a:solidFill>
                  <a:srgbClr val="FFFF00"/>
                </a:solidFill>
              </a:rPr>
              <a:t>L’ORDINE SPIRITUALE INTERIORE</a:t>
            </a:r>
          </a:p>
          <a:p>
            <a:pPr lvl="1">
              <a:buFontTx/>
              <a:buChar char="-"/>
            </a:pPr>
            <a:r>
              <a:rPr lang="it-IT" sz="3200" dirty="0" smtClean="0">
                <a:solidFill>
                  <a:srgbClr val="FFFF00"/>
                </a:solidFill>
              </a:rPr>
              <a:t>L’ORDINE SPIRITUALE ESTERIORE</a:t>
            </a:r>
          </a:p>
          <a:p>
            <a:pPr lvl="1">
              <a:buFontTx/>
              <a:buChar char="-"/>
            </a:pPr>
            <a:r>
              <a:rPr lang="it-IT" sz="3200" dirty="0" smtClean="0">
                <a:solidFill>
                  <a:srgbClr val="FFFF00"/>
                </a:solidFill>
              </a:rPr>
              <a:t>L’ORDINE DEGLI STUDI</a:t>
            </a:r>
          </a:p>
          <a:p>
            <a:pPr lvl="1">
              <a:buFontTx/>
              <a:buChar char="-"/>
            </a:pPr>
            <a:r>
              <a:rPr lang="it-IT" sz="3200" dirty="0" smtClean="0">
                <a:solidFill>
                  <a:srgbClr val="FFFF00"/>
                </a:solidFill>
              </a:rPr>
              <a:t>L’ORDINE DELLA VITA FISICA</a:t>
            </a:r>
          </a:p>
          <a:p>
            <a:pPr marL="1508760" lvl="3" indent="-457200">
              <a:buFont typeface="+mj-lt"/>
              <a:buAutoNum type="arabicPeriod"/>
            </a:pPr>
            <a:endParaRPr lang="it-IT" dirty="0"/>
          </a:p>
        </p:txBody>
      </p:sp>
      <p:sp>
        <p:nvSpPr>
          <p:cNvPr id="3" name="Titolo 2"/>
          <p:cNvSpPr>
            <a:spLocks noGrp="1"/>
          </p:cNvSpPr>
          <p:nvPr>
            <p:ph type="title"/>
          </p:nvPr>
        </p:nvSpPr>
        <p:spPr/>
        <p:txBody>
          <a:bodyPr>
            <a:normAutofit/>
          </a:bodyPr>
          <a:lstStyle/>
          <a:p>
            <a:pPr algn="ctr"/>
            <a:r>
              <a:rPr lang="it-IT" sz="4800" b="1" dirty="0" smtClean="0">
                <a:solidFill>
                  <a:srgbClr val="FFFF00"/>
                </a:solidFill>
                <a:effectLst>
                  <a:outerShdw blurRad="38100" dist="38100" dir="2700000" algn="tl">
                    <a:srgbClr val="000000">
                      <a:alpha val="43137"/>
                    </a:srgbClr>
                  </a:outerShdw>
                </a:effectLst>
              </a:rPr>
              <a:t>REGOLAMENTO </a:t>
            </a:r>
            <a:r>
              <a:rPr lang="it-IT" sz="4800" b="1" dirty="0" err="1" smtClean="0">
                <a:solidFill>
                  <a:srgbClr val="FFFF00"/>
                </a:solidFill>
                <a:effectLst>
                  <a:outerShdw blurRad="38100" dist="38100" dir="2700000" algn="tl">
                    <a:srgbClr val="000000">
                      <a:alpha val="43137"/>
                    </a:srgbClr>
                  </a:outerShdw>
                </a:effectLst>
              </a:rPr>
              <a:t>DI</a:t>
            </a:r>
            <a:r>
              <a:rPr lang="it-IT" sz="4800" b="1" dirty="0" smtClean="0">
                <a:solidFill>
                  <a:srgbClr val="FFFF00"/>
                </a:solidFill>
                <a:effectLst>
                  <a:outerShdw blurRad="38100" dist="38100" dir="2700000" algn="tl">
                    <a:srgbClr val="000000">
                      <a:alpha val="43137"/>
                    </a:srgbClr>
                  </a:outerShdw>
                </a:effectLst>
              </a:rPr>
              <a:t> VITA</a:t>
            </a:r>
            <a:endParaRPr lang="it-IT" sz="4800" b="1" dirty="0">
              <a:solidFill>
                <a:srgbClr val="FFFF0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457200" y="404664"/>
            <a:ext cx="8229600" cy="5691336"/>
          </a:xfrm>
        </p:spPr>
        <p:txBody>
          <a:bodyPr/>
          <a:lstStyle/>
          <a:p>
            <a:pPr algn="just"/>
            <a:r>
              <a:rPr lang="it-IT" sz="3200" i="1" dirty="0" smtClean="0">
                <a:solidFill>
                  <a:srgbClr val="FFFF00"/>
                </a:solidFill>
              </a:rPr>
              <a:t>«Oh mio Dio! Dunque la conoscenza e l'adempimento della vostra volontà è il fine della nostra vita quaggiù, è il compendio di tutti i nostri doveri; è l'obbiettivo e il termine dì ogni giustizia di ogni perfezione; è l'argomento d'ogni nostra gloria e d'ogni nostra felicità. Oh! Mio Dio, lasciate dunque che io vi faccia una preghiera che tutte le altre riassume, la preghiera che voi mio sovrano, mio padre, mio maestro, mi avete insegnato: </a:t>
            </a:r>
            <a:r>
              <a:rPr lang="it-IT" sz="3200" i="1" dirty="0" err="1" smtClean="0">
                <a:solidFill>
                  <a:srgbClr val="FFFF00"/>
                </a:solidFill>
              </a:rPr>
              <a:t>fìat</a:t>
            </a:r>
            <a:r>
              <a:rPr lang="it-IT" sz="3200" i="1" dirty="0" smtClean="0">
                <a:solidFill>
                  <a:srgbClr val="FFFF00"/>
                </a:solidFill>
              </a:rPr>
              <a:t>, </a:t>
            </a:r>
            <a:r>
              <a:rPr lang="it-IT" sz="3200" i="1" dirty="0" err="1" smtClean="0">
                <a:solidFill>
                  <a:srgbClr val="FFFF00"/>
                </a:solidFill>
              </a:rPr>
              <a:t>fìat</a:t>
            </a:r>
            <a:r>
              <a:rPr lang="it-IT" sz="3200" i="1" dirty="0" smtClean="0">
                <a:solidFill>
                  <a:srgbClr val="FFFF00"/>
                </a:solidFill>
              </a:rPr>
              <a:t> </a:t>
            </a:r>
            <a:r>
              <a:rPr lang="it-IT" sz="3200" i="1" dirty="0" err="1" smtClean="0">
                <a:solidFill>
                  <a:srgbClr val="FFFF00"/>
                </a:solidFill>
              </a:rPr>
              <a:t>voluntas</a:t>
            </a:r>
            <a:r>
              <a:rPr lang="it-IT" sz="3200" i="1" dirty="0" smtClean="0">
                <a:solidFill>
                  <a:srgbClr val="FFFF00"/>
                </a:solidFill>
              </a:rPr>
              <a:t> tua!»</a:t>
            </a:r>
            <a:endParaRPr lang="it-IT" sz="3200" dirty="0" smtClean="0">
              <a:solidFill>
                <a:srgbClr val="FFFF00"/>
              </a:solidFill>
            </a:endParaRPr>
          </a:p>
          <a:p>
            <a:endParaRPr lang="it-IT"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457200" y="332656"/>
            <a:ext cx="8229600" cy="5976664"/>
          </a:xfrm>
        </p:spPr>
        <p:txBody>
          <a:bodyPr/>
          <a:lstStyle/>
          <a:p>
            <a:pPr algn="just"/>
            <a:r>
              <a:rPr lang="it-IT" i="1" dirty="0" smtClean="0">
                <a:solidFill>
                  <a:srgbClr val="FFFF00"/>
                </a:solidFill>
              </a:rPr>
              <a:t>«L'umiltà da esercitarsi verso Dio soprattutto con l'obbedienza ai suoi divini voleri, pronta, generosa, cieca, lieta; verso se stessi colla diffidenza di sé e colla mortificazione (questa mortificazione da esercitarsi specialmente spiritualmente, col fare atti di negazione della propria volontà e col silenzio verso gli altri); verso il prossimo col nascondere e compatire i difetti e trattare con esso mitemente».</a:t>
            </a:r>
          </a:p>
          <a:p>
            <a:pPr algn="just"/>
            <a:r>
              <a:rPr lang="it-IT" i="1" dirty="0" smtClean="0">
                <a:solidFill>
                  <a:srgbClr val="FFFF00"/>
                </a:solidFill>
              </a:rPr>
              <a:t>«La confidenza in Dio, mediante la conservazione della serenità di spirito, anzi allegria, sempre e a qualunque costo; mediante l'operosità nell'ordine interiore ed esteriore con ogni purezza d'intenzione facendo a tal uopo la mattina e rinnovando fra il dì la consacrazione di tutto tè al Signore».</a:t>
            </a:r>
            <a:endParaRPr lang="it-IT" dirty="0" smtClean="0">
              <a:solidFill>
                <a:srgbClr val="FFFF00"/>
              </a:solidFill>
            </a:endParaRPr>
          </a:p>
          <a:p>
            <a:endParaRPr lang="it-IT"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p:txBody>
          <a:bodyPr/>
          <a:lstStyle/>
          <a:p>
            <a:pPr algn="just"/>
            <a:r>
              <a:rPr lang="it-IT" dirty="0" smtClean="0">
                <a:solidFill>
                  <a:srgbClr val="FFFF00"/>
                </a:solidFill>
              </a:rPr>
              <a:t>Il nostro tempo è alla ricerca continua di testimoni che affermino con la loro esistenza la possibilità di una vita cristiana vissuta pienamente e in maniera significativa, e di maestri, che possano orientare e guidare il nostro cammino verso le caratteristiche di una spiritualità laicale autentica. </a:t>
            </a:r>
          </a:p>
          <a:p>
            <a:pPr algn="just"/>
            <a:r>
              <a:rPr lang="it-IT" dirty="0" smtClean="0">
                <a:solidFill>
                  <a:srgbClr val="FFFF00"/>
                </a:solidFill>
              </a:rPr>
              <a:t>La vita di Giuseppe </a:t>
            </a:r>
            <a:r>
              <a:rPr lang="it-IT" dirty="0" err="1" smtClean="0">
                <a:solidFill>
                  <a:srgbClr val="FFFF00"/>
                </a:solidFill>
              </a:rPr>
              <a:t>Toniolo</a:t>
            </a:r>
            <a:r>
              <a:rPr lang="it-IT" dirty="0" smtClean="0">
                <a:solidFill>
                  <a:srgbClr val="FFFF00"/>
                </a:solidFill>
              </a:rPr>
              <a:t> può essere per noi laici cristiani la dimostrazione che è possibile essere contemporaneamente persone fedeli al proprio tempo, alla storia, e persone fedeli al Vangelo in modo coerente.</a:t>
            </a:r>
          </a:p>
          <a:p>
            <a:pPr algn="just"/>
            <a:endParaRPr lang="it-IT" dirty="0">
              <a:solidFill>
                <a:schemeClr val="tx2">
                  <a:lumMod val="75000"/>
                </a:schemeClr>
              </a:solidFill>
            </a:endParaRPr>
          </a:p>
        </p:txBody>
      </p:sp>
      <p:sp>
        <p:nvSpPr>
          <p:cNvPr id="3" name="Titolo 2"/>
          <p:cNvSpPr>
            <a:spLocks noGrp="1"/>
          </p:cNvSpPr>
          <p:nvPr>
            <p:ph type="title"/>
          </p:nvPr>
        </p:nvSpPr>
        <p:spPr/>
        <p:txBody>
          <a:bodyPr/>
          <a:lstStyle/>
          <a:p>
            <a:r>
              <a:rPr lang="it-IT" b="1" dirty="0" smtClean="0">
                <a:solidFill>
                  <a:srgbClr val="FFFF00"/>
                </a:solidFill>
                <a:effectLst>
                  <a:outerShdw blurRad="38100" dist="38100" dir="2700000" algn="tl">
                    <a:srgbClr val="000000">
                      <a:alpha val="43137"/>
                    </a:srgbClr>
                  </a:outerShdw>
                </a:effectLst>
              </a:rPr>
              <a:t>Modello di santità laicale</a:t>
            </a:r>
            <a:endParaRPr lang="it-IT" b="1" dirty="0">
              <a:solidFill>
                <a:srgbClr val="FFFF0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2"/>
          <p:cNvSpPr>
            <a:spLocks noGrp="1"/>
          </p:cNvSpPr>
          <p:nvPr>
            <p:ph idx="1"/>
          </p:nvPr>
        </p:nvSpPr>
        <p:spPr>
          <a:xfrm>
            <a:off x="457200" y="549275"/>
            <a:ext cx="8229600" cy="5546725"/>
          </a:xfrm>
        </p:spPr>
        <p:txBody>
          <a:bodyPr>
            <a:normAutofit/>
          </a:bodyPr>
          <a:lstStyle/>
          <a:p>
            <a:pPr algn="just"/>
            <a:r>
              <a:rPr lang="it-IT" sz="3200" dirty="0" smtClean="0">
                <a:solidFill>
                  <a:srgbClr val="FFFF00"/>
                </a:solidFill>
              </a:rPr>
              <a:t>Vinse il concorso per la cattedra di Economia Politica presso l'Università di Pisa, dedicandosi più tardi allo sviluppo dei gruppi cristiano-sociali entro il mondo cattolico italiano ed europeo. </a:t>
            </a:r>
          </a:p>
          <a:p>
            <a:pPr algn="just">
              <a:buNone/>
            </a:pPr>
            <a:endParaRPr lang="it-IT" sz="3200" dirty="0" smtClean="0">
              <a:solidFill>
                <a:srgbClr val="FFFF00"/>
              </a:solidFill>
            </a:endParaRPr>
          </a:p>
          <a:p>
            <a:pPr algn="just"/>
            <a:r>
              <a:rPr lang="it-IT" sz="3200" dirty="0" smtClean="0">
                <a:solidFill>
                  <a:srgbClr val="FFFF00"/>
                </a:solidFill>
              </a:rPr>
              <a:t>In un ambiente che allora, per un cattolico, era tutt'altro che favorevole, si impose per la serietà della ricerca scientifica e l'elevatezza della testimonianza cristiana.</a:t>
            </a:r>
            <a:endParaRPr lang="it-IT" sz="3200" dirty="0">
              <a:solidFill>
                <a:srgbClr val="FFFF00"/>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457200" y="476672"/>
            <a:ext cx="8229600" cy="5619328"/>
          </a:xfrm>
        </p:spPr>
        <p:txBody>
          <a:bodyPr/>
          <a:lstStyle/>
          <a:p>
            <a:pPr algn="just"/>
            <a:r>
              <a:rPr lang="it-IT" sz="3200" dirty="0" smtClean="0">
                <a:solidFill>
                  <a:srgbClr val="FFFF00"/>
                </a:solidFill>
              </a:rPr>
              <a:t>Coi suoi studenti, poi, si faceva non solo docente, ma padre e maestro, considerandoli – come scrive nel suo diario – </a:t>
            </a:r>
            <a:r>
              <a:rPr lang="it-IT" sz="3200" i="1" dirty="0" smtClean="0">
                <a:solidFill>
                  <a:srgbClr val="FFFF00"/>
                </a:solidFill>
              </a:rPr>
              <a:t>sacro deposito, amici del mio cuore, da guidare sulle vie del Signore. </a:t>
            </a:r>
          </a:p>
          <a:p>
            <a:pPr algn="just"/>
            <a:r>
              <a:rPr lang="it-IT" sz="3200" dirty="0" smtClean="0">
                <a:solidFill>
                  <a:srgbClr val="FFFF00"/>
                </a:solidFill>
              </a:rPr>
              <a:t>Espressioni forti, che impressionano ancor di più se si pensa che a scriverle era un professore di "economia", impegnato a insegnare quelle "leggi della ricchezza" che a prima vista sembrerebbero così lontane dalle leggi del vangelo.</a:t>
            </a:r>
          </a:p>
          <a:p>
            <a:endParaRPr lang="it-IT"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457200" y="1196752"/>
            <a:ext cx="8229600" cy="4899248"/>
          </a:xfrm>
        </p:spPr>
        <p:txBody>
          <a:bodyPr>
            <a:normAutofit fontScale="85000" lnSpcReduction="20000"/>
          </a:bodyPr>
          <a:lstStyle/>
          <a:p>
            <a:pPr algn="just"/>
            <a:r>
              <a:rPr lang="it-IT" dirty="0" smtClean="0">
                <a:solidFill>
                  <a:srgbClr val="FFFF00"/>
                </a:solidFill>
              </a:rPr>
              <a:t>Da un punto di vista culturale, si può dire che </a:t>
            </a:r>
            <a:r>
              <a:rPr lang="it-IT" dirty="0" err="1" smtClean="0">
                <a:solidFill>
                  <a:srgbClr val="FFFF00"/>
                </a:solidFill>
              </a:rPr>
              <a:t>Toniolo</a:t>
            </a:r>
            <a:r>
              <a:rPr lang="it-IT" dirty="0" smtClean="0">
                <a:solidFill>
                  <a:srgbClr val="FFFF00"/>
                </a:solidFill>
              </a:rPr>
              <a:t> fu soprattutto un economista.</a:t>
            </a:r>
          </a:p>
          <a:p>
            <a:pPr algn="just"/>
            <a:r>
              <a:rPr lang="it-IT" dirty="0" smtClean="0">
                <a:solidFill>
                  <a:srgbClr val="FFFF00"/>
                </a:solidFill>
              </a:rPr>
              <a:t>La sua tesi, quella di legare l’economia all’etica, suonò fin dall’inizio come provocatoria, rispetto alle concezioni allora dominanti. Fin dal 1873 sostenne che l’elemento etico è “fattore intrinseco” alle leggi economiche.</a:t>
            </a:r>
          </a:p>
          <a:p>
            <a:pPr algn="just"/>
            <a:r>
              <a:rPr lang="it-IT" dirty="0" smtClean="0">
                <a:solidFill>
                  <a:srgbClr val="FFFF00"/>
                </a:solidFill>
              </a:rPr>
              <a:t>Egli afferma come l'economia vada gestita secondo criteri di solidarietà umana e finalità che garantiscano la prosperità e la pace di tutte le classi sociali. </a:t>
            </a:r>
          </a:p>
          <a:p>
            <a:pPr algn="just"/>
            <a:r>
              <a:rPr lang="it-IT" i="1" dirty="0" smtClean="0">
                <a:solidFill>
                  <a:srgbClr val="FFFF00"/>
                </a:solidFill>
              </a:rPr>
              <a:t>«L'economia è parte integrante del disegno operato da Dio e come tale, la sua corretta gestione, rappresenta un dovere di religione, di giustizia e di carità verso il prossimo ed anche verso se stessi». </a:t>
            </a:r>
            <a:r>
              <a:rPr lang="it-IT" dirty="0" err="1" smtClean="0">
                <a:solidFill>
                  <a:srgbClr val="FFFF00"/>
                </a:solidFill>
              </a:rPr>
              <a:t>Toniolo</a:t>
            </a:r>
            <a:r>
              <a:rPr lang="it-IT" dirty="0" smtClean="0">
                <a:solidFill>
                  <a:srgbClr val="FFFF00"/>
                </a:solidFill>
              </a:rPr>
              <a:t>, dopo aver affermato come essa esiga abnegazione e sacrificio, ribadisce come la sua strutturazione ideale sia e rimanga quella che viene operata "A MISURA DEL BISOGNO ALTRUI". </a:t>
            </a:r>
          </a:p>
          <a:p>
            <a:endParaRPr lang="it-IT" dirty="0">
              <a:solidFill>
                <a:srgbClr val="FFFF00"/>
              </a:solidFill>
            </a:endParaRPr>
          </a:p>
        </p:txBody>
      </p:sp>
      <p:sp>
        <p:nvSpPr>
          <p:cNvPr id="3" name="Titolo 2"/>
          <p:cNvSpPr>
            <a:spLocks noGrp="1"/>
          </p:cNvSpPr>
          <p:nvPr>
            <p:ph type="title"/>
          </p:nvPr>
        </p:nvSpPr>
        <p:spPr>
          <a:xfrm>
            <a:off x="457200" y="152400"/>
            <a:ext cx="8229600" cy="972344"/>
          </a:xfrm>
        </p:spPr>
        <p:txBody>
          <a:bodyPr/>
          <a:lstStyle/>
          <a:p>
            <a:pPr algn="ctr"/>
            <a:r>
              <a:rPr lang="it-IT" b="1" dirty="0" smtClean="0">
                <a:solidFill>
                  <a:srgbClr val="FFFF00"/>
                </a:solidFill>
                <a:effectLst>
                  <a:outerShdw blurRad="38100" dist="38100" dir="2700000" algn="tl">
                    <a:srgbClr val="000000">
                      <a:alpha val="43137"/>
                    </a:srgbClr>
                  </a:outerShdw>
                </a:effectLst>
              </a:rPr>
              <a:t>TONIOLO ECONOMISTA</a:t>
            </a:r>
            <a:endParaRPr lang="it-IT" b="1" dirty="0">
              <a:solidFill>
                <a:srgbClr val="FFFF0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a:xfrm>
            <a:off x="457200" y="152400"/>
            <a:ext cx="8219256" cy="828328"/>
          </a:xfrm>
        </p:spPr>
        <p:txBody>
          <a:bodyPr/>
          <a:lstStyle/>
          <a:p>
            <a:pPr algn="ctr"/>
            <a:r>
              <a:rPr lang="it-IT" b="1" dirty="0" smtClean="0">
                <a:solidFill>
                  <a:srgbClr val="FFFF00"/>
                </a:solidFill>
                <a:effectLst>
                  <a:outerShdw blurRad="38100" dist="38100" dir="2700000" algn="tl">
                    <a:srgbClr val="000000">
                      <a:alpha val="43137"/>
                    </a:srgbClr>
                  </a:outerShdw>
                </a:effectLst>
              </a:rPr>
              <a:t>Trattato di economia sociale</a:t>
            </a:r>
            <a:endParaRPr lang="it-IT" b="1" dirty="0">
              <a:solidFill>
                <a:srgbClr val="FFFF00"/>
              </a:solidFill>
              <a:effectLst>
                <a:outerShdw blurRad="38100" dist="38100" dir="2700000" algn="tl">
                  <a:srgbClr val="000000">
                    <a:alpha val="43137"/>
                  </a:srgbClr>
                </a:outerShdw>
              </a:effectLst>
            </a:endParaRPr>
          </a:p>
        </p:txBody>
      </p:sp>
      <p:pic>
        <p:nvPicPr>
          <p:cNvPr id="4" name="Immagine 3" descr="tonio1a.jpg"/>
          <p:cNvPicPr>
            <a:picLocks noChangeAspect="1"/>
          </p:cNvPicPr>
          <p:nvPr/>
        </p:nvPicPr>
        <p:blipFill>
          <a:blip r:embed="rId2" cstate="print"/>
          <a:stretch>
            <a:fillRect/>
          </a:stretch>
        </p:blipFill>
        <p:spPr>
          <a:xfrm>
            <a:off x="2627784" y="1052736"/>
            <a:ext cx="3358260" cy="5373216"/>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457200" y="1196752"/>
            <a:ext cx="8229600" cy="4899248"/>
          </a:xfrm>
        </p:spPr>
        <p:txBody>
          <a:bodyPr>
            <a:normAutofit lnSpcReduction="10000"/>
          </a:bodyPr>
          <a:lstStyle/>
          <a:p>
            <a:pPr algn="just"/>
            <a:r>
              <a:rPr lang="it-IT" sz="3200" dirty="0" smtClean="0">
                <a:solidFill>
                  <a:srgbClr val="FFFF00"/>
                </a:solidFill>
              </a:rPr>
              <a:t>L'inizio dell'attività accademica a Pisa coincise con l'avvio del “programma” di Papa Leone XIII, rivolto a riconquistare alla vita cristiana la società moderna. In qualità di profondo studioso e conoscitore dei problemi economico – sociali in una visione cristiana, fu chiamato dal Papa a collaborare alla stesura dell’enciclica "RERUM NOVARUM“, la prima del corpus della Dottrina Sociale (1891). </a:t>
            </a:r>
          </a:p>
          <a:p>
            <a:endParaRPr lang="it-IT" dirty="0"/>
          </a:p>
        </p:txBody>
      </p:sp>
      <p:sp>
        <p:nvSpPr>
          <p:cNvPr id="3" name="Titolo 2"/>
          <p:cNvSpPr>
            <a:spLocks noGrp="1"/>
          </p:cNvSpPr>
          <p:nvPr>
            <p:ph type="title"/>
          </p:nvPr>
        </p:nvSpPr>
        <p:spPr>
          <a:xfrm>
            <a:off x="457200" y="152400"/>
            <a:ext cx="8229600" cy="900336"/>
          </a:xfrm>
        </p:spPr>
        <p:txBody>
          <a:bodyPr>
            <a:normAutofit/>
          </a:bodyPr>
          <a:lstStyle/>
          <a:p>
            <a:pPr algn="ctr"/>
            <a:r>
              <a:rPr lang="it-IT" sz="3200" b="1" dirty="0" smtClean="0">
                <a:solidFill>
                  <a:srgbClr val="FFFF00"/>
                </a:solidFill>
                <a:effectLst>
                  <a:outerShdw blurRad="38100" dist="38100" dir="2700000" algn="tl">
                    <a:srgbClr val="000000">
                      <a:alpha val="43137"/>
                    </a:srgbClr>
                  </a:outerShdw>
                </a:effectLst>
              </a:rPr>
              <a:t>TONIOLO E IL MOVIMENTO CATTOLICO</a:t>
            </a:r>
            <a:endParaRPr lang="it-IT" sz="3200" b="1" dirty="0">
              <a:solidFill>
                <a:srgbClr val="FFFF0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2"/>
          <p:cNvSpPr>
            <a:spLocks noGrp="1"/>
          </p:cNvSpPr>
          <p:nvPr>
            <p:ph idx="1"/>
          </p:nvPr>
        </p:nvSpPr>
        <p:spPr>
          <a:xfrm>
            <a:off x="457200" y="333375"/>
            <a:ext cx="8229600" cy="5762625"/>
          </a:xfrm>
        </p:spPr>
        <p:txBody>
          <a:bodyPr>
            <a:noAutofit/>
          </a:bodyPr>
          <a:lstStyle/>
          <a:p>
            <a:pPr algn="just"/>
            <a:r>
              <a:rPr lang="it-IT" sz="3000" dirty="0" smtClean="0">
                <a:solidFill>
                  <a:srgbClr val="FFFF00"/>
                </a:solidFill>
              </a:rPr>
              <a:t>Dire </a:t>
            </a:r>
            <a:r>
              <a:rPr lang="it-IT" sz="3000" b="1" i="1" dirty="0" smtClean="0">
                <a:solidFill>
                  <a:srgbClr val="FFFF00"/>
                </a:solidFill>
              </a:rPr>
              <a:t>"movimento cattolico" </a:t>
            </a:r>
            <a:r>
              <a:rPr lang="it-IT" sz="3000" dirty="0" smtClean="0">
                <a:solidFill>
                  <a:srgbClr val="FFFF00"/>
                </a:solidFill>
              </a:rPr>
              <a:t>era come dire, in quegli anni, </a:t>
            </a:r>
            <a:r>
              <a:rPr lang="it-IT" sz="3000" b="1" dirty="0" smtClean="0">
                <a:solidFill>
                  <a:srgbClr val="FFFF00"/>
                </a:solidFill>
                <a:effectLst>
                  <a:outerShdw blurRad="38100" dist="38100" dir="2700000" algn="tl">
                    <a:srgbClr val="000000">
                      <a:alpha val="43137"/>
                    </a:srgbClr>
                  </a:outerShdw>
                </a:effectLst>
              </a:rPr>
              <a:t>Opera dei Congressi. </a:t>
            </a:r>
          </a:p>
          <a:p>
            <a:pPr algn="just"/>
            <a:r>
              <a:rPr lang="it-IT" sz="3000" dirty="0" smtClean="0">
                <a:solidFill>
                  <a:srgbClr val="FFFF00"/>
                </a:solidFill>
              </a:rPr>
              <a:t>Fin dai primi contatti con essa, </a:t>
            </a:r>
            <a:r>
              <a:rPr lang="it-IT" sz="3000" dirty="0" err="1" smtClean="0">
                <a:solidFill>
                  <a:srgbClr val="FFFF00"/>
                </a:solidFill>
              </a:rPr>
              <a:t>Toniolo</a:t>
            </a:r>
            <a:r>
              <a:rPr lang="it-IT" sz="3000" dirty="0" smtClean="0">
                <a:solidFill>
                  <a:srgbClr val="FFFF00"/>
                </a:solidFill>
              </a:rPr>
              <a:t> si propose di portarvi un respiro propositivo, ben diverso dall'impostazione dialettica allora </a:t>
            </a:r>
            <a:r>
              <a:rPr lang="it-IT" sz="3000" dirty="0" err="1" smtClean="0">
                <a:solidFill>
                  <a:srgbClr val="FFFF00"/>
                </a:solidFill>
              </a:rPr>
              <a:t>prevalente…</a:t>
            </a:r>
            <a:r>
              <a:rPr lang="it-IT" sz="3000" b="1" u="sng" dirty="0" err="1" smtClean="0">
                <a:solidFill>
                  <a:srgbClr val="FFFF00"/>
                </a:solidFill>
              </a:rPr>
              <a:t>LA</a:t>
            </a:r>
            <a:r>
              <a:rPr lang="it-IT" sz="3000" b="1" u="sng" dirty="0" smtClean="0">
                <a:solidFill>
                  <a:srgbClr val="FFFF00"/>
                </a:solidFill>
              </a:rPr>
              <a:t> FATICA DELLA COMUNIONE</a:t>
            </a:r>
          </a:p>
          <a:p>
            <a:pPr algn="just"/>
            <a:r>
              <a:rPr lang="it-IT" sz="3000" dirty="0" smtClean="0">
                <a:solidFill>
                  <a:srgbClr val="FFFF00"/>
                </a:solidFill>
              </a:rPr>
              <a:t>Anche qui uomo di sintesi, aveva intuito che la sfida della testimonianza cristiana non si giocava creando il muro contro muro nei confronti dello Stato e della società, ma piuttosto formulando una risposta convincente alle sfide del momento storico. </a:t>
            </a:r>
            <a:endParaRPr lang="it-IT" sz="3000" dirty="0">
              <a:solidFill>
                <a:srgbClr val="FFFF00"/>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395536" y="1556792"/>
            <a:ext cx="8280920" cy="374194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457200" y="332656"/>
            <a:ext cx="8229600" cy="6120680"/>
          </a:xfrm>
        </p:spPr>
        <p:txBody>
          <a:bodyPr>
            <a:normAutofit/>
          </a:bodyPr>
          <a:lstStyle/>
          <a:p>
            <a:pPr algn="just"/>
            <a:r>
              <a:rPr lang="it-IT" dirty="0" err="1" smtClean="0">
                <a:solidFill>
                  <a:srgbClr val="FFFF00"/>
                </a:solidFill>
              </a:rPr>
              <a:t>Toniolo</a:t>
            </a:r>
            <a:r>
              <a:rPr lang="it-IT" dirty="0" smtClean="0">
                <a:solidFill>
                  <a:srgbClr val="FFFF00"/>
                </a:solidFill>
              </a:rPr>
              <a:t> si mise al lavoro con straordinaria dedizione e anche con grande abilità strategica, sempre soffusa di sapienza soprannaturale. </a:t>
            </a:r>
          </a:p>
          <a:p>
            <a:pPr algn="just"/>
            <a:r>
              <a:rPr lang="it-IT" dirty="0" smtClean="0">
                <a:solidFill>
                  <a:srgbClr val="FFFF00"/>
                </a:solidFill>
              </a:rPr>
              <a:t>Cominciò a cercare consensi dentro la stessa Opera dei Congressi, e fu naturale il suo inserimento nella seconda sezione, dedicata alle attività sociali. </a:t>
            </a:r>
          </a:p>
          <a:p>
            <a:pPr algn="just"/>
            <a:r>
              <a:rPr lang="it-IT" b="1" dirty="0" smtClean="0">
                <a:solidFill>
                  <a:srgbClr val="FFFF00"/>
                </a:solidFill>
                <a:effectLst>
                  <a:outerShdw blurRad="38100" dist="38100" dir="2700000" algn="tl">
                    <a:srgbClr val="000000">
                      <a:alpha val="43137"/>
                    </a:srgbClr>
                  </a:outerShdw>
                </a:effectLst>
              </a:rPr>
              <a:t>1889: l'Unione Cattolica per gli Studi Sociali  </a:t>
            </a:r>
          </a:p>
          <a:p>
            <a:pPr algn="just"/>
            <a:r>
              <a:rPr lang="it-IT" dirty="0" smtClean="0">
                <a:solidFill>
                  <a:srgbClr val="FFFF00"/>
                </a:solidFill>
              </a:rPr>
              <a:t>Da allora, per tutto l'ultimo decennio del secolo, le sue iniziative si fecero incalzanti. </a:t>
            </a:r>
          </a:p>
          <a:p>
            <a:pPr algn="just"/>
            <a:r>
              <a:rPr lang="it-IT" b="1" dirty="0" smtClean="0">
                <a:solidFill>
                  <a:srgbClr val="FFFF00"/>
                </a:solidFill>
                <a:effectLst>
                  <a:outerShdw blurRad="38100" dist="38100" dir="2700000" algn="tl">
                    <a:srgbClr val="000000">
                      <a:alpha val="43137"/>
                    </a:srgbClr>
                  </a:outerShdw>
                </a:effectLst>
              </a:rPr>
              <a:t>1893: la Rivista Internazionale di Scienze Sociali </a:t>
            </a:r>
          </a:p>
          <a:p>
            <a:pPr algn="just"/>
            <a:r>
              <a:rPr lang="it-IT" b="1" dirty="0" smtClean="0">
                <a:solidFill>
                  <a:srgbClr val="FFFF00"/>
                </a:solidFill>
                <a:effectLst>
                  <a:outerShdw blurRad="38100" dist="38100" dir="2700000" algn="tl">
                    <a:srgbClr val="000000">
                      <a:alpha val="43137"/>
                    </a:srgbClr>
                  </a:outerShdw>
                </a:effectLst>
              </a:rPr>
              <a:t>1894:</a:t>
            </a:r>
            <a:r>
              <a:rPr lang="it-IT" dirty="0" smtClean="0">
                <a:solidFill>
                  <a:srgbClr val="FFFF00"/>
                </a:solidFill>
              </a:rPr>
              <a:t> il famoso </a:t>
            </a:r>
            <a:r>
              <a:rPr lang="it-IT" b="1" dirty="0" smtClean="0">
                <a:solidFill>
                  <a:srgbClr val="FFFF00"/>
                </a:solidFill>
                <a:effectLst>
                  <a:outerShdw blurRad="38100" dist="38100" dir="2700000" algn="tl">
                    <a:srgbClr val="000000">
                      <a:alpha val="43137"/>
                    </a:srgbClr>
                  </a:outerShdw>
                </a:effectLst>
              </a:rPr>
              <a:t>"programma di Milano"</a:t>
            </a:r>
            <a:r>
              <a:rPr lang="it-IT" dirty="0" smtClean="0">
                <a:solidFill>
                  <a:srgbClr val="FFFF00"/>
                </a:solidFill>
              </a:rPr>
              <a:t>, piattaforma operativa dei cattolici di fronte al socialismo. Negli anni successivi si dedica a disegnare l'idea cristiana della democrazia. </a:t>
            </a:r>
            <a:endParaRPr lang="it-IT" b="1" dirty="0">
              <a:solidFill>
                <a:srgbClr val="FFFF00"/>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539552" y="1268760"/>
            <a:ext cx="8229600" cy="4824536"/>
          </a:xfrm>
        </p:spPr>
        <p:txBody>
          <a:bodyPr/>
          <a:lstStyle/>
          <a:p>
            <a:pPr algn="just"/>
            <a:r>
              <a:rPr lang="it-IT" dirty="0" smtClean="0">
                <a:solidFill>
                  <a:srgbClr val="FFFF00"/>
                </a:solidFill>
              </a:rPr>
              <a:t>La democrazia risulta essere per </a:t>
            </a:r>
            <a:r>
              <a:rPr lang="it-IT" dirty="0" err="1" smtClean="0">
                <a:solidFill>
                  <a:srgbClr val="FFFF00"/>
                </a:solidFill>
              </a:rPr>
              <a:t>Toniolo</a:t>
            </a:r>
            <a:r>
              <a:rPr lang="it-IT" i="1" dirty="0" smtClean="0">
                <a:solidFill>
                  <a:srgbClr val="FFFF00"/>
                </a:solidFill>
              </a:rPr>
              <a:t> «l’ordinamento civile nel quale tutte le forze sociali, giuridiche ed e </a:t>
            </a:r>
            <a:r>
              <a:rPr lang="it-IT" i="1" dirty="0" err="1" smtClean="0">
                <a:solidFill>
                  <a:srgbClr val="FFFF00"/>
                </a:solidFill>
              </a:rPr>
              <a:t>conomiche</a:t>
            </a:r>
            <a:r>
              <a:rPr lang="it-IT" i="1" dirty="0" smtClean="0">
                <a:solidFill>
                  <a:srgbClr val="FFFF00"/>
                </a:solidFill>
              </a:rPr>
              <a:t>, nella pienezza del loro sviluppo gerarchico, cooperano proporzionalmente al bene comune, rifluendo nell'ultimo risultato a prevalente vantaggio delle classi inferiori». </a:t>
            </a:r>
          </a:p>
          <a:p>
            <a:pPr algn="just"/>
            <a:endParaRPr lang="it-IT" i="1" dirty="0" smtClean="0">
              <a:solidFill>
                <a:srgbClr val="FFFF00"/>
              </a:solidFill>
            </a:endParaRPr>
          </a:p>
          <a:p>
            <a:pPr algn="just"/>
            <a:r>
              <a:rPr lang="it-IT" dirty="0" smtClean="0">
                <a:solidFill>
                  <a:srgbClr val="FFFF00"/>
                </a:solidFill>
              </a:rPr>
              <a:t>La forza del Vangelo e dei principi in esso contenuti, assieme al concreto impegno di ciascun cristiano, rendono possibile la realizzazione di una democrazia integrale: economica, civile, politica. </a:t>
            </a:r>
          </a:p>
          <a:p>
            <a:endParaRPr lang="it-IT" dirty="0"/>
          </a:p>
        </p:txBody>
      </p:sp>
      <p:sp>
        <p:nvSpPr>
          <p:cNvPr id="3" name="Titolo 2"/>
          <p:cNvSpPr>
            <a:spLocks noGrp="1"/>
          </p:cNvSpPr>
          <p:nvPr>
            <p:ph type="title"/>
          </p:nvPr>
        </p:nvSpPr>
        <p:spPr>
          <a:xfrm>
            <a:off x="395536" y="404664"/>
            <a:ext cx="8229600" cy="756320"/>
          </a:xfrm>
        </p:spPr>
        <p:txBody>
          <a:bodyPr/>
          <a:lstStyle/>
          <a:p>
            <a:pPr algn="ctr"/>
            <a:r>
              <a:rPr lang="it-IT" b="1" u="sng" dirty="0" smtClean="0">
                <a:solidFill>
                  <a:srgbClr val="FFFF00"/>
                </a:solidFill>
              </a:rPr>
              <a:t>La Democrazia Cristiana</a:t>
            </a:r>
            <a:endParaRPr lang="it-IT" b="1" u="sng" dirty="0">
              <a:solidFill>
                <a:srgbClr val="FFFF00"/>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457200" y="332656"/>
            <a:ext cx="8229600" cy="4104456"/>
          </a:xfrm>
        </p:spPr>
        <p:txBody>
          <a:bodyPr>
            <a:normAutofit lnSpcReduction="10000"/>
          </a:bodyPr>
          <a:lstStyle/>
          <a:p>
            <a:pPr algn="just"/>
            <a:r>
              <a:rPr lang="it-IT" i="1" dirty="0" smtClean="0">
                <a:solidFill>
                  <a:srgbClr val="FFFF00"/>
                </a:solidFill>
              </a:rPr>
              <a:t>«La "DEMOCRAZIA CRISTIANA" non è dunque un partito politico né una ideologia, ma piuttosto un impegno di vita, attuato all'interno della comunità, che si ispira agli insegnamenti del Vangelo e alla stessa vita di Cristo. […]»</a:t>
            </a:r>
          </a:p>
          <a:p>
            <a:pPr algn="just"/>
            <a:r>
              <a:rPr lang="it-IT" i="1" dirty="0" smtClean="0">
                <a:solidFill>
                  <a:srgbClr val="FFFF00"/>
                </a:solidFill>
              </a:rPr>
              <a:t>La "DEMOCRAZIA CRISTIANA" si realizza dunque all'atto di porre tutte le classi sociali al servizio di quelle più disagiate, per una loro concreta tutela e per "EDUCARLE A FARE DA SE’: ORIGINE DELLA LORO LEGITTIMA AUTONOMIA".</a:t>
            </a:r>
            <a:endParaRPr lang="it-IT" i="1" dirty="0">
              <a:solidFill>
                <a:srgbClr val="FFFF00"/>
              </a:solidFill>
            </a:endParaRPr>
          </a:p>
        </p:txBody>
      </p:sp>
      <p:pic>
        <p:nvPicPr>
          <p:cNvPr id="2050" name="Picture 2"/>
          <p:cNvPicPr>
            <a:picLocks noChangeAspect="1" noChangeArrowheads="1"/>
          </p:cNvPicPr>
          <p:nvPr/>
        </p:nvPicPr>
        <p:blipFill>
          <a:blip r:embed="rId2" cstate="print"/>
          <a:srcRect/>
          <a:stretch>
            <a:fillRect/>
          </a:stretch>
        </p:blipFill>
        <p:spPr bwMode="auto">
          <a:xfrm>
            <a:off x="1763688" y="4077072"/>
            <a:ext cx="5485089" cy="24208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457200" y="764704"/>
            <a:ext cx="8229600" cy="5331296"/>
          </a:xfrm>
        </p:spPr>
        <p:txBody>
          <a:bodyPr/>
          <a:lstStyle/>
          <a:p>
            <a:pPr algn="just"/>
            <a:r>
              <a:rPr lang="it-IT" sz="3600" dirty="0" smtClean="0">
                <a:solidFill>
                  <a:srgbClr val="FFFF00"/>
                </a:solidFill>
              </a:rPr>
              <a:t>Giuseppe </a:t>
            </a:r>
            <a:r>
              <a:rPr lang="it-IT" sz="3600" dirty="0" err="1" smtClean="0">
                <a:solidFill>
                  <a:srgbClr val="FFFF00"/>
                </a:solidFill>
              </a:rPr>
              <a:t>Toniolo</a:t>
            </a:r>
            <a:r>
              <a:rPr lang="it-IT" sz="3600" dirty="0" smtClean="0">
                <a:solidFill>
                  <a:srgbClr val="FFFF00"/>
                </a:solidFill>
              </a:rPr>
              <a:t> nacque a Treviso il 7 marzo 1845.</a:t>
            </a:r>
          </a:p>
          <a:p>
            <a:pPr algn="just"/>
            <a:endParaRPr lang="it-IT" sz="3600" dirty="0" smtClean="0">
              <a:solidFill>
                <a:srgbClr val="FFFF00"/>
              </a:solidFill>
            </a:endParaRPr>
          </a:p>
          <a:p>
            <a:pPr algn="just"/>
            <a:r>
              <a:rPr lang="it-IT" sz="3600" dirty="0" smtClean="0">
                <a:solidFill>
                  <a:srgbClr val="FFFF00"/>
                </a:solidFill>
              </a:rPr>
              <a:t>Il padre Antonio, originario di Schio (</a:t>
            </a:r>
            <a:r>
              <a:rPr lang="it-IT" sz="3600" dirty="0" err="1" smtClean="0">
                <a:solidFill>
                  <a:srgbClr val="FFFF00"/>
                </a:solidFill>
              </a:rPr>
              <a:t>VI</a:t>
            </a:r>
            <a:r>
              <a:rPr lang="it-IT" sz="3600" dirty="0" smtClean="0">
                <a:solidFill>
                  <a:srgbClr val="FFFF00"/>
                </a:solidFill>
              </a:rPr>
              <a:t>), esercitava la professione di ingegnere presso il Genio Civile, sotto il Governo Austro-Ungarico; la madre Isabella, apparteneva alla famiglia </a:t>
            </a:r>
            <a:r>
              <a:rPr lang="it-IT" sz="3600" dirty="0" err="1" smtClean="0">
                <a:solidFill>
                  <a:srgbClr val="FFFF00"/>
                </a:solidFill>
              </a:rPr>
              <a:t>Alessandri</a:t>
            </a:r>
            <a:r>
              <a:rPr lang="it-IT" sz="3600" dirty="0" smtClean="0">
                <a:solidFill>
                  <a:srgbClr val="FFFF00"/>
                </a:solidFill>
              </a:rPr>
              <a:t> di </a:t>
            </a:r>
            <a:r>
              <a:rPr lang="it-IT" sz="3600" dirty="0" err="1" smtClean="0">
                <a:solidFill>
                  <a:srgbClr val="FFFF00"/>
                </a:solidFill>
              </a:rPr>
              <a:t>Massanzago</a:t>
            </a:r>
            <a:r>
              <a:rPr lang="it-IT" sz="3600" dirty="0" smtClean="0">
                <a:solidFill>
                  <a:srgbClr val="FFFF00"/>
                </a:solidFill>
              </a:rPr>
              <a:t> (VE). </a:t>
            </a:r>
          </a:p>
          <a:p>
            <a:endParaRPr lang="it-IT"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467544" y="1196752"/>
            <a:ext cx="8229600" cy="4248472"/>
          </a:xfrm>
        </p:spPr>
        <p:txBody>
          <a:bodyPr/>
          <a:lstStyle/>
          <a:p>
            <a:pPr algn="just"/>
            <a:r>
              <a:rPr lang="it-IT" dirty="0" smtClean="0">
                <a:solidFill>
                  <a:srgbClr val="FFFF00"/>
                </a:solidFill>
              </a:rPr>
              <a:t>Verso la fine del secolo, aprendo una nuova pagina di un disegno a lungo meditato, </a:t>
            </a:r>
            <a:r>
              <a:rPr lang="it-IT" dirty="0" err="1" smtClean="0">
                <a:solidFill>
                  <a:srgbClr val="FFFF00"/>
                </a:solidFill>
              </a:rPr>
              <a:t>Toniolo</a:t>
            </a:r>
            <a:r>
              <a:rPr lang="it-IT" dirty="0" smtClean="0">
                <a:solidFill>
                  <a:srgbClr val="FFFF00"/>
                </a:solidFill>
              </a:rPr>
              <a:t> si diede a promuovere la presenza cristiana sul piano più generale della cultura. </a:t>
            </a:r>
          </a:p>
          <a:p>
            <a:pPr algn="just">
              <a:buNone/>
            </a:pPr>
            <a:endParaRPr lang="it-IT" dirty="0" smtClean="0">
              <a:solidFill>
                <a:srgbClr val="FFFF00"/>
              </a:solidFill>
            </a:endParaRPr>
          </a:p>
          <a:p>
            <a:pPr algn="just"/>
            <a:r>
              <a:rPr lang="it-IT" dirty="0" smtClean="0">
                <a:solidFill>
                  <a:srgbClr val="FFFF00"/>
                </a:solidFill>
              </a:rPr>
              <a:t>Tutto poi sarebbe stato complicato dalla crisi del movimento cattolico. Pio X sciolse l’Opera. Nell'acuirsi del conflitto tra "giovani" e "vecchi", tra democratici cristiani e tradizionalisti, </a:t>
            </a:r>
            <a:r>
              <a:rPr lang="it-IT" dirty="0" err="1" smtClean="0">
                <a:solidFill>
                  <a:srgbClr val="FFFF00"/>
                </a:solidFill>
              </a:rPr>
              <a:t>Toniolo</a:t>
            </a:r>
            <a:r>
              <a:rPr lang="it-IT" dirty="0" smtClean="0">
                <a:solidFill>
                  <a:srgbClr val="FFFF00"/>
                </a:solidFill>
              </a:rPr>
              <a:t> aveva fatto l'impossibile per tenere insieme gli animi.</a:t>
            </a:r>
            <a:endParaRPr lang="it-IT" dirty="0">
              <a:solidFill>
                <a:srgbClr val="FFFF00"/>
              </a:solidFil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2"/>
          <p:cNvSpPr>
            <a:spLocks noGrp="1"/>
          </p:cNvSpPr>
          <p:nvPr>
            <p:ph idx="1"/>
          </p:nvPr>
        </p:nvSpPr>
        <p:spPr>
          <a:xfrm>
            <a:off x="467544" y="548680"/>
            <a:ext cx="8229600" cy="5472609"/>
          </a:xfrm>
        </p:spPr>
        <p:txBody>
          <a:bodyPr>
            <a:normAutofit lnSpcReduction="10000"/>
          </a:bodyPr>
          <a:lstStyle/>
          <a:p>
            <a:pPr algn="just"/>
            <a:r>
              <a:rPr lang="it-IT" sz="2800" dirty="0" smtClean="0">
                <a:solidFill>
                  <a:srgbClr val="FFFF00"/>
                </a:solidFill>
              </a:rPr>
              <a:t>Gli sforzi di </a:t>
            </a:r>
            <a:r>
              <a:rPr lang="it-IT" sz="2800" dirty="0" err="1" smtClean="0">
                <a:solidFill>
                  <a:srgbClr val="FFFF00"/>
                </a:solidFill>
              </a:rPr>
              <a:t>Toniolo</a:t>
            </a:r>
            <a:r>
              <a:rPr lang="it-IT" sz="2800" dirty="0" smtClean="0">
                <a:solidFill>
                  <a:srgbClr val="FFFF00"/>
                </a:solidFill>
              </a:rPr>
              <a:t>  in quegli anni - i suoi gesti, i suoi sentimenti, le sue iniziative - sono da rileggere come un patrimonio di </a:t>
            </a:r>
            <a:r>
              <a:rPr lang="it-IT" sz="2800" b="1" dirty="0" smtClean="0">
                <a:solidFill>
                  <a:srgbClr val="FFFF00"/>
                </a:solidFill>
                <a:effectLst>
                  <a:outerShdw blurRad="38100" dist="38100" dir="2700000" algn="tl">
                    <a:srgbClr val="000000">
                      <a:alpha val="43137"/>
                    </a:srgbClr>
                  </a:outerShdw>
                </a:effectLst>
              </a:rPr>
              <a:t>spiritualità della comunione</a:t>
            </a:r>
            <a:r>
              <a:rPr lang="it-IT" sz="2800" dirty="0" smtClean="0">
                <a:solidFill>
                  <a:srgbClr val="FFFF00"/>
                </a:solidFill>
              </a:rPr>
              <a:t>, sempre utile da riscoprire ogni volta che le ragioni del pluralismo faticano a comporsi con le esigenze della comunione. </a:t>
            </a:r>
          </a:p>
          <a:p>
            <a:pPr algn="just"/>
            <a:endParaRPr lang="it-IT" sz="2800" dirty="0" smtClean="0">
              <a:solidFill>
                <a:srgbClr val="FFFF00"/>
              </a:solidFill>
            </a:endParaRPr>
          </a:p>
          <a:p>
            <a:pPr algn="just"/>
            <a:r>
              <a:rPr lang="it-IT" sz="2800" dirty="0" smtClean="0">
                <a:solidFill>
                  <a:srgbClr val="FFFF00"/>
                </a:solidFill>
              </a:rPr>
              <a:t>Quella del professore pisano era una spiritualità, che lo faceva essere uomo di proposta, ma al tempo stesso rispettoso delle ragioni degli altri, assertore di una unità aperta a molteplici contributi, entro l'unico confine obbligato dell'ortodossia e dell'obbedienza ai pastori.</a:t>
            </a:r>
          </a:p>
          <a:p>
            <a:endParaRPr lang="it-IT"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2"/>
          <p:cNvSpPr>
            <a:spLocks noGrp="1"/>
          </p:cNvSpPr>
          <p:nvPr>
            <p:ph idx="1"/>
          </p:nvPr>
        </p:nvSpPr>
        <p:spPr>
          <a:xfrm>
            <a:off x="457200" y="333375"/>
            <a:ext cx="8229600" cy="6048375"/>
          </a:xfrm>
        </p:spPr>
        <p:txBody>
          <a:bodyPr>
            <a:normAutofit/>
          </a:bodyPr>
          <a:lstStyle/>
          <a:p>
            <a:pPr algn="just"/>
            <a:r>
              <a:rPr lang="it-IT" sz="3200" dirty="0" err="1" smtClean="0">
                <a:solidFill>
                  <a:srgbClr val="FFFF00"/>
                </a:solidFill>
              </a:rPr>
              <a:t>Toniolo</a:t>
            </a:r>
            <a:r>
              <a:rPr lang="it-IT" sz="3200" dirty="0" smtClean="0">
                <a:solidFill>
                  <a:srgbClr val="FFFF00"/>
                </a:solidFill>
              </a:rPr>
              <a:t> lavorò agli "statuti di Firenze" (1905) e fu Presidente dell'Unione Popolare, che insieme con l'Unione economico-sociale e l'Unione elettorale, rappresentava la nuova configurazione del laicato organizzato.</a:t>
            </a:r>
          </a:p>
          <a:p>
            <a:pPr algn="just"/>
            <a:r>
              <a:rPr lang="it-IT" sz="3200" dirty="0" smtClean="0">
                <a:solidFill>
                  <a:srgbClr val="FFFF00"/>
                </a:solidFill>
              </a:rPr>
              <a:t>Soffriva, in realtà, per il fatto che il grande slancio dell'epoca </a:t>
            </a:r>
            <a:r>
              <a:rPr lang="it-IT" sz="3200" dirty="0" err="1" smtClean="0">
                <a:solidFill>
                  <a:srgbClr val="FFFF00"/>
                </a:solidFill>
              </a:rPr>
              <a:t>leoniana</a:t>
            </a:r>
            <a:r>
              <a:rPr lang="it-IT" sz="3200" dirty="0" smtClean="0">
                <a:solidFill>
                  <a:srgbClr val="FFFF00"/>
                </a:solidFill>
              </a:rPr>
              <a:t> fosse ora piuttosto mortificato, ma ce la mise tutta per tenere alta la fiaccola del sociale.</a:t>
            </a:r>
          </a:p>
          <a:p>
            <a:pPr algn="just"/>
            <a:r>
              <a:rPr lang="it-IT" sz="3200" dirty="0" smtClean="0">
                <a:solidFill>
                  <a:srgbClr val="FFFF00"/>
                </a:solidFill>
              </a:rPr>
              <a:t>Di qui le </a:t>
            </a:r>
            <a:r>
              <a:rPr lang="it-IT" sz="3200" b="1" dirty="0" smtClean="0">
                <a:solidFill>
                  <a:srgbClr val="FFFF00"/>
                </a:solidFill>
                <a:effectLst>
                  <a:outerShdw blurRad="38100" dist="38100" dir="2700000" algn="tl">
                    <a:srgbClr val="000000">
                      <a:alpha val="43137"/>
                    </a:srgbClr>
                  </a:outerShdw>
                </a:effectLst>
              </a:rPr>
              <a:t>Settimane sociali: </a:t>
            </a:r>
            <a:r>
              <a:rPr lang="it-IT" sz="3200" dirty="0" smtClean="0">
                <a:solidFill>
                  <a:srgbClr val="FFFF00"/>
                </a:solidFill>
              </a:rPr>
              <a:t>prima Settimana di Pistoia nel </a:t>
            </a:r>
            <a:r>
              <a:rPr lang="it-IT" sz="3200" b="1" dirty="0" smtClean="0">
                <a:solidFill>
                  <a:srgbClr val="FFFF00"/>
                </a:solidFill>
                <a:effectLst>
                  <a:outerShdw blurRad="38100" dist="38100" dir="2700000" algn="tl">
                    <a:srgbClr val="000000">
                      <a:alpha val="43137"/>
                    </a:srgbClr>
                  </a:outerShdw>
                </a:effectLst>
              </a:rPr>
              <a:t>1907</a:t>
            </a:r>
            <a:r>
              <a:rPr lang="it-IT" sz="3200" dirty="0" smtClean="0">
                <a:solidFill>
                  <a:srgbClr val="FFFF00"/>
                </a:solidFill>
              </a:rPr>
              <a:t>.</a:t>
            </a:r>
            <a:endParaRPr lang="it-IT" sz="3200" dirty="0">
              <a:solidFill>
                <a:srgbClr val="FFFF00"/>
              </a:solidFill>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457200" y="404664"/>
            <a:ext cx="8229600" cy="5904656"/>
          </a:xfrm>
        </p:spPr>
        <p:txBody>
          <a:bodyPr>
            <a:normAutofit/>
          </a:bodyPr>
          <a:lstStyle/>
          <a:p>
            <a:pPr algn="just"/>
            <a:r>
              <a:rPr lang="it-IT" sz="2800" dirty="0" smtClean="0">
                <a:solidFill>
                  <a:srgbClr val="FFFF00"/>
                </a:solidFill>
              </a:rPr>
              <a:t>Nel 1910 lasciò ogni presidenza, si ritirò da ogni attività, rimanendo tuttavia maestro e formatore tra i giovani degli ideali cristiani, distruggendo il loro pessimismo e trasformandoli in persone rinnovate, pronte all'azione. </a:t>
            </a:r>
          </a:p>
          <a:p>
            <a:pPr algn="just"/>
            <a:r>
              <a:rPr lang="it-IT" sz="2800" dirty="0" smtClean="0">
                <a:solidFill>
                  <a:srgbClr val="FFFF00"/>
                </a:solidFill>
              </a:rPr>
              <a:t>Morì il 7 ottobre 1918 a Pisa.</a:t>
            </a:r>
          </a:p>
          <a:p>
            <a:pPr algn="just"/>
            <a:r>
              <a:rPr lang="it-IT" sz="2800" dirty="0" smtClean="0">
                <a:solidFill>
                  <a:srgbClr val="FFFF00"/>
                </a:solidFill>
              </a:rPr>
              <a:t>Con lui si chiudeva una pagina di storia. La fine stessa della guerra sembrava inaugurare un'epoca nuova. C'era chi sperava, da quel bagno di sangue, un rinnovamento totale della società. Tra le parole che </a:t>
            </a:r>
            <a:r>
              <a:rPr lang="it-IT" sz="2800" dirty="0" err="1" smtClean="0">
                <a:solidFill>
                  <a:srgbClr val="FFFF00"/>
                </a:solidFill>
              </a:rPr>
              <a:t>Toniolo</a:t>
            </a:r>
            <a:r>
              <a:rPr lang="it-IT" sz="2800" dirty="0" smtClean="0">
                <a:solidFill>
                  <a:srgbClr val="FFFF00"/>
                </a:solidFill>
              </a:rPr>
              <a:t> ebbe a dire sul letto di morte ci fu anche questa:</a:t>
            </a:r>
            <a:r>
              <a:rPr lang="it-IT" sz="2800" i="1" dirty="0" smtClean="0">
                <a:solidFill>
                  <a:srgbClr val="FFFF00"/>
                </a:solidFill>
              </a:rPr>
              <a:t> “Non siamo preparati alla pace!”</a:t>
            </a:r>
            <a:endParaRPr lang="it-IT" sz="2800" dirty="0">
              <a:solidFill>
                <a:srgbClr val="FFFF00"/>
              </a:solidFill>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467544" y="1556792"/>
            <a:ext cx="8229600" cy="4752528"/>
          </a:xfrm>
        </p:spPr>
        <p:txBody>
          <a:bodyPr>
            <a:normAutofit lnSpcReduction="10000"/>
          </a:bodyPr>
          <a:lstStyle/>
          <a:p>
            <a:pPr algn="just"/>
            <a:r>
              <a:rPr lang="it-IT" sz="2800" dirty="0" smtClean="0">
                <a:solidFill>
                  <a:srgbClr val="FFFF00"/>
                </a:solidFill>
              </a:rPr>
              <a:t>I fragori della prima guerra mondiale non spengono in </a:t>
            </a:r>
            <a:r>
              <a:rPr lang="it-IT" sz="2800" dirty="0" err="1" smtClean="0">
                <a:solidFill>
                  <a:srgbClr val="FFFF00"/>
                </a:solidFill>
              </a:rPr>
              <a:t>Toniolo</a:t>
            </a:r>
            <a:r>
              <a:rPr lang="it-IT" sz="2800" dirty="0" smtClean="0">
                <a:solidFill>
                  <a:srgbClr val="FFFF00"/>
                </a:solidFill>
              </a:rPr>
              <a:t> il lume della speranza e la forza della profezia. Preoccupato per quella immane “crisi di civiltà”, nel giugno del 1917, scrive a Benedetto XV per promuovere la fondazione di un “istituto cattolico di diritto internazionale” che servisse la causa della pace attraverso la formazione delle coscienze laicali sulle questioni internazionali e, in particolare, sui principi fondamentali di diritto che regolano la civile convivenza dei popoli.     </a:t>
            </a:r>
          </a:p>
          <a:p>
            <a:endParaRPr lang="it-IT" dirty="0"/>
          </a:p>
        </p:txBody>
      </p:sp>
      <p:sp>
        <p:nvSpPr>
          <p:cNvPr id="4" name="CasellaDiTesto 3"/>
          <p:cNvSpPr txBox="1"/>
          <p:nvPr/>
        </p:nvSpPr>
        <p:spPr>
          <a:xfrm>
            <a:off x="1835696" y="620688"/>
            <a:ext cx="5184576" cy="646331"/>
          </a:xfrm>
          <a:prstGeom prst="rect">
            <a:avLst/>
          </a:prstGeom>
          <a:noFill/>
        </p:spPr>
        <p:txBody>
          <a:bodyPr wrap="square" rtlCol="0">
            <a:spAutoFit/>
          </a:bodyPr>
          <a:lstStyle/>
          <a:p>
            <a:r>
              <a:rPr lang="it-IT" sz="3600" b="1" dirty="0" smtClean="0">
                <a:solidFill>
                  <a:srgbClr val="FFFF00"/>
                </a:solidFill>
              </a:rPr>
              <a:t>L’ULTIMA INIZIATIVA</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descr="110111-527.jpg"/>
          <p:cNvPicPr>
            <a:picLocks noChangeAspect="1"/>
          </p:cNvPicPr>
          <p:nvPr/>
        </p:nvPicPr>
        <p:blipFill>
          <a:blip r:embed="rId2" cstate="print"/>
          <a:stretch>
            <a:fillRect/>
          </a:stretch>
        </p:blipFill>
        <p:spPr>
          <a:xfrm>
            <a:off x="2483768" y="404664"/>
            <a:ext cx="3773649" cy="6083919"/>
          </a:xfrm>
          <a:prstGeom prst="rect">
            <a:avLst/>
          </a:prstGeom>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467544" y="1412776"/>
            <a:ext cx="8219256" cy="3888432"/>
          </a:xfrm>
        </p:spPr>
        <p:txBody>
          <a:bodyPr>
            <a:normAutofit fontScale="85000" lnSpcReduction="10000"/>
          </a:bodyPr>
          <a:lstStyle/>
          <a:p>
            <a:pPr algn="just"/>
            <a:r>
              <a:rPr lang="it-IT" sz="3000" dirty="0" smtClean="0">
                <a:solidFill>
                  <a:srgbClr val="FFFF00"/>
                </a:solidFill>
              </a:rPr>
              <a:t>È stata la FUCI nel 1933, con il suo presidente </a:t>
            </a:r>
            <a:r>
              <a:rPr lang="it-IT" sz="3000" dirty="0" err="1" smtClean="0">
                <a:solidFill>
                  <a:srgbClr val="FFFF00"/>
                </a:solidFill>
              </a:rPr>
              <a:t>Igino</a:t>
            </a:r>
            <a:r>
              <a:rPr lang="it-IT" sz="3000" dirty="0" smtClean="0">
                <a:solidFill>
                  <a:srgbClr val="FFFF00"/>
                </a:solidFill>
              </a:rPr>
              <a:t> Righetti, a promuovere per prima la causa di canonizzazione e questo perché la Federazione è in debito nei confronti del </a:t>
            </a:r>
            <a:r>
              <a:rPr lang="it-IT" sz="3000" dirty="0" err="1" smtClean="0">
                <a:solidFill>
                  <a:srgbClr val="FFFF00"/>
                </a:solidFill>
              </a:rPr>
              <a:t>Toniolo</a:t>
            </a:r>
            <a:r>
              <a:rPr lang="it-IT" sz="3000" dirty="0" smtClean="0">
                <a:solidFill>
                  <a:srgbClr val="FFFF00"/>
                </a:solidFill>
              </a:rPr>
              <a:t>. </a:t>
            </a:r>
          </a:p>
          <a:p>
            <a:pPr algn="just"/>
            <a:endParaRPr lang="it-IT" sz="3000" dirty="0" smtClean="0">
              <a:solidFill>
                <a:srgbClr val="FFFF00"/>
              </a:solidFill>
            </a:endParaRPr>
          </a:p>
          <a:p>
            <a:pPr algn="just"/>
            <a:r>
              <a:rPr lang="it-IT" sz="3000" dirty="0" smtClean="0">
                <a:solidFill>
                  <a:srgbClr val="FFFF00"/>
                </a:solidFill>
              </a:rPr>
              <a:t>In lui la FUCI, all’inizio del proprio cammino ormai più che centenario, ha visto un esempio mirabile di testimonianza culturale e intellettuale, legata in maniera indissolubile all’impegno concreto nella società e ha trovato un maestro e una guida preziosi.</a:t>
            </a:r>
          </a:p>
          <a:p>
            <a:endParaRPr lang="it-IT" dirty="0"/>
          </a:p>
        </p:txBody>
      </p:sp>
      <p:sp>
        <p:nvSpPr>
          <p:cNvPr id="3" name="Titolo 2"/>
          <p:cNvSpPr>
            <a:spLocks noGrp="1"/>
          </p:cNvSpPr>
          <p:nvPr>
            <p:ph type="title"/>
          </p:nvPr>
        </p:nvSpPr>
        <p:spPr>
          <a:xfrm>
            <a:off x="457200" y="152400"/>
            <a:ext cx="8229600" cy="900336"/>
          </a:xfrm>
        </p:spPr>
        <p:txBody>
          <a:bodyPr/>
          <a:lstStyle/>
          <a:p>
            <a:pPr algn="ctr"/>
            <a:r>
              <a:rPr lang="it-IT" b="1" dirty="0" smtClean="0">
                <a:solidFill>
                  <a:srgbClr val="FFFF00"/>
                </a:solidFill>
                <a:effectLst>
                  <a:outerShdw blurRad="38100" dist="38100" dir="2700000" algn="tl">
                    <a:srgbClr val="000000">
                      <a:alpha val="43137"/>
                    </a:srgbClr>
                  </a:outerShdw>
                </a:effectLst>
              </a:rPr>
              <a:t>TONIOLO E LA F.U.C.I.</a:t>
            </a:r>
            <a:endParaRPr lang="it-IT" b="1" dirty="0">
              <a:solidFill>
                <a:srgbClr val="FFFF0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2"/>
          <p:cNvSpPr>
            <a:spLocks noGrp="1"/>
          </p:cNvSpPr>
          <p:nvPr>
            <p:ph idx="1"/>
          </p:nvPr>
        </p:nvSpPr>
        <p:spPr>
          <a:xfrm>
            <a:off x="467544" y="260648"/>
            <a:ext cx="8229600" cy="6192688"/>
          </a:xfrm>
        </p:spPr>
        <p:txBody>
          <a:bodyPr>
            <a:normAutofit fontScale="70000" lnSpcReduction="20000"/>
          </a:bodyPr>
          <a:lstStyle/>
          <a:p>
            <a:pPr algn="just"/>
            <a:r>
              <a:rPr lang="it-IT" sz="2900" dirty="0" smtClean="0">
                <a:solidFill>
                  <a:srgbClr val="FFFF00"/>
                </a:solidFill>
              </a:rPr>
              <a:t>Fu proprio in un’assemblea dei Presidenti tenuta a Firenze il 21 maggio del 1933 che la Federazione si fece promotrice della causa di canonizzazione, inviando una lettera </a:t>
            </a:r>
            <a:r>
              <a:rPr lang="it-IT" sz="2900" dirty="0" err="1" smtClean="0">
                <a:solidFill>
                  <a:srgbClr val="FFFF00"/>
                </a:solidFill>
              </a:rPr>
              <a:t>postulatoria</a:t>
            </a:r>
            <a:r>
              <a:rPr lang="it-IT" sz="2900" dirty="0" smtClean="0">
                <a:solidFill>
                  <a:srgbClr val="FFFF00"/>
                </a:solidFill>
              </a:rPr>
              <a:t> a mons. Gabriele Vettori, Arcivescovo di Pisa, e a mons. Eugenio </a:t>
            </a:r>
            <a:r>
              <a:rPr lang="it-IT" sz="2900" dirty="0" err="1" smtClean="0">
                <a:solidFill>
                  <a:srgbClr val="FFFF00"/>
                </a:solidFill>
              </a:rPr>
              <a:t>Beccegato</a:t>
            </a:r>
            <a:r>
              <a:rPr lang="it-IT" sz="2900" dirty="0" smtClean="0">
                <a:solidFill>
                  <a:srgbClr val="FFFF00"/>
                </a:solidFill>
              </a:rPr>
              <a:t>, Vescovo di </a:t>
            </a:r>
            <a:r>
              <a:rPr lang="it-IT" sz="2900" dirty="0" err="1" smtClean="0">
                <a:solidFill>
                  <a:srgbClr val="FFFF00"/>
                </a:solidFill>
              </a:rPr>
              <a:t>Ceneda</a:t>
            </a:r>
            <a:r>
              <a:rPr lang="it-IT" sz="2900" dirty="0" smtClean="0">
                <a:solidFill>
                  <a:srgbClr val="FFFF00"/>
                </a:solidFill>
              </a:rPr>
              <a:t> (Vittorio Veneto).</a:t>
            </a:r>
          </a:p>
          <a:p>
            <a:pPr algn="just"/>
            <a:r>
              <a:rPr lang="it-IT" sz="2900" dirty="0" smtClean="0">
                <a:solidFill>
                  <a:srgbClr val="FFFF00"/>
                </a:solidFill>
              </a:rPr>
              <a:t>La lettera, firmata da </a:t>
            </a:r>
            <a:r>
              <a:rPr lang="it-IT" sz="2900" b="1" dirty="0" smtClean="0">
                <a:solidFill>
                  <a:srgbClr val="FFFF00"/>
                </a:solidFill>
              </a:rPr>
              <a:t>Righetti</a:t>
            </a:r>
            <a:r>
              <a:rPr lang="it-IT" sz="2900" dirty="0" smtClean="0">
                <a:solidFill>
                  <a:srgbClr val="FFFF00"/>
                </a:solidFill>
              </a:rPr>
              <a:t> e </a:t>
            </a:r>
            <a:r>
              <a:rPr lang="it-IT" sz="2900" b="1" dirty="0" smtClean="0">
                <a:solidFill>
                  <a:srgbClr val="FFFF00"/>
                </a:solidFill>
              </a:rPr>
              <a:t>mons. Guido </a:t>
            </a:r>
            <a:r>
              <a:rPr lang="it-IT" sz="2900" b="1" dirty="0" err="1" smtClean="0">
                <a:solidFill>
                  <a:srgbClr val="FFFF00"/>
                </a:solidFill>
              </a:rPr>
              <a:t>Anichini</a:t>
            </a:r>
            <a:r>
              <a:rPr lang="it-IT" sz="2900" b="1" dirty="0" smtClean="0">
                <a:solidFill>
                  <a:srgbClr val="FFFF00"/>
                </a:solidFill>
              </a:rPr>
              <a:t> </a:t>
            </a:r>
            <a:r>
              <a:rPr lang="it-IT" sz="2900" dirty="0" smtClean="0">
                <a:solidFill>
                  <a:srgbClr val="FFFF00"/>
                </a:solidFill>
              </a:rPr>
              <a:t>(assistente nazionale dopo Montini) esordiva così: </a:t>
            </a:r>
            <a:r>
              <a:rPr lang="it-IT" sz="2900" i="1" dirty="0" smtClean="0">
                <a:solidFill>
                  <a:srgbClr val="FFFF00"/>
                </a:solidFill>
              </a:rPr>
              <a:t>“Le Associazioni Universitarie di Azione Cattolica, anche a distanza di tre lustri dalla morte del prof. Giuseppe </a:t>
            </a:r>
            <a:r>
              <a:rPr lang="it-IT" sz="2900" i="1" dirty="0" err="1" smtClean="0">
                <a:solidFill>
                  <a:srgbClr val="FFFF00"/>
                </a:solidFill>
              </a:rPr>
              <a:t>Toniolo</a:t>
            </a:r>
            <a:r>
              <a:rPr lang="it-IT" sz="2900" i="1" dirty="0" smtClean="0">
                <a:solidFill>
                  <a:srgbClr val="FFFF00"/>
                </a:solidFill>
              </a:rPr>
              <a:t>, sentono di essere obbligate verso la sua Venerata persona, che in tempi difficili e torbidi seppe tenere alto, nelle aule scolastiche superiori d’Italia, il prestigio della scienza cristiana e alle giovani generazioni fu esempio </a:t>
            </a:r>
            <a:r>
              <a:rPr lang="it-IT" sz="2900" i="1" dirty="0" err="1" smtClean="0">
                <a:solidFill>
                  <a:srgbClr val="FFFF00"/>
                </a:solidFill>
              </a:rPr>
              <a:t>splendidissimo</a:t>
            </a:r>
            <a:r>
              <a:rPr lang="it-IT" sz="2900" i="1" dirty="0" smtClean="0">
                <a:solidFill>
                  <a:srgbClr val="FFFF00"/>
                </a:solidFill>
              </a:rPr>
              <a:t> di vita santa, tutta impiegata nell’adempimento dei doveri domestici e pubblici e consumata nobilmente nell’affermazione dei principi cristiani nella vita sociale. Il nome di Giuseppe </a:t>
            </a:r>
            <a:r>
              <a:rPr lang="it-IT" sz="2900" i="1" dirty="0" err="1" smtClean="0">
                <a:solidFill>
                  <a:srgbClr val="FFFF00"/>
                </a:solidFill>
              </a:rPr>
              <a:t>Toniolo</a:t>
            </a:r>
            <a:r>
              <a:rPr lang="it-IT" sz="2900" i="1" dirty="0" smtClean="0">
                <a:solidFill>
                  <a:srgbClr val="FFFF00"/>
                </a:solidFill>
              </a:rPr>
              <a:t> infatti vive ancora nelle università italiane, per la fama della sua dottrina e per merito dei suoi discepoli che lo hanno seguito nell’apostolato dell’insegnamento; vive soprattutto, il nome suo, tra i cultori della sociologia cristiana instaurata da Leone XIII, immortale autore della Rerum </a:t>
            </a:r>
            <a:r>
              <a:rPr lang="it-IT" sz="2900" i="1" dirty="0" err="1" smtClean="0">
                <a:solidFill>
                  <a:srgbClr val="FFFF00"/>
                </a:solidFill>
              </a:rPr>
              <a:t>Novarum</a:t>
            </a:r>
            <a:r>
              <a:rPr lang="it-IT" sz="2900" i="1" dirty="0" smtClean="0">
                <a:solidFill>
                  <a:srgbClr val="FFFF00"/>
                </a:solidFill>
              </a:rPr>
              <a:t>, e nelle associazioni studentesche, che furono le accolte dell’Azione Cattolica a lui più care e dalle quali sperava tanto, per la diffusione delle dottrine sociali e del pensiero cristiano in generale”. </a:t>
            </a:r>
            <a:r>
              <a:rPr lang="it-IT" sz="2900" dirty="0" smtClean="0">
                <a:solidFill>
                  <a:srgbClr val="FFFF00"/>
                </a:solidFill>
              </a:rPr>
              <a:t>Alla </a:t>
            </a:r>
            <a:r>
              <a:rPr lang="it-IT" sz="2900" b="1" dirty="0" smtClean="0">
                <a:solidFill>
                  <a:srgbClr val="FFFF00"/>
                </a:solidFill>
              </a:rPr>
              <a:t>FUCI</a:t>
            </a:r>
            <a:r>
              <a:rPr lang="it-IT" sz="2900" dirty="0" smtClean="0">
                <a:solidFill>
                  <a:srgbClr val="FFFF00"/>
                </a:solidFill>
              </a:rPr>
              <a:t> si aggregò subito l’intera </a:t>
            </a:r>
            <a:r>
              <a:rPr lang="it-IT" sz="2900" b="1" dirty="0" smtClean="0">
                <a:solidFill>
                  <a:srgbClr val="FFFF00"/>
                </a:solidFill>
              </a:rPr>
              <a:t>Azione Cattolica</a:t>
            </a:r>
            <a:r>
              <a:rPr lang="it-IT" sz="2900" dirty="0" smtClean="0">
                <a:solidFill>
                  <a:srgbClr val="FFFF00"/>
                </a:solidFill>
              </a:rPr>
              <a:t>; più tardi, nel 1942 entrò nel comitato anche </a:t>
            </a:r>
            <a:r>
              <a:rPr lang="it-IT" sz="2900" b="1" dirty="0" smtClean="0">
                <a:solidFill>
                  <a:srgbClr val="FFFF00"/>
                </a:solidFill>
              </a:rPr>
              <a:t>l’Università Cattolica del Sacro Cuore</a:t>
            </a:r>
            <a:r>
              <a:rPr lang="it-IT" sz="2900" dirty="0" smtClean="0">
                <a:solidFill>
                  <a:srgbClr val="FFFF00"/>
                </a:solidFill>
              </a:rPr>
              <a:t>.</a:t>
            </a:r>
          </a:p>
          <a:p>
            <a:endParaRPr lang="it-IT"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p:cNvPicPr>
            <a:picLocks noChangeAspect="1" noChangeArrowheads="1"/>
          </p:cNvPicPr>
          <p:nvPr/>
        </p:nvPicPr>
        <p:blipFill>
          <a:blip r:embed="rId2" cstate="print"/>
          <a:srcRect/>
          <a:stretch>
            <a:fillRect/>
          </a:stretch>
        </p:blipFill>
        <p:spPr bwMode="auto">
          <a:xfrm>
            <a:off x="5796136" y="548680"/>
            <a:ext cx="2840655" cy="3528392"/>
          </a:xfrm>
          <a:prstGeom prst="rect">
            <a:avLst/>
          </a:prstGeom>
          <a:noFill/>
          <a:ln w="9525">
            <a:noFill/>
            <a:miter lim="800000"/>
            <a:headEnd/>
            <a:tailEnd/>
          </a:ln>
        </p:spPr>
      </p:pic>
      <p:pic>
        <p:nvPicPr>
          <p:cNvPr id="5" name="Immagine 4" descr="fitoniolo.jpg"/>
          <p:cNvPicPr>
            <a:picLocks noChangeAspect="1"/>
          </p:cNvPicPr>
          <p:nvPr/>
        </p:nvPicPr>
        <p:blipFill>
          <a:blip r:embed="rId3" cstate="print"/>
          <a:stretch>
            <a:fillRect/>
          </a:stretch>
        </p:blipFill>
        <p:spPr>
          <a:xfrm>
            <a:off x="323528" y="260648"/>
            <a:ext cx="4810253" cy="3960440"/>
          </a:xfrm>
          <a:prstGeom prst="rect">
            <a:avLst/>
          </a:prstGeom>
        </p:spPr>
      </p:pic>
      <p:pic>
        <p:nvPicPr>
          <p:cNvPr id="6" name="Immagine 5" descr="P1010028-225x300.jpg"/>
          <p:cNvPicPr>
            <a:picLocks noChangeAspect="1"/>
          </p:cNvPicPr>
          <p:nvPr/>
        </p:nvPicPr>
        <p:blipFill>
          <a:blip r:embed="rId4" cstate="print"/>
          <a:stretch>
            <a:fillRect/>
          </a:stretch>
        </p:blipFill>
        <p:spPr>
          <a:xfrm>
            <a:off x="4067944" y="3356992"/>
            <a:ext cx="2376264" cy="3168352"/>
          </a:xfrm>
          <a:prstGeom prst="rect">
            <a:avLst/>
          </a:prstGeom>
        </p:spPr>
      </p:pic>
      <p:pic>
        <p:nvPicPr>
          <p:cNvPr id="7" name="Immagine 6" descr="stemma Fuci.jpg"/>
          <p:cNvPicPr>
            <a:picLocks noChangeAspect="1"/>
          </p:cNvPicPr>
          <p:nvPr/>
        </p:nvPicPr>
        <p:blipFill>
          <a:blip r:embed="rId5" cstate="print"/>
          <a:stretch>
            <a:fillRect/>
          </a:stretch>
        </p:blipFill>
        <p:spPr>
          <a:xfrm>
            <a:off x="1115616" y="4221088"/>
            <a:ext cx="2088232" cy="2200875"/>
          </a:xfrm>
          <a:prstGeom prst="rect">
            <a:avLst/>
          </a:prstGeom>
        </p:spPr>
      </p:pic>
      <p:pic>
        <p:nvPicPr>
          <p:cNvPr id="8" name="Immagine 7" descr="fuci_stemma.jpg"/>
          <p:cNvPicPr>
            <a:picLocks noChangeAspect="1"/>
          </p:cNvPicPr>
          <p:nvPr/>
        </p:nvPicPr>
        <p:blipFill>
          <a:blip r:embed="rId6" cstate="print"/>
          <a:stretch>
            <a:fillRect/>
          </a:stretch>
        </p:blipFill>
        <p:spPr>
          <a:xfrm>
            <a:off x="6876256" y="4509120"/>
            <a:ext cx="1656184" cy="1656184"/>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egnaposto contenuto 3" descr="545ECEEC.jpg"/>
          <p:cNvPicPr>
            <a:picLocks noGrp="1" noChangeAspect="1"/>
          </p:cNvPicPr>
          <p:nvPr>
            <p:ph idx="1"/>
          </p:nvPr>
        </p:nvPicPr>
        <p:blipFill>
          <a:blip r:embed="rId2" cstate="print"/>
          <a:stretch>
            <a:fillRect/>
          </a:stretch>
        </p:blipFill>
        <p:spPr>
          <a:xfrm>
            <a:off x="611560" y="332656"/>
            <a:ext cx="7992888" cy="5994666"/>
          </a:xfr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457200" y="692696"/>
            <a:ext cx="8229600" cy="5403304"/>
          </a:xfrm>
        </p:spPr>
        <p:txBody>
          <a:bodyPr>
            <a:normAutofit/>
          </a:bodyPr>
          <a:lstStyle/>
          <a:p>
            <a:pPr algn="just"/>
            <a:r>
              <a:rPr lang="it-IT" sz="3000" i="1" dirty="0" smtClean="0">
                <a:solidFill>
                  <a:srgbClr val="FFFF00"/>
                </a:solidFill>
              </a:rPr>
              <a:t>«… passando in ferrovia per Treviso il solito pensiero mi si ridestò nell’anima. […] </a:t>
            </a:r>
          </a:p>
          <a:p>
            <a:pPr algn="just">
              <a:buNone/>
            </a:pPr>
            <a:r>
              <a:rPr lang="it-IT" sz="3000" i="1" dirty="0" smtClean="0">
                <a:solidFill>
                  <a:srgbClr val="FFFF00"/>
                </a:solidFill>
              </a:rPr>
              <a:t>	Così avesti ieri e assai </a:t>
            </a:r>
            <a:r>
              <a:rPr lang="it-IT" sz="3000" i="1" dirty="0" err="1" smtClean="0">
                <a:solidFill>
                  <a:srgbClr val="FFFF00"/>
                </a:solidFill>
              </a:rPr>
              <a:t>anco</a:t>
            </a:r>
            <a:r>
              <a:rPr lang="it-IT" sz="3000" i="1" dirty="0" smtClean="0">
                <a:solidFill>
                  <a:srgbClr val="FFFF00"/>
                </a:solidFill>
              </a:rPr>
              <a:t> per l’avvenire un po’ di merito tu pure, quando ripassando di là io sollevi un pensiero di gratitudine verso il buon Dio, che colà volle por principio alla mia vita e rigenerarmi alle acque sante del battesimo. L‘affetto al loco natio è affatto naturale, comunque nobilissimo: ma quanto il pensiero religioso lo sublima».</a:t>
            </a:r>
          </a:p>
          <a:p>
            <a:pPr algn="r">
              <a:buNone/>
            </a:pPr>
            <a:r>
              <a:rPr lang="it-IT" sz="3000" dirty="0" smtClean="0">
                <a:solidFill>
                  <a:srgbClr val="FFFF00"/>
                </a:solidFill>
              </a:rPr>
              <a:t>(Lettera alla fidanzata)</a:t>
            </a:r>
            <a:endParaRPr lang="it-IT" sz="3000" dirty="0">
              <a:solidFill>
                <a:srgbClr val="FFFF00"/>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2"/>
          <p:cNvSpPr>
            <a:spLocks noGrp="1"/>
          </p:cNvSpPr>
          <p:nvPr>
            <p:ph idx="1"/>
          </p:nvPr>
        </p:nvSpPr>
        <p:spPr>
          <a:xfrm>
            <a:off x="467544" y="476672"/>
            <a:ext cx="8229600" cy="5762625"/>
          </a:xfrm>
        </p:spPr>
        <p:txBody>
          <a:bodyPr>
            <a:normAutofit fontScale="70000" lnSpcReduction="20000"/>
          </a:bodyPr>
          <a:lstStyle/>
          <a:p>
            <a:pPr algn="just"/>
            <a:r>
              <a:rPr lang="it-IT" sz="3400" dirty="0" smtClean="0">
                <a:solidFill>
                  <a:srgbClr val="FFFF00"/>
                </a:solidFill>
              </a:rPr>
              <a:t>Giuseppe fu il primo di quattro figli di una famiglia della media borghesia veneta dai solidi principi religiosi. </a:t>
            </a:r>
          </a:p>
          <a:p>
            <a:pPr algn="just"/>
            <a:endParaRPr lang="it-IT" sz="3400" dirty="0" smtClean="0">
              <a:solidFill>
                <a:srgbClr val="FFFF00"/>
              </a:solidFill>
            </a:endParaRPr>
          </a:p>
          <a:p>
            <a:pPr algn="just"/>
            <a:r>
              <a:rPr lang="it-IT" sz="3400" dirty="0" smtClean="0">
                <a:solidFill>
                  <a:srgbClr val="FFFF00"/>
                </a:solidFill>
              </a:rPr>
              <a:t>Le condizioni finanziarie non buone, i continui spostamenti del padre per motivi di lavoro ed il conseguente trasferirsi dei familiari, indussero i genitori a mettere il ragazzo nel collegio S. Caterina, poi Foscarini, a Venezia: era l'ottobre 1854.</a:t>
            </a:r>
          </a:p>
          <a:p>
            <a:pPr algn="just"/>
            <a:endParaRPr lang="it-IT" sz="3400" dirty="0" smtClean="0">
              <a:solidFill>
                <a:srgbClr val="FFFF00"/>
              </a:solidFill>
            </a:endParaRPr>
          </a:p>
          <a:p>
            <a:pPr algn="just"/>
            <a:r>
              <a:rPr lang="it-IT" sz="3400" dirty="0" smtClean="0">
                <a:solidFill>
                  <a:srgbClr val="FFFF00"/>
                </a:solidFill>
              </a:rPr>
              <a:t>Sotto la guida del Rettore mons. Dalla Vecchia, raggiunse quella maturità e quell'equilibrio che lo caratterizzarono sempre. </a:t>
            </a:r>
          </a:p>
          <a:p>
            <a:pPr algn="just"/>
            <a:endParaRPr lang="it-IT" sz="3400" dirty="0" smtClean="0">
              <a:solidFill>
                <a:srgbClr val="FFFF00"/>
              </a:solidFill>
            </a:endParaRPr>
          </a:p>
          <a:p>
            <a:pPr algn="just"/>
            <a:r>
              <a:rPr lang="it-IT" sz="3400" dirty="0" smtClean="0">
                <a:solidFill>
                  <a:srgbClr val="FFFF00"/>
                </a:solidFill>
              </a:rPr>
              <a:t>Nel 1863 la famiglia si trasferì da Verona a Padova, dove il giovane ebbe modo di frequentare la facoltà di Giurisprudenza presso la locale Università. </a:t>
            </a:r>
            <a:r>
              <a:rPr lang="it-IT" sz="3400" dirty="0" err="1" smtClean="0">
                <a:solidFill>
                  <a:srgbClr val="FFFF00"/>
                </a:solidFill>
              </a:rPr>
              <a:t>Toniolo</a:t>
            </a:r>
            <a:r>
              <a:rPr lang="it-IT" sz="3400" dirty="0" smtClean="0">
                <a:solidFill>
                  <a:srgbClr val="FFFF00"/>
                </a:solidFill>
              </a:rPr>
              <a:t> ottenne la laurea in Diritto Civile e Canonico il 21 giugno 1867.</a:t>
            </a:r>
          </a:p>
          <a:p>
            <a:pPr algn="just"/>
            <a:endParaRPr lang="it-IT" sz="3200" dirty="0">
              <a:solidFill>
                <a:schemeClr val="tx2">
                  <a:lumMod val="75000"/>
                </a:schemeClr>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descr="jpg_3189590.jpg"/>
          <p:cNvPicPr>
            <a:picLocks noChangeAspect="1"/>
          </p:cNvPicPr>
          <p:nvPr/>
        </p:nvPicPr>
        <p:blipFill>
          <a:blip r:embed="rId2" cstate="print"/>
          <a:stretch>
            <a:fillRect/>
          </a:stretch>
        </p:blipFill>
        <p:spPr>
          <a:xfrm>
            <a:off x="1907704" y="455216"/>
            <a:ext cx="5309369" cy="5926111"/>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2"/>
          <p:cNvSpPr>
            <a:spLocks noGrp="1"/>
          </p:cNvSpPr>
          <p:nvPr>
            <p:ph idx="1"/>
          </p:nvPr>
        </p:nvSpPr>
        <p:spPr>
          <a:xfrm>
            <a:off x="467544" y="476672"/>
            <a:ext cx="8229600" cy="5759921"/>
          </a:xfrm>
        </p:spPr>
        <p:txBody>
          <a:bodyPr>
            <a:noAutofit/>
          </a:bodyPr>
          <a:lstStyle/>
          <a:p>
            <a:pPr algn="just"/>
            <a:r>
              <a:rPr lang="it-IT" sz="4000" dirty="0" smtClean="0">
                <a:solidFill>
                  <a:srgbClr val="FFFF00"/>
                </a:solidFill>
              </a:rPr>
              <a:t>Avviatosi alla professione presso un legale, fu invitato da alcuni professori a continuare lo studio e ad intraprendere la libera docenza in economia politica. </a:t>
            </a:r>
          </a:p>
          <a:p>
            <a:pPr algn="just"/>
            <a:endParaRPr lang="it-IT" sz="3200" dirty="0" smtClean="0">
              <a:solidFill>
                <a:srgbClr val="FFFF00"/>
              </a:solidFill>
            </a:endParaRPr>
          </a:p>
          <a:p>
            <a:pPr algn="just"/>
            <a:r>
              <a:rPr lang="it-IT" sz="4000" dirty="0" smtClean="0">
                <a:solidFill>
                  <a:srgbClr val="FFFF00"/>
                </a:solidFill>
              </a:rPr>
              <a:t>Inaspettatamente morì il padre, il 30 dicembre 1867. La famiglia gravava ormai sulle sue spalle.</a:t>
            </a:r>
          </a:p>
          <a:p>
            <a:pPr>
              <a:buNone/>
            </a:pPr>
            <a:r>
              <a:rPr lang="it-IT" sz="4000" dirty="0" smtClean="0"/>
              <a:t/>
            </a:r>
            <a:br>
              <a:rPr lang="it-IT" sz="4000" dirty="0" smtClean="0"/>
            </a:br>
            <a:endParaRPr lang="it-IT" sz="40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457200" y="548680"/>
            <a:ext cx="8229600" cy="5547320"/>
          </a:xfrm>
        </p:spPr>
        <p:txBody>
          <a:bodyPr>
            <a:normAutofit/>
          </a:bodyPr>
          <a:lstStyle/>
          <a:p>
            <a:pPr algn="just"/>
            <a:r>
              <a:rPr lang="it-IT" sz="2800" dirty="0" smtClean="0">
                <a:solidFill>
                  <a:srgbClr val="FFFF00"/>
                </a:solidFill>
              </a:rPr>
              <a:t>Nella primavera del 1873 partecipò al concorso per la libera docenza in economia politica. Il 30 agosto fu emanato il decreto regio di nomina «alla privata docenza» nell'Università di Padova. Il 23 dicembre 1873 tenne la prolusione al corso di libera docenza sul tema: «Dell'elemento etico quale fattore intrinseco delle leggi economiche». Le sue lezioni furono un successo crescente.</a:t>
            </a:r>
          </a:p>
          <a:p>
            <a:endParaRPr lang="it-IT" sz="2800" dirty="0" smtClean="0">
              <a:solidFill>
                <a:srgbClr val="FFFF00"/>
              </a:solidFill>
            </a:endParaRPr>
          </a:p>
          <a:p>
            <a:pPr algn="just"/>
            <a:r>
              <a:rPr lang="it-IT" sz="2800" dirty="0" smtClean="0">
                <a:solidFill>
                  <a:srgbClr val="FFFF00"/>
                </a:solidFill>
              </a:rPr>
              <a:t>Nel 1876 passò a Venezia ad insegnare economia politica; nel 1878 venne destinato all'Università di Modena.</a:t>
            </a:r>
          </a:p>
          <a:p>
            <a:endParaRPr lang="it-IT"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arta">
  <a:themeElements>
    <a:clrScheme name="Carta">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Carta">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arta">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txDef>
      <a:spPr>
        <a:noFill/>
      </a:spPr>
      <a:bodyPr wrap="square" rtlCol="0">
        <a:spAutoFit/>
      </a:bodyPr>
      <a:lstStyle>
        <a:defPPr>
          <a:defRPr b="1" dirty="0" smtClean="0">
            <a:solidFill>
              <a:schemeClr val="tx2">
                <a:lumMod val="75000"/>
              </a:schemeClr>
            </a:solidFill>
          </a:defRPr>
        </a:defPPr>
      </a:lstStyle>
    </a:txDef>
  </a:objectDefaults>
  <a:extraClrSchemeLst/>
</a:theme>
</file>

<file path=docProps/app.xml><?xml version="1.0" encoding="utf-8"?>
<Properties xmlns="http://schemas.openxmlformats.org/officeDocument/2006/extended-properties" xmlns:vt="http://schemas.openxmlformats.org/officeDocument/2006/docPropsVTypes">
  <Template/>
  <TotalTime>938</TotalTime>
  <Words>2339</Words>
  <Application>Microsoft Office PowerPoint</Application>
  <PresentationFormat>Presentazione su schermo (4:3)</PresentationFormat>
  <Paragraphs>93</Paragraphs>
  <Slides>38</Slides>
  <Notes>0</Notes>
  <HiddenSlides>0</HiddenSlides>
  <MMClips>0</MMClips>
  <ScaleCrop>false</ScaleCrop>
  <HeadingPairs>
    <vt:vector size="4" baseType="variant">
      <vt:variant>
        <vt:lpstr>Tema</vt:lpstr>
      </vt:variant>
      <vt:variant>
        <vt:i4>1</vt:i4>
      </vt:variant>
      <vt:variant>
        <vt:lpstr>Titoli diapositive</vt:lpstr>
      </vt:variant>
      <vt:variant>
        <vt:i4>38</vt:i4>
      </vt:variant>
    </vt:vector>
  </HeadingPairs>
  <TitlesOfParts>
    <vt:vector size="39" baseType="lpstr">
      <vt:lpstr>Carta</vt:lpstr>
      <vt:lpstr>GIUSEPPE TONIOLO</vt:lpstr>
      <vt:lpstr>Modello di santità laicale</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REGOLAMENTO DI VITA</vt:lpstr>
      <vt:lpstr>Diapositiva 18</vt:lpstr>
      <vt:lpstr>Diapositiva 19</vt:lpstr>
      <vt:lpstr>Diapositiva 20</vt:lpstr>
      <vt:lpstr>Diapositiva 21</vt:lpstr>
      <vt:lpstr>TONIOLO ECONOMISTA</vt:lpstr>
      <vt:lpstr>Trattato di economia sociale</vt:lpstr>
      <vt:lpstr>TONIOLO E IL MOVIMENTO CATTOLICO</vt:lpstr>
      <vt:lpstr>Diapositiva 25</vt:lpstr>
      <vt:lpstr>Diapositiva 26</vt:lpstr>
      <vt:lpstr>Diapositiva 27</vt:lpstr>
      <vt:lpstr>La Democrazia Cristiana</vt:lpstr>
      <vt:lpstr>Diapositiva 29</vt:lpstr>
      <vt:lpstr>Diapositiva 30</vt:lpstr>
      <vt:lpstr>Diapositiva 31</vt:lpstr>
      <vt:lpstr>Diapositiva 32</vt:lpstr>
      <vt:lpstr>Diapositiva 33</vt:lpstr>
      <vt:lpstr>Diapositiva 34</vt:lpstr>
      <vt:lpstr>Diapositiva 35</vt:lpstr>
      <vt:lpstr>TONIOLO E LA F.U.C.I.</vt:lpstr>
      <vt:lpstr>Diapositiva 37</vt:lpstr>
      <vt:lpstr>Diapositiva 38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GIUSEPPE TONIOLO</dc:title>
  <dc:creator>Alberto Ratti</dc:creator>
  <cp:lastModifiedBy>Alberto Ratti</cp:lastModifiedBy>
  <cp:revision>78</cp:revision>
  <dcterms:created xsi:type="dcterms:W3CDTF">2011-11-27T16:48:18Z</dcterms:created>
  <dcterms:modified xsi:type="dcterms:W3CDTF">2012-01-13T10:51:36Z</dcterms:modified>
</cp:coreProperties>
</file>