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0" r:id="rId1"/>
  </p:sldMasterIdLst>
  <p:notesMasterIdLst>
    <p:notesMasterId r:id="rId31"/>
  </p:notesMasterIdLst>
  <p:sldIdLst>
    <p:sldId id="256" r:id="rId2"/>
    <p:sldId id="328" r:id="rId3"/>
    <p:sldId id="331" r:id="rId4"/>
    <p:sldId id="332" r:id="rId5"/>
    <p:sldId id="333" r:id="rId6"/>
    <p:sldId id="334" r:id="rId7"/>
    <p:sldId id="335" r:id="rId8"/>
    <p:sldId id="336" r:id="rId9"/>
    <p:sldId id="343" r:id="rId10"/>
    <p:sldId id="338" r:id="rId11"/>
    <p:sldId id="329" r:id="rId12"/>
    <p:sldId id="339" r:id="rId13"/>
    <p:sldId id="341" r:id="rId14"/>
    <p:sldId id="342" r:id="rId15"/>
    <p:sldId id="344" r:id="rId16"/>
    <p:sldId id="345" r:id="rId17"/>
    <p:sldId id="346" r:id="rId18"/>
    <p:sldId id="347" r:id="rId19"/>
    <p:sldId id="348" r:id="rId20"/>
    <p:sldId id="349" r:id="rId21"/>
    <p:sldId id="350" r:id="rId22"/>
    <p:sldId id="351" r:id="rId23"/>
    <p:sldId id="354" r:id="rId24"/>
    <p:sldId id="353" r:id="rId25"/>
    <p:sldId id="355" r:id="rId26"/>
    <p:sldId id="356" r:id="rId27"/>
    <p:sldId id="357" r:id="rId28"/>
    <p:sldId id="352" r:id="rId29"/>
    <p:sldId id="3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832" y="-3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1DFDB-96A1-1C4E-9040-69AECE916DAD}" type="datetimeFigureOut">
              <a:rPr lang="it-IT" smtClean="0"/>
              <a:t>17/10/14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EA36B-9D7D-CE46-9CD0-6D0F072BD792}" type="slidenum">
              <a:rPr lang="it-IT" smtClean="0"/>
              <a:t>‹n.›</a:t>
            </a:fld>
            <a:endParaRPr lang="it-IT"/>
          </a:p>
        </p:txBody>
      </p:sp>
    </p:spTree>
    <p:extLst>
      <p:ext uri="{BB962C8B-B14F-4D97-AF65-F5344CB8AC3E}">
        <p14:creationId xmlns:p14="http://schemas.microsoft.com/office/powerpoint/2010/main" val="21509801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it-IT" smtClean="0"/>
              <a:t>Fare clic per modificare stile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pPr eaLnBrk="1" latinLnBrk="0" hangingPunct="1"/>
            <a:fld id="{9D21D778-B565-4D7E-94D7-64010A445B68}" type="datetimeFigureOut">
              <a:rPr lang="en-US" smtClean="0"/>
              <a:pPr eaLnBrk="1" latinLnBrk="0" hangingPunct="1"/>
              <a:t>17/10/14</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kumimoji="0"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5744759D-0EFF-4FB2-9CCE-04E00944F0FE}" type="slidenum">
              <a:rPr lang="en-US" smtClean="0"/>
              <a:pPr/>
              <a:t>‹n.›</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251665B-C24A-4702-B522-6A4334602E03}" type="datetimeFigureOut">
              <a:rPr lang="en-US" smtClean="0"/>
              <a:t>17/10/14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it-IT" smtClean="0"/>
              <a:t>Fare clic per modificare stile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251665B-C24A-4702-B522-6A4334602E03}" type="datetimeFigureOut">
              <a:rPr lang="en-US" smtClean="0"/>
              <a:t>17/10/14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251665B-C24A-4702-B522-6A4334602E03}" type="datetimeFigureOut">
              <a:rPr lang="en-US" smtClean="0"/>
              <a:t>17/10/14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17/10/14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5" name="Date Placeholder 4"/>
          <p:cNvSpPr>
            <a:spLocks noGrp="1"/>
          </p:cNvSpPr>
          <p:nvPr>
            <p:ph type="dt" sz="half" idx="10"/>
          </p:nvPr>
        </p:nvSpPr>
        <p:spPr/>
        <p:txBody>
          <a:bodyPr/>
          <a:lstStyle/>
          <a:p>
            <a:fld id="{4251665B-C24A-4702-B522-6A4334602E03}" type="datetimeFigureOut">
              <a:rPr lang="en-US" smtClean="0"/>
              <a:t>17/10/14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7" name="Date Placeholder 6"/>
          <p:cNvSpPr>
            <a:spLocks noGrp="1"/>
          </p:cNvSpPr>
          <p:nvPr>
            <p:ph type="dt" sz="half" idx="10"/>
          </p:nvPr>
        </p:nvSpPr>
        <p:spPr/>
        <p:txBody>
          <a:bodyPr/>
          <a:lstStyle/>
          <a:p>
            <a:fld id="{4251665B-C24A-4702-B522-6A4334602E03}" type="datetimeFigureOut">
              <a:rPr lang="en-US" smtClean="0"/>
              <a:t>17/10/14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‹n.›</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4251665B-C24A-4702-B522-6A4334602E03}" type="datetimeFigureOut">
              <a:rPr lang="en-US" smtClean="0"/>
              <a:t>17/10/14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17/10/14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it-IT" smtClean="0"/>
              <a:t>Fare clic per modificare stile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251665B-C24A-4702-B522-6A4334602E03}" type="datetimeFigureOut">
              <a:rPr lang="en-US" smtClean="0"/>
              <a:t>17/10/14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251665B-C24A-4702-B522-6A4334602E03}" type="datetimeFigureOut">
              <a:rPr lang="en-US" smtClean="0"/>
              <a:t>17/10/14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it-IT" smtClean="0"/>
              <a:t>Fare clic per modificare stile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4251665B-C24A-4702-B522-6A4334602E03}" type="datetimeFigureOut">
              <a:rPr lang="en-US" smtClean="0"/>
              <a:t>17/10/14</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5FD889E0-CAB2-4699-909D-B9A88D47ACBE}"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360000">
            <a:off x="3367642" y="3017250"/>
            <a:ext cx="4847038" cy="1067185"/>
          </a:xfrm>
        </p:spPr>
        <p:txBody>
          <a:bodyPr>
            <a:normAutofit fontScale="90000"/>
          </a:bodyPr>
          <a:lstStyle/>
          <a:p>
            <a:pPr algn="r">
              <a:lnSpc>
                <a:spcPct val="70000"/>
              </a:lnSpc>
            </a:pPr>
            <a:r>
              <a:rPr lang="it-IT" sz="2400" dirty="0" smtClean="0"/>
              <a:t>Scuola di formazione </a:t>
            </a:r>
            <a:br>
              <a:rPr lang="it-IT" sz="2400" dirty="0" smtClean="0"/>
            </a:br>
            <a:r>
              <a:rPr lang="it-IT" sz="2400" dirty="0" smtClean="0"/>
              <a:t>socio-politica</a:t>
            </a:r>
            <a:br>
              <a:rPr lang="it-IT" sz="2400" dirty="0" smtClean="0"/>
            </a:br>
            <a:r>
              <a:rPr lang="it-IT" sz="2400" dirty="0" smtClean="0"/>
              <a:t/>
            </a:r>
            <a:br>
              <a:rPr lang="it-IT" sz="2400" dirty="0" smtClean="0"/>
            </a:br>
            <a:r>
              <a:rPr lang="it-IT" sz="2000" dirty="0" smtClean="0"/>
              <a:t>Padova </a:t>
            </a:r>
            <a:r>
              <a:rPr lang="it-IT" sz="2000" dirty="0" smtClean="0"/>
              <a:t>18</a:t>
            </a:r>
            <a:r>
              <a:rPr lang="it-IT" sz="2000" dirty="0" smtClean="0"/>
              <a:t>/10/2014</a:t>
            </a:r>
            <a:endParaRPr lang="it-IT" sz="2000" dirty="0"/>
          </a:p>
        </p:txBody>
      </p:sp>
      <p:sp>
        <p:nvSpPr>
          <p:cNvPr id="3" name="Sottotitolo 2"/>
          <p:cNvSpPr>
            <a:spLocks noGrp="1"/>
          </p:cNvSpPr>
          <p:nvPr>
            <p:ph type="subTitle" idx="1"/>
          </p:nvPr>
        </p:nvSpPr>
        <p:spPr>
          <a:xfrm rot="360000">
            <a:off x="3205379" y="4673792"/>
            <a:ext cx="4836456" cy="1134225"/>
          </a:xfrm>
        </p:spPr>
        <p:txBody>
          <a:bodyPr>
            <a:normAutofit fontScale="70000" lnSpcReduction="20000"/>
          </a:bodyPr>
          <a:lstStyle/>
          <a:p>
            <a:r>
              <a:rPr lang="it-IT" sz="4500" b="1" dirty="0" smtClean="0">
                <a:latin typeface="+mj-lt"/>
              </a:rPr>
              <a:t>LAVORO ED ECONOMIA </a:t>
            </a:r>
          </a:p>
          <a:p>
            <a:r>
              <a:rPr lang="it-IT" sz="4500" b="1" dirty="0" smtClean="0">
                <a:latin typeface="+mj-lt"/>
              </a:rPr>
              <a:t>NEL </a:t>
            </a:r>
            <a:r>
              <a:rPr lang="it-IT" sz="4500" b="1" dirty="0" smtClean="0">
                <a:latin typeface="+mj-lt"/>
              </a:rPr>
              <a:t>Compendio DSC</a:t>
            </a:r>
            <a:endParaRPr lang="it-IT" sz="4500" b="1" dirty="0" smtClean="0">
              <a:latin typeface="+mj-lt"/>
            </a:endParaRPr>
          </a:p>
        </p:txBody>
      </p:sp>
    </p:spTree>
    <p:extLst>
      <p:ext uri="{BB962C8B-B14F-4D97-AF65-F5344CB8AC3E}">
        <p14:creationId xmlns:p14="http://schemas.microsoft.com/office/powerpoint/2010/main" val="150461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22237"/>
          </a:xfrm>
        </p:spPr>
        <p:txBody>
          <a:bodyPr/>
          <a:lstStyle/>
          <a:p>
            <a:pPr>
              <a:lnSpc>
                <a:spcPct val="120000"/>
              </a:lnSpc>
            </a:pPr>
            <a:endParaRPr lang="it-IT" sz="2400" dirty="0">
              <a:latin typeface="Geneva"/>
              <a:cs typeface="Geneva"/>
            </a:endParaRPr>
          </a:p>
        </p:txBody>
      </p:sp>
      <p:sp>
        <p:nvSpPr>
          <p:cNvPr id="3" name="Segnaposto contenuto 2"/>
          <p:cNvSpPr>
            <a:spLocks noGrp="1"/>
          </p:cNvSpPr>
          <p:nvPr>
            <p:ph idx="1"/>
          </p:nvPr>
        </p:nvSpPr>
        <p:spPr>
          <a:xfrm>
            <a:off x="838200" y="889000"/>
            <a:ext cx="7467600" cy="5100725"/>
          </a:xfrm>
        </p:spPr>
        <p:txBody>
          <a:bodyPr>
            <a:normAutofit/>
          </a:bodyPr>
          <a:lstStyle/>
          <a:p>
            <a:pPr marL="0" indent="0">
              <a:lnSpc>
                <a:spcPct val="80000"/>
              </a:lnSpc>
              <a:buNone/>
            </a:pPr>
            <a:r>
              <a:rPr lang="it-IT" sz="2800" b="1" dirty="0" smtClean="0">
                <a:solidFill>
                  <a:srgbClr val="000000"/>
                </a:solidFill>
                <a:latin typeface="Corbel"/>
                <a:cs typeface="Corbel"/>
              </a:rPr>
              <a:t>5</a:t>
            </a:r>
            <a:r>
              <a:rPr lang="it-IT" sz="2800" b="1" dirty="0" smtClean="0">
                <a:solidFill>
                  <a:srgbClr val="000000"/>
                </a:solidFill>
                <a:latin typeface="Corbel"/>
                <a:cs typeface="Corbel"/>
              </a:rPr>
              <a:t>. Indicazioni etico-sociali per l’oggi </a:t>
            </a:r>
            <a:r>
              <a:rPr lang="it-IT" dirty="0" smtClean="0">
                <a:solidFill>
                  <a:srgbClr val="000000"/>
                </a:solidFill>
                <a:latin typeface="Corbel"/>
                <a:cs typeface="Corbel"/>
              </a:rPr>
              <a:t>(</a:t>
            </a:r>
            <a:r>
              <a:rPr lang="it-IT" dirty="0" err="1" smtClean="0">
                <a:solidFill>
                  <a:srgbClr val="000000"/>
                </a:solidFill>
                <a:latin typeface="Corbel"/>
                <a:cs typeface="Corbel"/>
              </a:rPr>
              <a:t>nn</a:t>
            </a:r>
            <a:r>
              <a:rPr lang="it-IT" dirty="0" smtClean="0">
                <a:solidFill>
                  <a:srgbClr val="000000"/>
                </a:solidFill>
                <a:latin typeface="Corbel"/>
                <a:cs typeface="Corbel"/>
              </a:rPr>
              <a:t>. 317</a:t>
            </a:r>
            <a:r>
              <a:rPr lang="it-IT" dirty="0" smtClean="0">
                <a:solidFill>
                  <a:srgbClr val="000000"/>
                </a:solidFill>
                <a:latin typeface="Corbel"/>
                <a:cs typeface="Corbel"/>
              </a:rPr>
              <a:t>-322)</a:t>
            </a:r>
          </a:p>
          <a:p>
            <a:pPr marL="748800" lvl="1" indent="-270000" algn="just">
              <a:spcBef>
                <a:spcPts val="1224"/>
              </a:spcBef>
              <a:buClr>
                <a:srgbClr val="FF0000"/>
              </a:buClr>
              <a:buFont typeface="Wingdings" charset="2"/>
              <a:buChar char="§"/>
            </a:pPr>
            <a:r>
              <a:rPr lang="it-IT" sz="2800" i="1" dirty="0" smtClean="0">
                <a:solidFill>
                  <a:srgbClr val="000000"/>
                </a:solidFill>
                <a:latin typeface="Corbel"/>
                <a:cs typeface="Corbel"/>
              </a:rPr>
              <a:t>… evitare </a:t>
            </a:r>
            <a:r>
              <a:rPr lang="it-IT" sz="2800" i="1" dirty="0">
                <a:solidFill>
                  <a:srgbClr val="000000"/>
                </a:solidFill>
                <a:latin typeface="Corbel"/>
                <a:cs typeface="Corbel"/>
              </a:rPr>
              <a:t>l'errore di ritenere che i mutamenti in atto avvengano in modo </a:t>
            </a:r>
            <a:r>
              <a:rPr lang="it-IT" sz="2800" i="1" dirty="0" smtClean="0">
                <a:solidFill>
                  <a:srgbClr val="000000"/>
                </a:solidFill>
                <a:latin typeface="Corbel"/>
                <a:cs typeface="Corbel"/>
              </a:rPr>
              <a:t>deterministico</a:t>
            </a:r>
          </a:p>
          <a:p>
            <a:pPr marL="748800" lvl="1" indent="-270000" algn="just">
              <a:spcBef>
                <a:spcPts val="1224"/>
              </a:spcBef>
              <a:buClr>
                <a:srgbClr val="FF0000"/>
              </a:buClr>
              <a:buFont typeface="Wingdings" charset="2"/>
              <a:buChar char="§"/>
            </a:pPr>
            <a:endParaRPr lang="it-IT" sz="2800" i="1" dirty="0" smtClean="0">
              <a:solidFill>
                <a:srgbClr val="000000"/>
              </a:solidFill>
              <a:latin typeface="Corbel"/>
              <a:cs typeface="Corbel"/>
            </a:endParaRPr>
          </a:p>
          <a:p>
            <a:pPr marL="748800" lvl="1" indent="-270000" algn="just">
              <a:spcBef>
                <a:spcPts val="1224"/>
              </a:spcBef>
              <a:buClr>
                <a:srgbClr val="FF0000"/>
              </a:buClr>
              <a:buFont typeface="Wingdings" charset="2"/>
              <a:buChar char="§"/>
            </a:pPr>
            <a:r>
              <a:rPr lang="it-IT" sz="2800" i="1" dirty="0" smtClean="0">
                <a:solidFill>
                  <a:srgbClr val="000000"/>
                </a:solidFill>
                <a:latin typeface="Corbel"/>
                <a:cs typeface="Corbel"/>
              </a:rPr>
              <a:t>… non </a:t>
            </a:r>
            <a:r>
              <a:rPr lang="it-IT" sz="2800" i="1" dirty="0">
                <a:solidFill>
                  <a:srgbClr val="000000"/>
                </a:solidFill>
                <a:latin typeface="Corbel"/>
                <a:cs typeface="Corbel"/>
              </a:rPr>
              <a:t>devono cambiare le sue esigenze permanenti, che si riassumono nel rispetto dei diritti inalienabili dell'uomo che </a:t>
            </a:r>
            <a:r>
              <a:rPr lang="it-IT" sz="2800" i="1" dirty="0" smtClean="0">
                <a:solidFill>
                  <a:srgbClr val="000000"/>
                </a:solidFill>
                <a:latin typeface="Corbel"/>
                <a:cs typeface="Corbel"/>
              </a:rPr>
              <a:t>lavora</a:t>
            </a:r>
          </a:p>
          <a:p>
            <a:pPr marL="748800" lvl="1" indent="-270000" algn="just">
              <a:spcBef>
                <a:spcPts val="1224"/>
              </a:spcBef>
              <a:buClr>
                <a:srgbClr val="FF0000"/>
              </a:buClr>
              <a:buFont typeface="Wingdings" charset="2"/>
              <a:buChar char="§"/>
            </a:pPr>
            <a:endParaRPr lang="it-IT" sz="2800" i="1" dirty="0" smtClean="0">
              <a:solidFill>
                <a:srgbClr val="000000"/>
              </a:solidFill>
              <a:latin typeface="Corbel"/>
              <a:cs typeface="Corbel"/>
            </a:endParaRPr>
          </a:p>
          <a:p>
            <a:pPr marL="748800" lvl="1" indent="-270000" algn="just">
              <a:spcBef>
                <a:spcPts val="1224"/>
              </a:spcBef>
              <a:buClr>
                <a:srgbClr val="FF0000"/>
              </a:buClr>
              <a:buFont typeface="Wingdings" charset="2"/>
              <a:buChar char="§"/>
            </a:pPr>
            <a:r>
              <a:rPr lang="it-IT" sz="2800" i="1" dirty="0" smtClean="0">
                <a:solidFill>
                  <a:srgbClr val="000000"/>
                </a:solidFill>
                <a:latin typeface="Corbel"/>
                <a:cs typeface="Corbel"/>
              </a:rPr>
              <a:t>… devono </a:t>
            </a:r>
            <a:r>
              <a:rPr lang="it-IT" sz="2800" i="1" dirty="0">
                <a:solidFill>
                  <a:srgbClr val="000000"/>
                </a:solidFill>
                <a:latin typeface="Corbel"/>
                <a:cs typeface="Corbel"/>
              </a:rPr>
              <a:t>essere immaginate e costruite nuove forme di </a:t>
            </a:r>
            <a:r>
              <a:rPr lang="it-IT" sz="2800" i="1" dirty="0" smtClean="0">
                <a:solidFill>
                  <a:srgbClr val="000000"/>
                </a:solidFill>
                <a:latin typeface="Corbel"/>
                <a:cs typeface="Corbel"/>
              </a:rPr>
              <a:t>solidarietà </a:t>
            </a:r>
            <a:r>
              <a:rPr lang="it-IT" sz="2800" dirty="0" err="1" smtClean="0">
                <a:solidFill>
                  <a:srgbClr val="000000"/>
                </a:solidFill>
                <a:latin typeface="Corbel"/>
                <a:cs typeface="Corbel"/>
              </a:rPr>
              <a:t>glocale</a:t>
            </a:r>
            <a:r>
              <a:rPr lang="it-IT" sz="2800" dirty="0" smtClean="0">
                <a:solidFill>
                  <a:srgbClr val="000000"/>
                </a:solidFill>
                <a:latin typeface="Corbel"/>
                <a:cs typeface="Corbel"/>
              </a:rPr>
              <a:t> e globale</a:t>
            </a:r>
          </a:p>
          <a:p>
            <a:pPr marL="748800" lvl="1" indent="-270000" algn="just">
              <a:spcBef>
                <a:spcPts val="1224"/>
              </a:spcBef>
              <a:buClr>
                <a:srgbClr val="FF0000"/>
              </a:buClr>
              <a:buFont typeface="Wingdings" charset="2"/>
              <a:buChar char="§"/>
            </a:pPr>
            <a:endParaRPr lang="it-IT" dirty="0">
              <a:solidFill>
                <a:srgbClr val="000000"/>
              </a:solidFill>
              <a:latin typeface="Corbel"/>
              <a:cs typeface="Corbel"/>
            </a:endParaRPr>
          </a:p>
          <a:p>
            <a:pPr marL="748800" lvl="1" indent="-270000" algn="just">
              <a:spcBef>
                <a:spcPts val="1224"/>
              </a:spcBef>
              <a:buClr>
                <a:srgbClr val="FF0000"/>
              </a:buClr>
              <a:buFont typeface="Wingdings" charset="2"/>
              <a:buChar char="§"/>
            </a:pPr>
            <a:endParaRPr lang="it-IT" dirty="0" smtClean="0">
              <a:solidFill>
                <a:srgbClr val="000000"/>
              </a:solidFill>
              <a:latin typeface="Corbel"/>
              <a:cs typeface="Corbel"/>
            </a:endParaRPr>
          </a:p>
          <a:p>
            <a:pPr marL="1086876" lvl="2" indent="-342900" algn="just">
              <a:spcBef>
                <a:spcPts val="1224"/>
              </a:spcBef>
              <a:buClr>
                <a:srgbClr val="FF0000"/>
              </a:buClr>
              <a:buFont typeface="Wingdings" charset="2"/>
              <a:buChar char="²"/>
            </a:pPr>
            <a:endParaRPr lang="it-IT" b="1" dirty="0" smtClean="0">
              <a:solidFill>
                <a:srgbClr val="000000"/>
              </a:solidFill>
              <a:latin typeface="Corbel"/>
              <a:cs typeface="Corbel"/>
            </a:endParaRPr>
          </a:p>
          <a:p>
            <a:pPr marL="1151784" lvl="1" indent="-342900" algn="just">
              <a:spcBef>
                <a:spcPts val="1224"/>
              </a:spcBef>
              <a:buClr>
                <a:srgbClr val="FF0000"/>
              </a:buClr>
              <a:buFont typeface="Wingdings" charset="2"/>
              <a:buChar char="²"/>
            </a:pPr>
            <a:endParaRPr lang="it-IT" i="1" dirty="0">
              <a:solidFill>
                <a:srgbClr val="000000"/>
              </a:solidFill>
              <a:latin typeface="Corbel"/>
              <a:cs typeface="Corbel"/>
            </a:endParaRPr>
          </a:p>
        </p:txBody>
      </p:sp>
    </p:spTree>
    <p:extLst>
      <p:ext uri="{BB962C8B-B14F-4D97-AF65-F5344CB8AC3E}">
        <p14:creationId xmlns:p14="http://schemas.microsoft.com/office/powerpoint/2010/main" val="225784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smtClean="0">
                <a:latin typeface="Geneva"/>
                <a:cs typeface="Geneva"/>
              </a:rPr>
              <a:t>SGUARDO PANORAMICO</a:t>
            </a:r>
            <a:r>
              <a:rPr lang="it-IT" sz="3200" b="1" dirty="0" smtClean="0">
                <a:latin typeface="Geneva"/>
                <a:cs typeface="Geneva"/>
              </a:rPr>
              <a:t/>
            </a:r>
            <a:br>
              <a:rPr lang="it-IT" sz="3200" b="1" dirty="0" smtClean="0">
                <a:latin typeface="Geneva"/>
                <a:cs typeface="Geneva"/>
              </a:rPr>
            </a:br>
            <a:r>
              <a:rPr lang="it-IT" sz="2400" b="1" dirty="0" smtClean="0">
                <a:latin typeface="Geneva"/>
                <a:cs typeface="Geneva"/>
              </a:rPr>
              <a:t>CDSC - Seconda </a:t>
            </a:r>
            <a:r>
              <a:rPr lang="it-IT" sz="2400" b="1" dirty="0">
                <a:latin typeface="Geneva"/>
                <a:cs typeface="Geneva"/>
              </a:rPr>
              <a:t>P</a:t>
            </a:r>
            <a:r>
              <a:rPr lang="it-IT" sz="2400" b="1" dirty="0" smtClean="0">
                <a:latin typeface="Geneva"/>
                <a:cs typeface="Geneva"/>
              </a:rPr>
              <a:t>arte</a:t>
            </a:r>
            <a:endParaRPr lang="it-IT" sz="3200" b="1" dirty="0">
              <a:latin typeface="Geneva"/>
              <a:cs typeface="Geneva"/>
            </a:endParaRPr>
          </a:p>
        </p:txBody>
      </p:sp>
      <p:sp>
        <p:nvSpPr>
          <p:cNvPr id="3" name="Segnaposto contenuto 2"/>
          <p:cNvSpPr>
            <a:spLocks noGrp="1"/>
          </p:cNvSpPr>
          <p:nvPr>
            <p:ph idx="1"/>
          </p:nvPr>
        </p:nvSpPr>
        <p:spPr>
          <a:xfrm>
            <a:off x="838200" y="2133600"/>
            <a:ext cx="7467600" cy="3856125"/>
          </a:xfrm>
        </p:spPr>
        <p:txBody>
          <a:bodyPr/>
          <a:lstStyle/>
          <a:p>
            <a:pPr marL="0" indent="0">
              <a:lnSpc>
                <a:spcPct val="70000"/>
              </a:lnSpc>
              <a:buNone/>
            </a:pPr>
            <a:r>
              <a:rPr lang="it-IT" sz="2600" b="1" dirty="0" smtClean="0">
                <a:solidFill>
                  <a:srgbClr val="000000"/>
                </a:solidFill>
                <a:latin typeface="Corbel"/>
                <a:cs typeface="Corbel"/>
              </a:rPr>
              <a:t>CAP.  VII</a:t>
            </a:r>
          </a:p>
          <a:p>
            <a:pPr marL="0" indent="0">
              <a:lnSpc>
                <a:spcPct val="70000"/>
              </a:lnSpc>
              <a:buNone/>
            </a:pPr>
            <a:r>
              <a:rPr lang="it-IT" sz="2600" b="1" dirty="0" smtClean="0">
                <a:solidFill>
                  <a:srgbClr val="000000"/>
                </a:solidFill>
                <a:latin typeface="Corbel"/>
                <a:cs typeface="Corbel"/>
              </a:rPr>
              <a:t>LA VITA ECONOMICA</a:t>
            </a:r>
          </a:p>
          <a:p>
            <a:pPr marL="406800" lvl="0" indent="0">
              <a:spcBef>
                <a:spcPts val="1224"/>
              </a:spcBef>
              <a:buNone/>
            </a:pPr>
            <a:r>
              <a:rPr lang="it-IT" dirty="0" smtClean="0">
                <a:solidFill>
                  <a:srgbClr val="000000"/>
                </a:solidFill>
                <a:latin typeface="Corbel"/>
                <a:cs typeface="Corbel"/>
              </a:rPr>
              <a:t>I. Aspetti </a:t>
            </a:r>
            <a:r>
              <a:rPr lang="it-IT" dirty="0">
                <a:solidFill>
                  <a:srgbClr val="000000"/>
                </a:solidFill>
                <a:latin typeface="Corbel"/>
                <a:cs typeface="Corbel"/>
              </a:rPr>
              <a:t>biblici</a:t>
            </a:r>
          </a:p>
          <a:p>
            <a:pPr marL="406800" lvl="1" indent="0">
              <a:buNone/>
            </a:pPr>
            <a:r>
              <a:rPr lang="it-IT" sz="2400" dirty="0" smtClean="0">
                <a:solidFill>
                  <a:srgbClr val="000000"/>
                </a:solidFill>
                <a:latin typeface="Corbel"/>
                <a:cs typeface="Corbel"/>
              </a:rPr>
              <a:t>II. Morale ed economia</a:t>
            </a:r>
            <a:endParaRPr lang="it-IT" sz="2400" i="1" dirty="0">
              <a:solidFill>
                <a:srgbClr val="000000"/>
              </a:solidFill>
              <a:latin typeface="Corbel"/>
              <a:cs typeface="Corbel"/>
            </a:endParaRPr>
          </a:p>
          <a:p>
            <a:pPr marL="406800" lvl="1" indent="0">
              <a:buNone/>
            </a:pPr>
            <a:r>
              <a:rPr lang="it-IT" sz="2400" dirty="0" smtClean="0">
                <a:solidFill>
                  <a:srgbClr val="000000"/>
                </a:solidFill>
                <a:latin typeface="Corbel"/>
                <a:cs typeface="Corbel"/>
              </a:rPr>
              <a:t>III. Iniziativa privata e impresa</a:t>
            </a:r>
            <a:endParaRPr lang="it-IT" sz="2400" dirty="0">
              <a:solidFill>
                <a:srgbClr val="000000"/>
              </a:solidFill>
              <a:latin typeface="Corbel"/>
              <a:cs typeface="Corbel"/>
            </a:endParaRPr>
          </a:p>
          <a:p>
            <a:pPr marL="406800" lvl="1" indent="0">
              <a:buNone/>
            </a:pPr>
            <a:r>
              <a:rPr lang="it-IT" sz="2400" dirty="0" smtClean="0">
                <a:solidFill>
                  <a:srgbClr val="000000"/>
                </a:solidFill>
                <a:latin typeface="Corbel"/>
                <a:cs typeface="Corbel"/>
              </a:rPr>
              <a:t>IV. Istituzioni economiche a servizio dell’uomo</a:t>
            </a:r>
            <a:endParaRPr lang="it-IT" sz="2400" dirty="0">
              <a:solidFill>
                <a:srgbClr val="000000"/>
              </a:solidFill>
              <a:latin typeface="Corbel"/>
              <a:cs typeface="Corbel"/>
            </a:endParaRPr>
          </a:p>
          <a:p>
            <a:pPr marL="406800" lvl="1" indent="0">
              <a:buNone/>
            </a:pPr>
            <a:r>
              <a:rPr lang="it-IT" sz="2400" dirty="0" smtClean="0">
                <a:solidFill>
                  <a:srgbClr val="000000"/>
                </a:solidFill>
                <a:latin typeface="Corbel"/>
                <a:cs typeface="Corbel"/>
              </a:rPr>
              <a:t>V. Le </a:t>
            </a:r>
            <a:r>
              <a:rPr lang="it-IT" sz="2400" dirty="0">
                <a:solidFill>
                  <a:srgbClr val="000000"/>
                </a:solidFill>
                <a:latin typeface="Corbel"/>
                <a:cs typeface="Corbel"/>
              </a:rPr>
              <a:t>“res </a:t>
            </a:r>
            <a:r>
              <a:rPr lang="it-IT" sz="2400" dirty="0" err="1">
                <a:solidFill>
                  <a:srgbClr val="000000"/>
                </a:solidFill>
                <a:latin typeface="Corbel"/>
                <a:cs typeface="Corbel"/>
              </a:rPr>
              <a:t>novae</a:t>
            </a:r>
            <a:r>
              <a:rPr lang="it-IT" sz="2400" dirty="0">
                <a:solidFill>
                  <a:srgbClr val="000000"/>
                </a:solidFill>
                <a:latin typeface="Corbel"/>
                <a:cs typeface="Corbel"/>
              </a:rPr>
              <a:t>” </a:t>
            </a:r>
            <a:r>
              <a:rPr lang="it-IT" sz="2400" dirty="0" smtClean="0">
                <a:solidFill>
                  <a:srgbClr val="000000"/>
                </a:solidFill>
                <a:latin typeface="Corbel"/>
                <a:cs typeface="Corbel"/>
              </a:rPr>
              <a:t>in economia</a:t>
            </a:r>
            <a:endParaRPr lang="it-IT" sz="2400" dirty="0">
              <a:solidFill>
                <a:srgbClr val="000000"/>
              </a:solidFill>
              <a:latin typeface="Corbel"/>
              <a:cs typeface="Corbel"/>
            </a:endParaRPr>
          </a:p>
          <a:p>
            <a:pPr marL="0" indent="0">
              <a:buNone/>
            </a:pPr>
            <a:endParaRPr lang="it-IT" dirty="0"/>
          </a:p>
        </p:txBody>
      </p:sp>
    </p:spTree>
    <p:extLst>
      <p:ext uri="{BB962C8B-B14F-4D97-AF65-F5344CB8AC3E}">
        <p14:creationId xmlns:p14="http://schemas.microsoft.com/office/powerpoint/2010/main" val="19175411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036637"/>
          </a:xfrm>
        </p:spPr>
        <p:txBody>
          <a:bodyPr/>
          <a:lstStyle/>
          <a:p>
            <a:pPr>
              <a:lnSpc>
                <a:spcPct val="120000"/>
              </a:lnSpc>
            </a:pPr>
            <a:r>
              <a:rPr lang="it-IT" sz="2000" b="1" dirty="0" smtClean="0">
                <a:latin typeface="Geneva"/>
                <a:cs typeface="Geneva"/>
              </a:rPr>
              <a:t>VII. LA VITA ECONOMICA</a:t>
            </a:r>
            <a:r>
              <a:rPr lang="it-IT" sz="2000" b="1" dirty="0">
                <a:latin typeface="Geneva"/>
                <a:cs typeface="Geneva"/>
              </a:rPr>
              <a:t/>
            </a:r>
            <a:br>
              <a:rPr lang="it-IT" sz="2000" b="1" dirty="0">
                <a:latin typeface="Geneva"/>
                <a:cs typeface="Geneva"/>
              </a:rPr>
            </a:br>
            <a:r>
              <a:rPr lang="it-IT" sz="1800" dirty="0">
                <a:latin typeface="Geneva"/>
                <a:cs typeface="Geneva"/>
              </a:rPr>
              <a:t>CHIAVI DI LETTURA</a:t>
            </a:r>
            <a:endParaRPr lang="it-IT" sz="2000" dirty="0">
              <a:latin typeface="Geneva"/>
              <a:cs typeface="Geneva"/>
            </a:endParaRPr>
          </a:p>
        </p:txBody>
      </p:sp>
      <p:sp>
        <p:nvSpPr>
          <p:cNvPr id="3" name="Segnaposto contenuto 2"/>
          <p:cNvSpPr>
            <a:spLocks noGrp="1"/>
          </p:cNvSpPr>
          <p:nvPr>
            <p:ph idx="1"/>
          </p:nvPr>
        </p:nvSpPr>
        <p:spPr>
          <a:xfrm>
            <a:off x="838200" y="1727200"/>
            <a:ext cx="7467600" cy="4262525"/>
          </a:xfrm>
        </p:spPr>
        <p:txBody>
          <a:bodyPr>
            <a:normAutofit/>
          </a:bodyPr>
          <a:lstStyle/>
          <a:p>
            <a:pPr marL="0" indent="0">
              <a:lnSpc>
                <a:spcPct val="80000"/>
              </a:lnSpc>
              <a:buNone/>
            </a:pPr>
            <a:r>
              <a:rPr lang="it-IT" b="1" dirty="0" smtClean="0">
                <a:solidFill>
                  <a:srgbClr val="000000"/>
                </a:solidFill>
                <a:latin typeface="Corbel"/>
                <a:cs typeface="Corbel"/>
              </a:rPr>
              <a:t>1. Dal passato verso il presente, dall’Europa al mondo</a:t>
            </a:r>
          </a:p>
          <a:p>
            <a:pPr marL="749700" indent="-270000">
              <a:spcBef>
                <a:spcPts val="1224"/>
              </a:spcBef>
              <a:buClr>
                <a:srgbClr val="FF0000"/>
              </a:buClr>
              <a:buFont typeface="Wingdings" charset="2"/>
              <a:buChar char="§"/>
            </a:pPr>
            <a:r>
              <a:rPr lang="it-IT" dirty="0" smtClean="0">
                <a:solidFill>
                  <a:srgbClr val="000000"/>
                </a:solidFill>
                <a:latin typeface="Corbel"/>
                <a:cs typeface="Corbel"/>
              </a:rPr>
              <a:t>Aspetti biblici (</a:t>
            </a:r>
            <a:r>
              <a:rPr lang="it-IT" dirty="0" err="1" smtClean="0">
                <a:solidFill>
                  <a:srgbClr val="000000"/>
                </a:solidFill>
                <a:latin typeface="Corbel"/>
                <a:cs typeface="Corbel"/>
              </a:rPr>
              <a:t>nn</a:t>
            </a:r>
            <a:r>
              <a:rPr lang="it-IT" dirty="0" smtClean="0">
                <a:solidFill>
                  <a:srgbClr val="000000"/>
                </a:solidFill>
                <a:latin typeface="Corbel"/>
                <a:cs typeface="Corbel"/>
              </a:rPr>
              <a:t>. 323-329)</a:t>
            </a:r>
          </a:p>
          <a:p>
            <a:pPr marL="749700" indent="-270000">
              <a:spcBef>
                <a:spcPts val="1224"/>
              </a:spcBef>
              <a:buClr>
                <a:srgbClr val="FF0000"/>
              </a:buClr>
              <a:buFont typeface="Wingdings" charset="2"/>
              <a:buChar char="§"/>
            </a:pPr>
            <a:r>
              <a:rPr lang="it-IT" sz="2400" dirty="0" smtClean="0">
                <a:solidFill>
                  <a:srgbClr val="000000"/>
                </a:solidFill>
                <a:latin typeface="Corbel"/>
                <a:cs typeface="Corbel"/>
              </a:rPr>
              <a:t>Insegnamento Padri  (n. 329)</a:t>
            </a:r>
          </a:p>
          <a:p>
            <a:pPr marL="749700" indent="-270000">
              <a:spcBef>
                <a:spcPts val="1224"/>
              </a:spcBef>
              <a:buClr>
                <a:srgbClr val="FF0000"/>
              </a:buClr>
              <a:buFont typeface="Wingdings" charset="2"/>
              <a:buChar char="§"/>
            </a:pPr>
            <a:r>
              <a:rPr lang="it-IT" sz="2400" dirty="0" smtClean="0">
                <a:solidFill>
                  <a:srgbClr val="000000"/>
                </a:solidFill>
                <a:latin typeface="Corbel"/>
                <a:cs typeface="Corbel"/>
              </a:rPr>
              <a:t>Dai Padri al 1931</a:t>
            </a:r>
            <a:r>
              <a:rPr lang="it-IT" dirty="0" smtClean="0">
                <a:solidFill>
                  <a:srgbClr val="000000"/>
                </a:solidFill>
                <a:latin typeface="Corbel"/>
                <a:cs typeface="Corbel"/>
              </a:rPr>
              <a:t> con</a:t>
            </a:r>
            <a:r>
              <a:rPr lang="it-IT" sz="2400" dirty="0" smtClean="0">
                <a:solidFill>
                  <a:srgbClr val="000000"/>
                </a:solidFill>
                <a:latin typeface="Corbel"/>
                <a:cs typeface="Corbel"/>
              </a:rPr>
              <a:t> </a:t>
            </a:r>
            <a:r>
              <a:rPr lang="it-IT" i="1" dirty="0" smtClean="0">
                <a:solidFill>
                  <a:srgbClr val="000000"/>
                </a:solidFill>
                <a:latin typeface="Corbel"/>
                <a:cs typeface="Corbel"/>
              </a:rPr>
              <a:t>QA</a:t>
            </a:r>
            <a:r>
              <a:rPr lang="it-IT" sz="2400" i="1" dirty="0" smtClean="0">
                <a:solidFill>
                  <a:srgbClr val="000000"/>
                </a:solidFill>
                <a:latin typeface="Corbel"/>
                <a:cs typeface="Corbel"/>
              </a:rPr>
              <a:t> </a:t>
            </a:r>
            <a:r>
              <a:rPr lang="it-IT" sz="2400" dirty="0" smtClean="0">
                <a:solidFill>
                  <a:srgbClr val="000000"/>
                </a:solidFill>
                <a:latin typeface="Corbel"/>
                <a:cs typeface="Corbel"/>
              </a:rPr>
              <a:t>(</a:t>
            </a:r>
            <a:r>
              <a:rPr lang="it-IT" sz="2400" dirty="0" err="1" smtClean="0">
                <a:solidFill>
                  <a:srgbClr val="000000"/>
                </a:solidFill>
                <a:latin typeface="Corbel"/>
                <a:cs typeface="Corbel"/>
              </a:rPr>
              <a:t>nn</a:t>
            </a:r>
            <a:r>
              <a:rPr lang="it-IT" sz="2400" dirty="0" smtClean="0">
                <a:solidFill>
                  <a:srgbClr val="000000"/>
                </a:solidFill>
                <a:latin typeface="Corbel"/>
                <a:cs typeface="Corbel"/>
              </a:rPr>
              <a:t>. 330-331)</a:t>
            </a:r>
          </a:p>
          <a:p>
            <a:pPr marL="749700" indent="-270000">
              <a:spcBef>
                <a:spcPts val="1224"/>
              </a:spcBef>
              <a:buClr>
                <a:srgbClr val="FF0000"/>
              </a:buClr>
              <a:buFont typeface="Wingdings" charset="2"/>
              <a:buChar char="§"/>
            </a:pPr>
            <a:r>
              <a:rPr lang="it-IT" dirty="0" smtClean="0">
                <a:solidFill>
                  <a:srgbClr val="000000"/>
                </a:solidFill>
                <a:latin typeface="Corbel"/>
                <a:cs typeface="Corbel"/>
              </a:rPr>
              <a:t>Da </a:t>
            </a:r>
            <a:r>
              <a:rPr lang="it-IT" i="1" dirty="0" smtClean="0">
                <a:solidFill>
                  <a:srgbClr val="000000"/>
                </a:solidFill>
                <a:latin typeface="Corbel"/>
                <a:cs typeface="Corbel"/>
              </a:rPr>
              <a:t>QA</a:t>
            </a:r>
            <a:r>
              <a:rPr lang="it-IT" dirty="0" smtClean="0">
                <a:solidFill>
                  <a:srgbClr val="000000"/>
                </a:solidFill>
                <a:latin typeface="Corbel"/>
                <a:cs typeface="Corbel"/>
              </a:rPr>
              <a:t> a </a:t>
            </a:r>
            <a:r>
              <a:rPr lang="it-IT" sz="2400" i="1" dirty="0" smtClean="0">
                <a:solidFill>
                  <a:srgbClr val="000000"/>
                </a:solidFill>
                <a:latin typeface="Corbel"/>
                <a:cs typeface="Corbel"/>
              </a:rPr>
              <a:t>SRS </a:t>
            </a:r>
            <a:r>
              <a:rPr lang="it-IT" sz="2400" dirty="0" smtClean="0">
                <a:solidFill>
                  <a:srgbClr val="000000"/>
                </a:solidFill>
                <a:latin typeface="Corbel"/>
                <a:cs typeface="Corbel"/>
              </a:rPr>
              <a:t>del 1987</a:t>
            </a:r>
            <a:r>
              <a:rPr lang="it-IT" sz="2400" i="1" dirty="0" smtClean="0">
                <a:solidFill>
                  <a:srgbClr val="000000"/>
                </a:solidFill>
                <a:latin typeface="Corbel"/>
                <a:cs typeface="Corbel"/>
              </a:rPr>
              <a:t> </a:t>
            </a:r>
            <a:r>
              <a:rPr lang="it-IT" sz="2400" dirty="0" smtClean="0">
                <a:solidFill>
                  <a:srgbClr val="000000"/>
                </a:solidFill>
                <a:latin typeface="Corbel"/>
                <a:cs typeface="Corbel"/>
              </a:rPr>
              <a:t> (</a:t>
            </a:r>
            <a:r>
              <a:rPr lang="it-IT" sz="2400" dirty="0" err="1" smtClean="0">
                <a:solidFill>
                  <a:srgbClr val="000000"/>
                </a:solidFill>
                <a:latin typeface="Corbel"/>
                <a:cs typeface="Corbel"/>
              </a:rPr>
              <a:t>nn</a:t>
            </a:r>
            <a:r>
              <a:rPr lang="it-IT" sz="2400" dirty="0" smtClean="0">
                <a:solidFill>
                  <a:srgbClr val="000000"/>
                </a:solidFill>
                <a:latin typeface="Corbel"/>
                <a:cs typeface="Corbel"/>
              </a:rPr>
              <a:t>. </a:t>
            </a:r>
            <a:r>
              <a:rPr lang="it-IT" dirty="0" smtClean="0">
                <a:solidFill>
                  <a:srgbClr val="000000"/>
                </a:solidFill>
                <a:latin typeface="Corbel"/>
                <a:cs typeface="Corbel"/>
              </a:rPr>
              <a:t>332-335</a:t>
            </a:r>
            <a:r>
              <a:rPr lang="it-IT" sz="2400" dirty="0" smtClean="0">
                <a:solidFill>
                  <a:srgbClr val="000000"/>
                </a:solidFill>
                <a:latin typeface="Corbel"/>
                <a:cs typeface="Corbel"/>
              </a:rPr>
              <a:t>)</a:t>
            </a:r>
          </a:p>
          <a:p>
            <a:pPr marL="749700" indent="-270000" algn="just">
              <a:spcBef>
                <a:spcPts val="1224"/>
              </a:spcBef>
              <a:buClr>
                <a:srgbClr val="FF0000"/>
              </a:buClr>
              <a:buFont typeface="Wingdings" charset="2"/>
              <a:buChar char="§"/>
            </a:pPr>
            <a:r>
              <a:rPr lang="it-IT" i="1" dirty="0" smtClean="0">
                <a:solidFill>
                  <a:srgbClr val="000000"/>
                </a:solidFill>
                <a:latin typeface="Corbel"/>
                <a:cs typeface="Corbel"/>
              </a:rPr>
              <a:t>CA</a:t>
            </a:r>
            <a:r>
              <a:rPr lang="it-IT" dirty="0" smtClean="0">
                <a:solidFill>
                  <a:srgbClr val="000000"/>
                </a:solidFill>
                <a:latin typeface="Corbel"/>
                <a:cs typeface="Corbel"/>
              </a:rPr>
              <a:t> del 1991 su “iniziativa privata e impresa” e su “istituzioni economiche” (libero mercato, azione statale, azione privata, consumo e risparmio)</a:t>
            </a:r>
          </a:p>
          <a:p>
            <a:pPr marL="749700" indent="-270000">
              <a:spcBef>
                <a:spcPts val="1224"/>
              </a:spcBef>
              <a:buClr>
                <a:srgbClr val="FF0000"/>
              </a:buClr>
              <a:buFont typeface="Wingdings" charset="2"/>
              <a:buChar char="§"/>
            </a:pPr>
            <a:r>
              <a:rPr lang="it-IT" dirty="0" smtClean="0">
                <a:solidFill>
                  <a:srgbClr val="000000"/>
                </a:solidFill>
                <a:latin typeface="Corbel"/>
                <a:cs typeface="Corbel"/>
              </a:rPr>
              <a:t>Sguardo sull’oggi (</a:t>
            </a:r>
            <a:r>
              <a:rPr lang="it-IT" dirty="0" err="1" smtClean="0">
                <a:solidFill>
                  <a:srgbClr val="000000"/>
                </a:solidFill>
                <a:latin typeface="Corbel"/>
                <a:cs typeface="Corbel"/>
              </a:rPr>
              <a:t>nn</a:t>
            </a:r>
            <a:r>
              <a:rPr lang="it-IT" dirty="0" smtClean="0">
                <a:solidFill>
                  <a:srgbClr val="000000"/>
                </a:solidFill>
                <a:latin typeface="Corbel"/>
                <a:cs typeface="Corbel"/>
              </a:rPr>
              <a:t>. 310-322)</a:t>
            </a:r>
          </a:p>
        </p:txBody>
      </p:sp>
    </p:spTree>
    <p:extLst>
      <p:ext uri="{BB962C8B-B14F-4D97-AF65-F5344CB8AC3E}">
        <p14:creationId xmlns:p14="http://schemas.microsoft.com/office/powerpoint/2010/main" val="29087014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603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825500"/>
            <a:ext cx="7467600" cy="5164225"/>
          </a:xfrm>
        </p:spPr>
        <p:txBody>
          <a:bodyPr>
            <a:normAutofit/>
          </a:bodyPr>
          <a:lstStyle/>
          <a:p>
            <a:pPr marL="0" indent="0">
              <a:lnSpc>
                <a:spcPct val="80000"/>
              </a:lnSpc>
              <a:buNone/>
            </a:pPr>
            <a:r>
              <a:rPr lang="it-IT" sz="2800" b="1" dirty="0">
                <a:solidFill>
                  <a:srgbClr val="000000"/>
                </a:solidFill>
                <a:latin typeface="Corbel"/>
                <a:cs typeface="Corbel"/>
              </a:rPr>
              <a:t>2</a:t>
            </a:r>
            <a:r>
              <a:rPr lang="it-IT" sz="2800" b="1" dirty="0" smtClean="0">
                <a:solidFill>
                  <a:srgbClr val="000000"/>
                </a:solidFill>
                <a:latin typeface="Corbel"/>
                <a:cs typeface="Corbel"/>
              </a:rPr>
              <a:t>. Morale ed economia (</a:t>
            </a:r>
            <a:r>
              <a:rPr lang="it-IT" sz="2800" b="1" dirty="0" err="1" smtClean="0">
                <a:solidFill>
                  <a:srgbClr val="000000"/>
                </a:solidFill>
                <a:latin typeface="Corbel"/>
                <a:cs typeface="Corbel"/>
              </a:rPr>
              <a:t>nn</a:t>
            </a:r>
            <a:r>
              <a:rPr lang="it-IT" sz="2800" b="1" dirty="0" smtClean="0">
                <a:solidFill>
                  <a:srgbClr val="000000"/>
                </a:solidFill>
                <a:latin typeface="Corbel"/>
                <a:cs typeface="Corbel"/>
              </a:rPr>
              <a:t>. 330-335)</a:t>
            </a:r>
          </a:p>
          <a:p>
            <a:pPr marL="496800" indent="-270000" algn="just">
              <a:spcBef>
                <a:spcPts val="1224"/>
              </a:spcBef>
              <a:buClr>
                <a:srgbClr val="FF0000"/>
              </a:buClr>
              <a:buFont typeface="Wingdings" charset="2"/>
              <a:buChar char="§"/>
            </a:pPr>
            <a:r>
              <a:rPr lang="it-IT" sz="2800" i="1" dirty="0">
                <a:solidFill>
                  <a:srgbClr val="000000"/>
                </a:solidFill>
                <a:latin typeface="Corbel"/>
                <a:cs typeface="Corbel"/>
              </a:rPr>
              <a:t>La dottrina sociale della Chiesa insiste sulla </a:t>
            </a:r>
            <a:r>
              <a:rPr lang="it-IT" sz="2800" b="1" i="1" dirty="0">
                <a:solidFill>
                  <a:srgbClr val="000000"/>
                </a:solidFill>
                <a:latin typeface="Corbel"/>
                <a:cs typeface="Corbel"/>
              </a:rPr>
              <a:t>connotazione morale </a:t>
            </a:r>
            <a:r>
              <a:rPr lang="it-IT" sz="2800" i="1" dirty="0" smtClean="0">
                <a:solidFill>
                  <a:srgbClr val="000000"/>
                </a:solidFill>
                <a:latin typeface="Corbel"/>
                <a:cs typeface="Corbel"/>
              </a:rPr>
              <a:t>dell'economia </a:t>
            </a:r>
            <a:r>
              <a:rPr lang="it-IT" sz="2800" dirty="0" smtClean="0">
                <a:solidFill>
                  <a:srgbClr val="000000"/>
                </a:solidFill>
                <a:latin typeface="Corbel"/>
                <a:cs typeface="Corbel"/>
              </a:rPr>
              <a:t>(n. 330)</a:t>
            </a:r>
            <a:endParaRPr lang="it-IT" sz="2800" dirty="0" smtClean="0">
              <a:solidFill>
                <a:srgbClr val="000000"/>
              </a:solidFill>
              <a:latin typeface="Corbel"/>
              <a:cs typeface="Corbel"/>
            </a:endParaRPr>
          </a:p>
          <a:p>
            <a:pPr marL="1094400" lvl="2" indent="-414000" algn="just">
              <a:lnSpc>
                <a:spcPct val="120000"/>
              </a:lnSpc>
              <a:spcBef>
                <a:spcPts val="1224"/>
              </a:spcBef>
              <a:buClr>
                <a:srgbClr val="FF0000"/>
              </a:buClr>
              <a:buFont typeface="Wingdings" charset="2"/>
              <a:buChar char="²"/>
            </a:pPr>
            <a:r>
              <a:rPr lang="it-IT" sz="2400" b="1" dirty="0" smtClean="0">
                <a:solidFill>
                  <a:srgbClr val="000000"/>
                </a:solidFill>
                <a:latin typeface="Corbel"/>
                <a:cs typeface="Corbel"/>
              </a:rPr>
              <a:t>QA</a:t>
            </a:r>
            <a:r>
              <a:rPr lang="it-IT" sz="2400" dirty="0" smtClean="0">
                <a:solidFill>
                  <a:srgbClr val="000000"/>
                </a:solidFill>
                <a:latin typeface="Corbel"/>
                <a:cs typeface="Corbel"/>
              </a:rPr>
              <a:t>: l’ordine economico </a:t>
            </a:r>
            <a:r>
              <a:rPr lang="it-IT" sz="2400" b="1" dirty="0" smtClean="0">
                <a:solidFill>
                  <a:srgbClr val="000000"/>
                </a:solidFill>
                <a:latin typeface="Corbel"/>
                <a:cs typeface="Corbel"/>
              </a:rPr>
              <a:t>dipende</a:t>
            </a:r>
            <a:r>
              <a:rPr lang="it-IT" sz="2400" dirty="0" smtClean="0">
                <a:solidFill>
                  <a:srgbClr val="000000"/>
                </a:solidFill>
                <a:latin typeface="Corbel"/>
                <a:cs typeface="Corbel"/>
              </a:rPr>
              <a:t> e va </a:t>
            </a:r>
            <a:r>
              <a:rPr lang="it-IT" sz="2400" b="1" dirty="0" smtClean="0">
                <a:solidFill>
                  <a:srgbClr val="000000"/>
                </a:solidFill>
                <a:latin typeface="Corbel"/>
                <a:cs typeface="Corbel"/>
              </a:rPr>
              <a:t>subordinato </a:t>
            </a:r>
            <a:r>
              <a:rPr lang="it-IT" sz="2400" dirty="0" smtClean="0">
                <a:solidFill>
                  <a:srgbClr val="000000"/>
                </a:solidFill>
                <a:latin typeface="Corbel"/>
                <a:cs typeface="Corbel"/>
              </a:rPr>
              <a:t>dall’ordine </a:t>
            </a:r>
            <a:r>
              <a:rPr lang="it-IT" sz="2400" dirty="0">
                <a:solidFill>
                  <a:srgbClr val="000000"/>
                </a:solidFill>
                <a:latin typeface="Corbel"/>
                <a:cs typeface="Corbel"/>
              </a:rPr>
              <a:t>morale perché </a:t>
            </a:r>
            <a:r>
              <a:rPr lang="it-IT" sz="2400" i="1" dirty="0" smtClean="0">
                <a:solidFill>
                  <a:srgbClr val="000000"/>
                </a:solidFill>
                <a:latin typeface="Corbel"/>
                <a:cs typeface="Corbel"/>
              </a:rPr>
              <a:t>soltanto </a:t>
            </a:r>
            <a:r>
              <a:rPr lang="it-IT" sz="2400" i="1" dirty="0">
                <a:solidFill>
                  <a:srgbClr val="000000"/>
                </a:solidFill>
                <a:latin typeface="Corbel"/>
                <a:cs typeface="Corbel"/>
              </a:rPr>
              <a:t>la legge morale </a:t>
            </a:r>
            <a:r>
              <a:rPr lang="it-IT" sz="2400" i="1" dirty="0" smtClean="0">
                <a:solidFill>
                  <a:srgbClr val="000000"/>
                </a:solidFill>
                <a:latin typeface="Corbel"/>
                <a:cs typeface="Corbel"/>
              </a:rPr>
              <a:t>… ci </a:t>
            </a:r>
            <a:r>
              <a:rPr lang="it-IT" sz="2400" i="1" dirty="0">
                <a:solidFill>
                  <a:srgbClr val="000000"/>
                </a:solidFill>
                <a:latin typeface="Corbel"/>
                <a:cs typeface="Corbel"/>
              </a:rPr>
              <a:t>dice di cercare quei fini speciali, che a quest'ordine di operazioni sono stati prefissi dalla natura, o meglio, da Dio, autore della natura, e di subordinare armonicamente questi fini particolari al fine supremo </a:t>
            </a:r>
          </a:p>
          <a:p>
            <a:pPr marL="1416960" lvl="2" indent="-342900" algn="just">
              <a:spcBef>
                <a:spcPts val="1224"/>
              </a:spcBef>
              <a:buClr>
                <a:srgbClr val="FF0000"/>
              </a:buClr>
              <a:buFont typeface="Wingdings" charset="2"/>
              <a:buChar char="²"/>
            </a:pPr>
            <a:endParaRPr lang="it-IT" sz="2200" i="1" dirty="0" smtClean="0">
              <a:solidFill>
                <a:srgbClr val="000000"/>
              </a:solidFill>
              <a:latin typeface="Corbel"/>
              <a:cs typeface="Corbel"/>
            </a:endParaRPr>
          </a:p>
        </p:txBody>
      </p:sp>
    </p:spTree>
    <p:extLst>
      <p:ext uri="{BB962C8B-B14F-4D97-AF65-F5344CB8AC3E}">
        <p14:creationId xmlns:p14="http://schemas.microsoft.com/office/powerpoint/2010/main" val="3965713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603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596900"/>
            <a:ext cx="7467600" cy="5829300"/>
          </a:xfrm>
        </p:spPr>
        <p:txBody>
          <a:bodyPr>
            <a:normAutofit/>
          </a:bodyPr>
          <a:lstStyle/>
          <a:p>
            <a:pPr marL="496800" indent="-378000" algn="just">
              <a:lnSpc>
                <a:spcPct val="110000"/>
              </a:lnSpc>
              <a:spcBef>
                <a:spcPts val="1224"/>
              </a:spcBef>
              <a:buClr>
                <a:srgbClr val="FF0000"/>
              </a:buClr>
              <a:buFont typeface="Wingdings" charset="2"/>
              <a:buChar char="§"/>
            </a:pPr>
            <a:endParaRPr lang="it-IT" sz="2800" i="1" dirty="0" smtClean="0">
              <a:solidFill>
                <a:srgbClr val="000000"/>
              </a:solidFill>
              <a:latin typeface="Corbel"/>
              <a:cs typeface="Corbel"/>
            </a:endParaRPr>
          </a:p>
          <a:p>
            <a:pPr marL="496800" indent="-378000" algn="just">
              <a:lnSpc>
                <a:spcPct val="110000"/>
              </a:lnSpc>
              <a:spcBef>
                <a:spcPts val="1224"/>
              </a:spcBef>
              <a:buClr>
                <a:srgbClr val="FF0000"/>
              </a:buClr>
              <a:buFont typeface="Wingdings" charset="2"/>
              <a:buChar char="§"/>
            </a:pPr>
            <a:r>
              <a:rPr lang="it-IT" sz="2800" i="1" dirty="0" smtClean="0">
                <a:solidFill>
                  <a:srgbClr val="000000"/>
                </a:solidFill>
                <a:latin typeface="Corbel"/>
                <a:cs typeface="Corbel"/>
              </a:rPr>
              <a:t>Il </a:t>
            </a:r>
            <a:r>
              <a:rPr lang="it-IT" sz="2800" i="1" dirty="0">
                <a:solidFill>
                  <a:srgbClr val="000000"/>
                </a:solidFill>
                <a:latin typeface="Corbel"/>
                <a:cs typeface="Corbel"/>
              </a:rPr>
              <a:t>rapporto tra morale ed economia è </a:t>
            </a:r>
            <a:r>
              <a:rPr lang="it-IT" sz="2800" b="1" i="1" dirty="0">
                <a:solidFill>
                  <a:srgbClr val="000000"/>
                </a:solidFill>
                <a:latin typeface="Corbel"/>
                <a:cs typeface="Corbel"/>
              </a:rPr>
              <a:t>necessario</a:t>
            </a:r>
            <a:r>
              <a:rPr lang="it-IT" sz="2800" i="1" dirty="0">
                <a:solidFill>
                  <a:srgbClr val="000000"/>
                </a:solidFill>
                <a:latin typeface="Corbel"/>
                <a:cs typeface="Corbel"/>
              </a:rPr>
              <a:t> e </a:t>
            </a:r>
            <a:r>
              <a:rPr lang="it-IT" sz="2800" b="1" i="1" dirty="0">
                <a:solidFill>
                  <a:srgbClr val="000000"/>
                </a:solidFill>
                <a:latin typeface="Corbel"/>
                <a:cs typeface="Corbel"/>
              </a:rPr>
              <a:t>intrinseco</a:t>
            </a:r>
            <a:r>
              <a:rPr lang="it-IT" sz="2800" i="1" dirty="0">
                <a:solidFill>
                  <a:srgbClr val="000000"/>
                </a:solidFill>
                <a:latin typeface="Corbel"/>
                <a:cs typeface="Corbel"/>
              </a:rPr>
              <a:t>: attività economica e comportamento morale si compenetrano </a:t>
            </a:r>
            <a:r>
              <a:rPr lang="it-IT" sz="2800" i="1" dirty="0" smtClean="0">
                <a:solidFill>
                  <a:srgbClr val="000000"/>
                </a:solidFill>
                <a:latin typeface="Corbel"/>
                <a:cs typeface="Corbel"/>
              </a:rPr>
              <a:t>intimamente   </a:t>
            </a:r>
            <a:r>
              <a:rPr lang="it-IT" sz="2800" dirty="0" smtClean="0">
                <a:solidFill>
                  <a:srgbClr val="000000"/>
                </a:solidFill>
                <a:latin typeface="Corbel"/>
                <a:cs typeface="Corbel"/>
              </a:rPr>
              <a:t>(n. 331)</a:t>
            </a:r>
          </a:p>
          <a:p>
            <a:pPr marL="496800" indent="-378000" algn="just">
              <a:lnSpc>
                <a:spcPct val="110000"/>
              </a:lnSpc>
              <a:spcBef>
                <a:spcPts val="1224"/>
              </a:spcBef>
              <a:buClr>
                <a:srgbClr val="FF0000"/>
              </a:buClr>
              <a:buFont typeface="Wingdings" charset="2"/>
              <a:buChar char="§"/>
            </a:pPr>
            <a:endParaRPr lang="it-IT" sz="2800" i="1" dirty="0" smtClean="0">
              <a:solidFill>
                <a:srgbClr val="000000"/>
              </a:solidFill>
              <a:latin typeface="Corbel"/>
              <a:cs typeface="Corbel"/>
            </a:endParaRPr>
          </a:p>
          <a:p>
            <a:pPr marL="496800" indent="-378000" algn="just">
              <a:lnSpc>
                <a:spcPct val="110000"/>
              </a:lnSpc>
              <a:spcBef>
                <a:spcPts val="1224"/>
              </a:spcBef>
              <a:buClr>
                <a:srgbClr val="FF0000"/>
              </a:buClr>
              <a:buFont typeface="Wingdings" charset="2"/>
              <a:buChar char="§"/>
            </a:pPr>
            <a:r>
              <a:rPr lang="it-IT" sz="2800" i="1" dirty="0" smtClean="0">
                <a:solidFill>
                  <a:srgbClr val="000000"/>
                </a:solidFill>
                <a:latin typeface="Corbel"/>
                <a:cs typeface="Corbel"/>
              </a:rPr>
              <a:t>La </a:t>
            </a:r>
            <a:r>
              <a:rPr lang="it-IT" sz="2800" i="1" dirty="0">
                <a:solidFill>
                  <a:srgbClr val="000000"/>
                </a:solidFill>
                <a:latin typeface="Corbel"/>
                <a:cs typeface="Corbel"/>
              </a:rPr>
              <a:t>dimensione morale dell’economia fa cogliere come </a:t>
            </a:r>
            <a:r>
              <a:rPr lang="it-IT" sz="2800" b="1" i="1" dirty="0">
                <a:solidFill>
                  <a:srgbClr val="000000"/>
                </a:solidFill>
                <a:latin typeface="Corbel"/>
                <a:cs typeface="Corbel"/>
              </a:rPr>
              <a:t>finalità inscindibili</a:t>
            </a:r>
            <a:r>
              <a:rPr lang="it-IT" sz="2800" i="1" dirty="0">
                <a:solidFill>
                  <a:srgbClr val="000000"/>
                </a:solidFill>
                <a:latin typeface="Corbel"/>
                <a:cs typeface="Corbel"/>
              </a:rPr>
              <a:t> … l’efficienza economica e la promozione di uno sviluppo solidale dell'umanità </a:t>
            </a:r>
            <a:r>
              <a:rPr lang="it-IT" sz="2800" i="1" dirty="0" smtClean="0">
                <a:solidFill>
                  <a:srgbClr val="000000"/>
                </a:solidFill>
                <a:latin typeface="Corbel"/>
                <a:cs typeface="Corbel"/>
              </a:rPr>
              <a:t>  </a:t>
            </a:r>
            <a:r>
              <a:rPr lang="it-IT" sz="2800" dirty="0" smtClean="0">
                <a:solidFill>
                  <a:srgbClr val="000000"/>
                </a:solidFill>
                <a:latin typeface="Corbel"/>
                <a:cs typeface="Corbel"/>
              </a:rPr>
              <a:t>(</a:t>
            </a:r>
            <a:r>
              <a:rPr lang="it-IT" sz="2800" dirty="0">
                <a:solidFill>
                  <a:srgbClr val="000000"/>
                </a:solidFill>
                <a:latin typeface="Corbel"/>
                <a:cs typeface="Corbel"/>
              </a:rPr>
              <a:t>n. 332)</a:t>
            </a:r>
            <a:endParaRPr lang="it-IT" sz="2800" dirty="0" smtClean="0">
              <a:solidFill>
                <a:srgbClr val="000000"/>
              </a:solidFill>
              <a:latin typeface="Corbel"/>
              <a:cs typeface="Corbel"/>
            </a:endParaRPr>
          </a:p>
          <a:p>
            <a:pPr marL="1416960" lvl="2" indent="-342900" algn="just">
              <a:spcBef>
                <a:spcPts val="1224"/>
              </a:spcBef>
              <a:buClr>
                <a:srgbClr val="FF0000"/>
              </a:buClr>
              <a:buFont typeface="Wingdings" charset="2"/>
              <a:buChar char="²"/>
            </a:pPr>
            <a:endParaRPr lang="it-IT" i="1" dirty="0" smtClean="0">
              <a:solidFill>
                <a:srgbClr val="000000"/>
              </a:solidFill>
              <a:latin typeface="Corbel"/>
              <a:cs typeface="Corbel"/>
            </a:endParaRPr>
          </a:p>
        </p:txBody>
      </p:sp>
    </p:spTree>
    <p:extLst>
      <p:ext uri="{BB962C8B-B14F-4D97-AF65-F5344CB8AC3E}">
        <p14:creationId xmlns:p14="http://schemas.microsoft.com/office/powerpoint/2010/main" val="27871154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603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825500"/>
            <a:ext cx="7467600" cy="5164225"/>
          </a:xfrm>
        </p:spPr>
        <p:txBody>
          <a:bodyPr>
            <a:normAutofit lnSpcReduction="10000"/>
          </a:bodyPr>
          <a:lstStyle/>
          <a:p>
            <a:pPr marL="1151784" lvl="1" indent="-342900" algn="just">
              <a:spcBef>
                <a:spcPts val="1224"/>
              </a:spcBef>
              <a:buClr>
                <a:srgbClr val="FF0000"/>
              </a:buClr>
              <a:buFont typeface="Wingdings" charset="2"/>
              <a:buChar char="²"/>
            </a:pPr>
            <a:endParaRPr lang="it-IT" dirty="0" smtClean="0">
              <a:solidFill>
                <a:srgbClr val="000000"/>
              </a:solidFill>
              <a:latin typeface="Corbel"/>
              <a:cs typeface="Corbel"/>
            </a:endParaRPr>
          </a:p>
          <a:p>
            <a:pPr marL="1123200" lvl="1" indent="-529200" algn="just">
              <a:spcBef>
                <a:spcPts val="1224"/>
              </a:spcBef>
              <a:buClr>
                <a:srgbClr val="FF0000"/>
              </a:buClr>
              <a:buFont typeface="Wingdings" charset="2"/>
              <a:buChar char="²"/>
            </a:pPr>
            <a:r>
              <a:rPr lang="it-IT" sz="2800" dirty="0">
                <a:solidFill>
                  <a:srgbClr val="000000"/>
                </a:solidFill>
                <a:latin typeface="Corbel"/>
                <a:cs typeface="Corbel"/>
              </a:rPr>
              <a:t>in ambito morale si deve tener conto delle ragioni e delle esigenze dell'economia… </a:t>
            </a:r>
            <a:endParaRPr lang="it-IT" sz="2800" dirty="0" smtClean="0">
              <a:solidFill>
                <a:srgbClr val="000000"/>
              </a:solidFill>
              <a:latin typeface="Corbel"/>
              <a:cs typeface="Corbel"/>
            </a:endParaRPr>
          </a:p>
          <a:p>
            <a:pPr marL="1123200" lvl="1" indent="-529200" algn="just">
              <a:spcBef>
                <a:spcPts val="1224"/>
              </a:spcBef>
              <a:buClr>
                <a:srgbClr val="FF0000"/>
              </a:buClr>
              <a:buFont typeface="Wingdings" charset="2"/>
              <a:buChar char="²"/>
            </a:pPr>
            <a:r>
              <a:rPr lang="it-IT" sz="2800" dirty="0" smtClean="0">
                <a:solidFill>
                  <a:srgbClr val="000000"/>
                </a:solidFill>
                <a:latin typeface="Corbel"/>
                <a:cs typeface="Corbel"/>
              </a:rPr>
              <a:t>operando </a:t>
            </a:r>
            <a:r>
              <a:rPr lang="it-IT" sz="2800" dirty="0">
                <a:solidFill>
                  <a:srgbClr val="000000"/>
                </a:solidFill>
                <a:latin typeface="Corbel"/>
                <a:cs typeface="Corbel"/>
              </a:rPr>
              <a:t>in campo economico ci si deve aprire alle istanze morali…le considerazioni di carattere meta-economico non sono </a:t>
            </a:r>
            <a:r>
              <a:rPr lang="it-IT" sz="2800" dirty="0" smtClean="0">
                <a:solidFill>
                  <a:srgbClr val="000000"/>
                </a:solidFill>
                <a:latin typeface="Corbel"/>
                <a:cs typeface="Corbel"/>
              </a:rPr>
              <a:t>irrazionali</a:t>
            </a:r>
          </a:p>
          <a:p>
            <a:pPr marL="1123200" lvl="1" indent="-529200" algn="just">
              <a:spcBef>
                <a:spcPts val="1224"/>
              </a:spcBef>
              <a:buClr>
                <a:srgbClr val="FF0000"/>
              </a:buClr>
              <a:buFont typeface="Wingdings" charset="2"/>
              <a:buChar char="²"/>
            </a:pPr>
            <a:r>
              <a:rPr lang="it-IT" sz="2800" dirty="0" smtClean="0">
                <a:solidFill>
                  <a:srgbClr val="000000"/>
                </a:solidFill>
                <a:latin typeface="Corbel"/>
                <a:cs typeface="Corbel"/>
              </a:rPr>
              <a:t>il </a:t>
            </a:r>
            <a:r>
              <a:rPr lang="it-IT" sz="2800" dirty="0">
                <a:solidFill>
                  <a:srgbClr val="000000"/>
                </a:solidFill>
                <a:latin typeface="Corbel"/>
                <a:cs typeface="Corbel"/>
              </a:rPr>
              <a:t>compito dell’economia è parziale: non le è </a:t>
            </a:r>
            <a:r>
              <a:rPr lang="it-IT" sz="2800" dirty="0">
                <a:solidFill>
                  <a:schemeClr val="tx1"/>
                </a:solidFill>
                <a:latin typeface="Corbel"/>
                <a:cs typeface="Corbel"/>
              </a:rPr>
              <a:t>affidato il fine della realizzazione dell'uomo e della buona convivenza umana, ma la produzione, la distribuzione e il consumo di beni materiali e di </a:t>
            </a:r>
            <a:r>
              <a:rPr lang="it-IT" sz="2800" dirty="0" smtClean="0">
                <a:solidFill>
                  <a:schemeClr val="tx1"/>
                </a:solidFill>
                <a:latin typeface="Corbel"/>
                <a:cs typeface="Corbel"/>
              </a:rPr>
              <a:t>servizi</a:t>
            </a:r>
            <a:endParaRPr lang="it-IT" sz="2800" dirty="0">
              <a:solidFill>
                <a:schemeClr val="tx1"/>
              </a:solidFill>
              <a:latin typeface="Corbel"/>
              <a:cs typeface="Corbel"/>
            </a:endParaRPr>
          </a:p>
          <a:p>
            <a:pPr marL="1416960" lvl="2" indent="-342900" algn="just">
              <a:spcBef>
                <a:spcPts val="1224"/>
              </a:spcBef>
              <a:buClr>
                <a:srgbClr val="FF0000"/>
              </a:buClr>
              <a:buFont typeface="Wingdings" charset="2"/>
              <a:buChar char="²"/>
            </a:pPr>
            <a:endParaRPr lang="it-IT" i="1" dirty="0" smtClean="0">
              <a:solidFill>
                <a:srgbClr val="000000"/>
              </a:solidFill>
              <a:latin typeface="Corbel"/>
              <a:cs typeface="Corbel"/>
            </a:endParaRPr>
          </a:p>
        </p:txBody>
      </p:sp>
    </p:spTree>
    <p:extLst>
      <p:ext uri="{BB962C8B-B14F-4D97-AF65-F5344CB8AC3E}">
        <p14:creationId xmlns:p14="http://schemas.microsoft.com/office/powerpoint/2010/main" val="10795930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603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825500"/>
            <a:ext cx="7467600" cy="5164225"/>
          </a:xfrm>
        </p:spPr>
        <p:txBody>
          <a:bodyPr>
            <a:normAutofit/>
          </a:bodyPr>
          <a:lstStyle/>
          <a:p>
            <a:pPr marL="1310400" lvl="1" indent="-457200" algn="just">
              <a:spcBef>
                <a:spcPts val="1224"/>
              </a:spcBef>
              <a:buClr>
                <a:srgbClr val="FF0000"/>
              </a:buClr>
              <a:buFont typeface="Wingdings" charset="2"/>
              <a:buChar char="²"/>
            </a:pPr>
            <a:r>
              <a:rPr lang="it-IT" sz="2800" dirty="0">
                <a:solidFill>
                  <a:srgbClr val="000000"/>
                </a:solidFill>
                <a:latin typeface="Corbel"/>
                <a:cs typeface="Corbel"/>
              </a:rPr>
              <a:t>m</a:t>
            </a:r>
            <a:r>
              <a:rPr lang="it-IT" sz="2800" dirty="0" smtClean="0">
                <a:solidFill>
                  <a:srgbClr val="000000"/>
                </a:solidFill>
                <a:latin typeface="Corbel"/>
                <a:cs typeface="Corbel"/>
              </a:rPr>
              <a:t>eglio non parlare di “capitalismo”, bensì di “</a:t>
            </a:r>
            <a:r>
              <a:rPr lang="it-IT" sz="2800" b="1" dirty="0" smtClean="0">
                <a:solidFill>
                  <a:srgbClr val="000000"/>
                </a:solidFill>
                <a:latin typeface="Corbel"/>
                <a:cs typeface="Corbel"/>
              </a:rPr>
              <a:t>economia </a:t>
            </a:r>
            <a:r>
              <a:rPr lang="it-IT" sz="2800" b="1" dirty="0">
                <a:solidFill>
                  <a:srgbClr val="000000"/>
                </a:solidFill>
                <a:latin typeface="Corbel"/>
                <a:cs typeface="Corbel"/>
              </a:rPr>
              <a:t>d'impresa</a:t>
            </a:r>
            <a:r>
              <a:rPr lang="it-IT" sz="2800" dirty="0">
                <a:solidFill>
                  <a:srgbClr val="000000"/>
                </a:solidFill>
                <a:latin typeface="Corbel"/>
                <a:cs typeface="Corbel"/>
              </a:rPr>
              <a:t>”, o di “</a:t>
            </a:r>
            <a:r>
              <a:rPr lang="it-IT" sz="2800" b="1" dirty="0">
                <a:solidFill>
                  <a:srgbClr val="000000"/>
                </a:solidFill>
                <a:latin typeface="Corbel"/>
                <a:cs typeface="Corbel"/>
              </a:rPr>
              <a:t>economia di mercato</a:t>
            </a:r>
            <a:r>
              <a:rPr lang="it-IT" sz="2800" dirty="0">
                <a:solidFill>
                  <a:srgbClr val="000000"/>
                </a:solidFill>
                <a:latin typeface="Corbel"/>
                <a:cs typeface="Corbel"/>
              </a:rPr>
              <a:t>”, o </a:t>
            </a:r>
            <a:r>
              <a:rPr lang="it-IT" sz="2800" dirty="0" smtClean="0">
                <a:solidFill>
                  <a:srgbClr val="000000"/>
                </a:solidFill>
                <a:latin typeface="Corbel"/>
                <a:cs typeface="Corbel"/>
              </a:rPr>
              <a:t>di </a:t>
            </a:r>
            <a:r>
              <a:rPr lang="it-IT" sz="2800" dirty="0">
                <a:solidFill>
                  <a:srgbClr val="000000"/>
                </a:solidFill>
                <a:latin typeface="Corbel"/>
                <a:cs typeface="Corbel"/>
              </a:rPr>
              <a:t>“</a:t>
            </a:r>
            <a:r>
              <a:rPr lang="it-IT" sz="2800" b="1" dirty="0">
                <a:solidFill>
                  <a:srgbClr val="000000"/>
                </a:solidFill>
                <a:latin typeface="Corbel"/>
                <a:cs typeface="Corbel"/>
              </a:rPr>
              <a:t>economia libera</a:t>
            </a:r>
            <a:r>
              <a:rPr lang="it-IT" sz="2800" dirty="0" smtClean="0">
                <a:solidFill>
                  <a:srgbClr val="000000"/>
                </a:solidFill>
                <a:latin typeface="Corbel"/>
                <a:cs typeface="Corbel"/>
              </a:rPr>
              <a:t>”</a:t>
            </a:r>
          </a:p>
          <a:p>
            <a:pPr marL="1310400" lvl="1" indent="-457200" algn="just">
              <a:spcBef>
                <a:spcPts val="1224"/>
              </a:spcBef>
              <a:buClr>
                <a:srgbClr val="FF0000"/>
              </a:buClr>
              <a:buFont typeface="Wingdings" charset="2"/>
              <a:buChar char="²"/>
            </a:pPr>
            <a:r>
              <a:rPr lang="it-IT" sz="2800" b="1" dirty="0" smtClean="0">
                <a:solidFill>
                  <a:srgbClr val="000000"/>
                </a:solidFill>
                <a:latin typeface="Corbel"/>
                <a:cs typeface="Corbel"/>
              </a:rPr>
              <a:t>positività</a:t>
            </a:r>
            <a:r>
              <a:rPr lang="it-IT" sz="2800" dirty="0" smtClean="0">
                <a:solidFill>
                  <a:srgbClr val="000000"/>
                </a:solidFill>
                <a:latin typeface="Corbel"/>
                <a:cs typeface="Corbel"/>
              </a:rPr>
              <a:t> </a:t>
            </a:r>
            <a:r>
              <a:rPr lang="it-IT" sz="2800" dirty="0">
                <a:solidFill>
                  <a:srgbClr val="000000"/>
                </a:solidFill>
                <a:latin typeface="Corbel"/>
                <a:cs typeface="Corbel"/>
              </a:rPr>
              <a:t>del </a:t>
            </a:r>
            <a:r>
              <a:rPr lang="it-IT" sz="2800" dirty="0" smtClean="0">
                <a:solidFill>
                  <a:srgbClr val="000000"/>
                </a:solidFill>
                <a:latin typeface="Corbel"/>
                <a:cs typeface="Corbel"/>
              </a:rPr>
              <a:t>sistema se riconosce </a:t>
            </a:r>
            <a:r>
              <a:rPr lang="it-IT" sz="2800" dirty="0">
                <a:solidFill>
                  <a:srgbClr val="000000"/>
                </a:solidFill>
                <a:latin typeface="Corbel"/>
                <a:cs typeface="Corbel"/>
              </a:rPr>
              <a:t>il ruolo fondamentale e positivo dell'impresa, del mercato, della proprietà privata e della conseguente responsabilità per i mezzi di produzione, della libera creatività umana nel settore </a:t>
            </a:r>
            <a:r>
              <a:rPr lang="it-IT" sz="2800" dirty="0" smtClean="0">
                <a:solidFill>
                  <a:srgbClr val="000000"/>
                </a:solidFill>
                <a:latin typeface="Corbel"/>
                <a:cs typeface="Corbel"/>
              </a:rPr>
              <a:t>dell'economia</a:t>
            </a:r>
            <a:endParaRPr lang="it-IT" sz="2800" dirty="0" smtClean="0">
              <a:solidFill>
                <a:srgbClr val="000000"/>
              </a:solidFill>
              <a:latin typeface="Corbel"/>
              <a:cs typeface="Corbel"/>
            </a:endParaRPr>
          </a:p>
          <a:p>
            <a:pPr marL="1416960" lvl="2" indent="-342900" algn="just">
              <a:spcBef>
                <a:spcPts val="1224"/>
              </a:spcBef>
              <a:buClr>
                <a:srgbClr val="FF0000"/>
              </a:buClr>
              <a:buFont typeface="Wingdings" charset="2"/>
              <a:buChar char="²"/>
            </a:pPr>
            <a:endParaRPr lang="it-IT" i="1" dirty="0" smtClean="0">
              <a:solidFill>
                <a:srgbClr val="000000"/>
              </a:solidFill>
              <a:latin typeface="Corbel"/>
              <a:cs typeface="Corbel"/>
            </a:endParaRPr>
          </a:p>
        </p:txBody>
      </p:sp>
    </p:spTree>
    <p:extLst>
      <p:ext uri="{BB962C8B-B14F-4D97-AF65-F5344CB8AC3E}">
        <p14:creationId xmlns:p14="http://schemas.microsoft.com/office/powerpoint/2010/main" val="32590871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603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825500"/>
            <a:ext cx="7467600" cy="5164225"/>
          </a:xfrm>
        </p:spPr>
        <p:txBody>
          <a:bodyPr>
            <a:normAutofit/>
          </a:bodyPr>
          <a:lstStyle/>
          <a:p>
            <a:pPr marL="1299600" lvl="1" indent="-457200" algn="just">
              <a:spcBef>
                <a:spcPts val="1224"/>
              </a:spcBef>
              <a:buClr>
                <a:srgbClr val="FF0000"/>
              </a:buClr>
              <a:buFont typeface="Wingdings" charset="2"/>
              <a:buChar char="²"/>
            </a:pPr>
            <a:r>
              <a:rPr lang="it-IT" sz="2800" b="1" dirty="0" smtClean="0">
                <a:solidFill>
                  <a:srgbClr val="000000"/>
                </a:solidFill>
                <a:latin typeface="Corbel"/>
                <a:cs typeface="Corbel"/>
              </a:rPr>
              <a:t>negatività</a:t>
            </a:r>
            <a:r>
              <a:rPr lang="it-IT" sz="2800" dirty="0" smtClean="0">
                <a:solidFill>
                  <a:srgbClr val="000000"/>
                </a:solidFill>
                <a:latin typeface="Corbel"/>
                <a:cs typeface="Corbel"/>
              </a:rPr>
              <a:t> se la libertà </a:t>
            </a:r>
            <a:r>
              <a:rPr lang="it-IT" sz="2800" dirty="0">
                <a:solidFill>
                  <a:srgbClr val="000000"/>
                </a:solidFill>
                <a:latin typeface="Corbel"/>
                <a:cs typeface="Corbel"/>
              </a:rPr>
              <a:t>nel settore dell'economia non è inquadrata in un solido contesto giuridico che la metta al servizio della libertà umana integrale e la consideri come una particolare dimensione di questa libertà, il cui centro è etico e religioso, allora la risposta è decisamente negativa</a:t>
            </a:r>
            <a:endParaRPr lang="it-IT" sz="2800" dirty="0" smtClean="0">
              <a:solidFill>
                <a:srgbClr val="000000"/>
              </a:solidFill>
              <a:latin typeface="Corbel"/>
              <a:cs typeface="Corbel"/>
            </a:endParaRPr>
          </a:p>
          <a:p>
            <a:pPr marL="1151784" lvl="1" indent="-342900" algn="just">
              <a:spcBef>
                <a:spcPts val="1224"/>
              </a:spcBef>
              <a:buClr>
                <a:srgbClr val="FF0000"/>
              </a:buClr>
              <a:buFont typeface="Wingdings" charset="2"/>
              <a:buChar char="²"/>
            </a:pPr>
            <a:endParaRPr lang="it-IT" dirty="0" smtClean="0">
              <a:solidFill>
                <a:srgbClr val="000000"/>
              </a:solidFill>
              <a:latin typeface="Corbel"/>
              <a:cs typeface="Corbel"/>
            </a:endParaRPr>
          </a:p>
          <a:p>
            <a:pPr marL="1416960" lvl="2" indent="-342900" algn="just">
              <a:spcBef>
                <a:spcPts val="1224"/>
              </a:spcBef>
              <a:buClr>
                <a:srgbClr val="FF0000"/>
              </a:buClr>
              <a:buFont typeface="Wingdings" charset="2"/>
              <a:buChar char="²"/>
            </a:pPr>
            <a:endParaRPr lang="it-IT" i="1" dirty="0" smtClean="0">
              <a:solidFill>
                <a:srgbClr val="000000"/>
              </a:solidFill>
              <a:latin typeface="Corbel"/>
              <a:cs typeface="Corbel"/>
            </a:endParaRPr>
          </a:p>
        </p:txBody>
      </p:sp>
    </p:spTree>
    <p:extLst>
      <p:ext uri="{BB962C8B-B14F-4D97-AF65-F5344CB8AC3E}">
        <p14:creationId xmlns:p14="http://schemas.microsoft.com/office/powerpoint/2010/main" val="23082037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603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825500"/>
            <a:ext cx="7467600" cy="5164225"/>
          </a:xfrm>
        </p:spPr>
        <p:txBody>
          <a:bodyPr>
            <a:normAutofit/>
          </a:bodyPr>
          <a:lstStyle/>
          <a:p>
            <a:pPr marL="0" indent="0">
              <a:lnSpc>
                <a:spcPct val="80000"/>
              </a:lnSpc>
              <a:buNone/>
            </a:pPr>
            <a:r>
              <a:rPr lang="it-IT" sz="2800" b="1" dirty="0">
                <a:solidFill>
                  <a:srgbClr val="000000"/>
                </a:solidFill>
                <a:latin typeface="Corbel"/>
                <a:cs typeface="Corbel"/>
              </a:rPr>
              <a:t>3</a:t>
            </a:r>
            <a:r>
              <a:rPr lang="it-IT" sz="2800" b="1" dirty="0" smtClean="0">
                <a:solidFill>
                  <a:srgbClr val="000000"/>
                </a:solidFill>
                <a:latin typeface="Corbel"/>
                <a:cs typeface="Corbel"/>
              </a:rPr>
              <a:t>. Istituzione economiche al servizio dell’uomo </a:t>
            </a:r>
            <a:r>
              <a:rPr lang="it-IT" sz="2800" b="1" dirty="0" smtClean="0">
                <a:solidFill>
                  <a:srgbClr val="000000"/>
                </a:solidFill>
                <a:latin typeface="Corbel"/>
                <a:cs typeface="Corbel"/>
              </a:rPr>
              <a:t>(</a:t>
            </a:r>
            <a:r>
              <a:rPr lang="it-IT" sz="2800" b="1" dirty="0" err="1" smtClean="0">
                <a:solidFill>
                  <a:srgbClr val="000000"/>
                </a:solidFill>
                <a:latin typeface="Corbel"/>
                <a:cs typeface="Corbel"/>
              </a:rPr>
              <a:t>nn</a:t>
            </a:r>
            <a:r>
              <a:rPr lang="it-IT" sz="2800" b="1" dirty="0" smtClean="0">
                <a:solidFill>
                  <a:srgbClr val="000000"/>
                </a:solidFill>
                <a:latin typeface="Corbel"/>
                <a:cs typeface="Corbel"/>
              </a:rPr>
              <a:t>. </a:t>
            </a:r>
            <a:r>
              <a:rPr lang="it-IT" sz="2800" b="1" dirty="0" smtClean="0">
                <a:solidFill>
                  <a:srgbClr val="000000"/>
                </a:solidFill>
                <a:latin typeface="Corbel"/>
                <a:cs typeface="Corbel"/>
              </a:rPr>
              <a:t>346-360)</a:t>
            </a:r>
          </a:p>
          <a:p>
            <a:pPr marL="496800" indent="-342000" algn="just">
              <a:spcBef>
                <a:spcPts val="1224"/>
              </a:spcBef>
              <a:buClr>
                <a:srgbClr val="FF0000"/>
              </a:buClr>
              <a:buFont typeface="Wingdings" charset="2"/>
              <a:buChar char="§"/>
            </a:pPr>
            <a:r>
              <a:rPr lang="it-IT" sz="2600" i="1" dirty="0">
                <a:solidFill>
                  <a:srgbClr val="000000"/>
                </a:solidFill>
                <a:latin typeface="Corbel"/>
                <a:cs typeface="Corbel"/>
              </a:rPr>
              <a:t>La dottrina sociale della Chiesa apprezza i sicuri vantaggi che i meccanismi del libero mercato offrono, sia per una migliore utilizzazione delle risorse, sia per l'agevolazione dello scambio dei </a:t>
            </a:r>
            <a:r>
              <a:rPr lang="it-IT" sz="2600" i="1" dirty="0" smtClean="0">
                <a:solidFill>
                  <a:srgbClr val="000000"/>
                </a:solidFill>
                <a:latin typeface="Corbel"/>
                <a:cs typeface="Corbel"/>
              </a:rPr>
              <a:t>prodotti </a:t>
            </a:r>
            <a:r>
              <a:rPr lang="it-IT" sz="2600" dirty="0" smtClean="0">
                <a:solidFill>
                  <a:srgbClr val="000000"/>
                </a:solidFill>
                <a:latin typeface="Corbel"/>
                <a:cs typeface="Corbel"/>
              </a:rPr>
              <a:t>(n. 346)</a:t>
            </a:r>
            <a:endParaRPr lang="it-IT" sz="2600" i="1" dirty="0">
              <a:solidFill>
                <a:srgbClr val="000000"/>
              </a:solidFill>
              <a:latin typeface="Corbel"/>
              <a:cs typeface="Corbel"/>
            </a:endParaRPr>
          </a:p>
          <a:p>
            <a:pPr marL="496800" indent="-342000" algn="just">
              <a:spcBef>
                <a:spcPts val="1224"/>
              </a:spcBef>
              <a:buClr>
                <a:srgbClr val="FF0000"/>
              </a:buClr>
              <a:buFont typeface="Wingdings" charset="2"/>
              <a:buChar char="§"/>
            </a:pPr>
            <a:r>
              <a:rPr lang="it-IT" sz="2600" i="1" dirty="0" smtClean="0">
                <a:solidFill>
                  <a:srgbClr val="000000"/>
                </a:solidFill>
                <a:latin typeface="Corbel"/>
                <a:cs typeface="Corbel"/>
              </a:rPr>
              <a:t>Il </a:t>
            </a:r>
            <a:r>
              <a:rPr lang="it-IT" sz="2600" i="1" dirty="0">
                <a:solidFill>
                  <a:srgbClr val="000000"/>
                </a:solidFill>
                <a:latin typeface="Corbel"/>
                <a:cs typeface="Corbel"/>
              </a:rPr>
              <a:t>libero mercato non può essere giudicato prescindendo dai fini che persegue e dai valori che trasmette a livello sociale. Il mercato, infatti, non può trovare in se stesso il principio della propria </a:t>
            </a:r>
            <a:r>
              <a:rPr lang="it-IT" sz="2600" i="1" dirty="0" smtClean="0">
                <a:solidFill>
                  <a:srgbClr val="000000"/>
                </a:solidFill>
                <a:latin typeface="Corbel"/>
                <a:cs typeface="Corbel"/>
              </a:rPr>
              <a:t>legittimazione</a:t>
            </a:r>
            <a:r>
              <a:rPr lang="it-IT" sz="2600" i="1" dirty="0">
                <a:solidFill>
                  <a:srgbClr val="000000"/>
                </a:solidFill>
                <a:latin typeface="Corbel"/>
                <a:cs typeface="Corbel"/>
              </a:rPr>
              <a:t> </a:t>
            </a:r>
            <a:r>
              <a:rPr lang="it-IT" sz="2600" dirty="0">
                <a:solidFill>
                  <a:srgbClr val="000000"/>
                </a:solidFill>
                <a:latin typeface="Corbel"/>
                <a:cs typeface="Corbel"/>
              </a:rPr>
              <a:t>(n. </a:t>
            </a:r>
            <a:r>
              <a:rPr lang="it-IT" sz="2600" dirty="0" smtClean="0">
                <a:solidFill>
                  <a:srgbClr val="000000"/>
                </a:solidFill>
                <a:latin typeface="Corbel"/>
                <a:cs typeface="Corbel"/>
              </a:rPr>
              <a:t>348)</a:t>
            </a:r>
            <a:endParaRPr lang="it-IT" sz="2600" i="1" dirty="0">
              <a:solidFill>
                <a:srgbClr val="000000"/>
              </a:solidFill>
              <a:latin typeface="Corbel"/>
              <a:cs typeface="Corbel"/>
            </a:endParaRPr>
          </a:p>
          <a:p>
            <a:pPr marL="496800" indent="-270000" algn="just">
              <a:spcBef>
                <a:spcPts val="1224"/>
              </a:spcBef>
              <a:buClr>
                <a:srgbClr val="FF0000"/>
              </a:buClr>
              <a:buFont typeface="Wingdings" charset="2"/>
              <a:buChar char="§"/>
            </a:pPr>
            <a:endParaRPr lang="it-IT" sz="2800" i="1" dirty="0" smtClean="0">
              <a:solidFill>
                <a:srgbClr val="000000"/>
              </a:solidFill>
              <a:latin typeface="Corbel"/>
              <a:cs typeface="Corbel"/>
            </a:endParaRPr>
          </a:p>
          <a:p>
            <a:pPr marL="1416960" lvl="2" indent="-342900" algn="just">
              <a:spcBef>
                <a:spcPts val="1224"/>
              </a:spcBef>
              <a:buClr>
                <a:srgbClr val="FF0000"/>
              </a:buClr>
              <a:buFont typeface="Wingdings" charset="2"/>
              <a:buChar char="²"/>
            </a:pPr>
            <a:endParaRPr lang="it-IT" sz="2200" i="1" dirty="0" smtClean="0">
              <a:solidFill>
                <a:srgbClr val="000000"/>
              </a:solidFill>
              <a:latin typeface="Corbel"/>
              <a:cs typeface="Corbel"/>
            </a:endParaRPr>
          </a:p>
        </p:txBody>
      </p:sp>
    </p:spTree>
    <p:extLst>
      <p:ext uri="{BB962C8B-B14F-4D97-AF65-F5344CB8AC3E}">
        <p14:creationId xmlns:p14="http://schemas.microsoft.com/office/powerpoint/2010/main" val="21435186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603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825500"/>
            <a:ext cx="7467600" cy="5164225"/>
          </a:xfrm>
        </p:spPr>
        <p:txBody>
          <a:bodyPr>
            <a:normAutofit/>
          </a:bodyPr>
          <a:lstStyle/>
          <a:p>
            <a:pPr marL="496800" indent="-342000" algn="just">
              <a:spcBef>
                <a:spcPts val="1224"/>
              </a:spcBef>
              <a:buClr>
                <a:srgbClr val="FF0000"/>
              </a:buClr>
              <a:buFont typeface="Wingdings" charset="2"/>
              <a:buChar char="§"/>
            </a:pPr>
            <a:endParaRPr lang="it-IT" sz="2600" i="1" dirty="0" smtClean="0">
              <a:solidFill>
                <a:srgbClr val="000000"/>
              </a:solidFill>
              <a:latin typeface="Corbel"/>
              <a:cs typeface="Corbel"/>
            </a:endParaRPr>
          </a:p>
          <a:p>
            <a:pPr marL="496800" indent="-342000" algn="just">
              <a:spcBef>
                <a:spcPts val="1224"/>
              </a:spcBef>
              <a:buClr>
                <a:srgbClr val="FF0000"/>
              </a:buClr>
              <a:buFont typeface="Wingdings" charset="2"/>
              <a:buChar char="§"/>
            </a:pPr>
            <a:r>
              <a:rPr lang="it-IT" sz="2600" i="1" dirty="0" smtClean="0">
                <a:solidFill>
                  <a:srgbClr val="000000"/>
                </a:solidFill>
                <a:latin typeface="Corbel"/>
                <a:cs typeface="Corbel"/>
              </a:rPr>
              <a:t>L'idea </a:t>
            </a:r>
            <a:r>
              <a:rPr lang="it-IT" sz="2600" i="1" dirty="0">
                <a:solidFill>
                  <a:srgbClr val="000000"/>
                </a:solidFill>
                <a:latin typeface="Corbel"/>
                <a:cs typeface="Corbel"/>
              </a:rPr>
              <a:t>che si possa affidare al solo mercato la fornitura di tutte le categorie di beni non è condivisibile, perché basata su una visione riduttiva della persona e della </a:t>
            </a:r>
            <a:r>
              <a:rPr lang="it-IT" sz="2600" i="1" dirty="0" smtClean="0">
                <a:solidFill>
                  <a:srgbClr val="000000"/>
                </a:solidFill>
                <a:latin typeface="Corbel"/>
                <a:cs typeface="Corbel"/>
              </a:rPr>
              <a:t>società </a:t>
            </a:r>
            <a:r>
              <a:rPr lang="it-IT" sz="2600" dirty="0" smtClean="0">
                <a:solidFill>
                  <a:srgbClr val="000000"/>
                </a:solidFill>
                <a:latin typeface="Corbel"/>
                <a:cs typeface="Corbel"/>
              </a:rPr>
              <a:t>(n. 349)</a:t>
            </a:r>
            <a:endParaRPr lang="it-IT" sz="2600" i="1" dirty="0" smtClean="0">
              <a:solidFill>
                <a:srgbClr val="000000"/>
              </a:solidFill>
              <a:latin typeface="Corbel"/>
              <a:cs typeface="Corbel"/>
            </a:endParaRPr>
          </a:p>
          <a:p>
            <a:pPr marL="496800" indent="-342000" algn="just">
              <a:spcBef>
                <a:spcPts val="1224"/>
              </a:spcBef>
              <a:buClr>
                <a:srgbClr val="FF0000"/>
              </a:buClr>
              <a:buFont typeface="Wingdings" charset="2"/>
              <a:buChar char="§"/>
            </a:pPr>
            <a:r>
              <a:rPr lang="it-IT" sz="2600" i="1" dirty="0">
                <a:solidFill>
                  <a:srgbClr val="000000"/>
                </a:solidFill>
                <a:latin typeface="Corbel"/>
                <a:cs typeface="Corbel"/>
              </a:rPr>
              <a:t>Il mercato assume una funzione sociale rilevante nelle società contemporanee, perciò è importante individuarne le potenzialità più positive e creare condizioni che ne permettano il concreto </a:t>
            </a:r>
            <a:r>
              <a:rPr lang="it-IT" sz="2600" i="1" dirty="0" smtClean="0">
                <a:solidFill>
                  <a:srgbClr val="000000"/>
                </a:solidFill>
                <a:latin typeface="Corbel"/>
                <a:cs typeface="Corbel"/>
              </a:rPr>
              <a:t>dispiegamento </a:t>
            </a:r>
            <a:r>
              <a:rPr lang="it-IT" sz="2600" dirty="0" smtClean="0">
                <a:solidFill>
                  <a:srgbClr val="000000"/>
                </a:solidFill>
                <a:latin typeface="Corbel"/>
                <a:cs typeface="Corbel"/>
              </a:rPr>
              <a:t>(n. 350)</a:t>
            </a:r>
            <a:endParaRPr lang="it-IT" sz="2600" i="1" dirty="0">
              <a:solidFill>
                <a:srgbClr val="000000"/>
              </a:solidFill>
              <a:latin typeface="Corbel"/>
              <a:cs typeface="Corbel"/>
            </a:endParaRPr>
          </a:p>
          <a:p>
            <a:pPr marL="496800" indent="-270000" algn="just">
              <a:spcBef>
                <a:spcPts val="1224"/>
              </a:spcBef>
              <a:buClr>
                <a:srgbClr val="FF0000"/>
              </a:buClr>
              <a:buFont typeface="Wingdings" charset="2"/>
              <a:buChar char="§"/>
            </a:pPr>
            <a:endParaRPr lang="it-IT" sz="2800" i="1" dirty="0" smtClean="0">
              <a:solidFill>
                <a:srgbClr val="000000"/>
              </a:solidFill>
              <a:latin typeface="Corbel"/>
              <a:cs typeface="Corbel"/>
            </a:endParaRPr>
          </a:p>
          <a:p>
            <a:pPr marL="496800" indent="-270000" algn="just">
              <a:spcBef>
                <a:spcPts val="1224"/>
              </a:spcBef>
              <a:buClr>
                <a:srgbClr val="FF0000"/>
              </a:buClr>
              <a:buFont typeface="Wingdings" charset="2"/>
              <a:buChar char="§"/>
            </a:pPr>
            <a:endParaRPr lang="it-IT" sz="2800" i="1" dirty="0" smtClean="0">
              <a:solidFill>
                <a:srgbClr val="000000"/>
              </a:solidFill>
              <a:latin typeface="Corbel"/>
              <a:cs typeface="Corbel"/>
            </a:endParaRPr>
          </a:p>
          <a:p>
            <a:pPr marL="1416960" lvl="2" indent="-342900" algn="just">
              <a:spcBef>
                <a:spcPts val="1224"/>
              </a:spcBef>
              <a:buClr>
                <a:srgbClr val="FF0000"/>
              </a:buClr>
              <a:buFont typeface="Wingdings" charset="2"/>
              <a:buChar char="²"/>
            </a:pPr>
            <a:endParaRPr lang="it-IT" sz="2200" i="1" dirty="0" smtClean="0">
              <a:solidFill>
                <a:srgbClr val="000000"/>
              </a:solidFill>
              <a:latin typeface="Corbel"/>
              <a:cs typeface="Corbel"/>
            </a:endParaRPr>
          </a:p>
        </p:txBody>
      </p:sp>
    </p:spTree>
    <p:extLst>
      <p:ext uri="{BB962C8B-B14F-4D97-AF65-F5344CB8AC3E}">
        <p14:creationId xmlns:p14="http://schemas.microsoft.com/office/powerpoint/2010/main" val="7687536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nSpc>
                <a:spcPct val="120000"/>
              </a:lnSpc>
            </a:pPr>
            <a:r>
              <a:rPr lang="it-IT" sz="2800" b="1" dirty="0" smtClean="0">
                <a:latin typeface="Geneva"/>
                <a:cs typeface="Geneva"/>
              </a:rPr>
              <a:t>SGUARDO PANORAMICO</a:t>
            </a:r>
            <a:r>
              <a:rPr lang="it-IT" sz="3200" b="1" dirty="0" smtClean="0">
                <a:latin typeface="Geneva"/>
                <a:cs typeface="Geneva"/>
              </a:rPr>
              <a:t/>
            </a:r>
            <a:br>
              <a:rPr lang="it-IT" sz="3200" b="1" dirty="0" smtClean="0">
                <a:latin typeface="Geneva"/>
                <a:cs typeface="Geneva"/>
              </a:rPr>
            </a:br>
            <a:r>
              <a:rPr lang="it-IT" sz="2400" b="1" i="1" dirty="0" smtClean="0">
                <a:latin typeface="Geneva"/>
                <a:cs typeface="Geneva"/>
              </a:rPr>
              <a:t>CDSC</a:t>
            </a:r>
            <a:r>
              <a:rPr lang="it-IT" sz="2400" b="1" dirty="0" smtClean="0">
                <a:latin typeface="Geneva"/>
                <a:cs typeface="Geneva"/>
              </a:rPr>
              <a:t> </a:t>
            </a:r>
            <a:r>
              <a:rPr lang="it-IT" sz="2400" b="1" dirty="0" smtClean="0">
                <a:latin typeface="Geneva"/>
                <a:cs typeface="Geneva"/>
              </a:rPr>
              <a:t>2004 - </a:t>
            </a:r>
            <a:r>
              <a:rPr lang="it-IT" sz="2400" b="1" dirty="0" smtClean="0">
                <a:latin typeface="Geneva"/>
                <a:cs typeface="Geneva"/>
              </a:rPr>
              <a:t>Seconda </a:t>
            </a:r>
            <a:r>
              <a:rPr lang="it-IT" sz="2400" b="1" dirty="0">
                <a:latin typeface="Geneva"/>
                <a:cs typeface="Geneva"/>
              </a:rPr>
              <a:t>P</a:t>
            </a:r>
            <a:r>
              <a:rPr lang="it-IT" sz="2400" b="1" dirty="0" smtClean="0">
                <a:latin typeface="Geneva"/>
                <a:cs typeface="Geneva"/>
              </a:rPr>
              <a:t>arte</a:t>
            </a:r>
            <a:endParaRPr lang="it-IT" sz="3200" b="1" dirty="0">
              <a:latin typeface="Geneva"/>
              <a:cs typeface="Geneva"/>
            </a:endParaRPr>
          </a:p>
        </p:txBody>
      </p:sp>
      <p:sp>
        <p:nvSpPr>
          <p:cNvPr id="3" name="Segnaposto contenuto 2"/>
          <p:cNvSpPr>
            <a:spLocks noGrp="1"/>
          </p:cNvSpPr>
          <p:nvPr>
            <p:ph idx="1"/>
          </p:nvPr>
        </p:nvSpPr>
        <p:spPr>
          <a:xfrm>
            <a:off x="838200" y="2133600"/>
            <a:ext cx="7467600" cy="3856125"/>
          </a:xfrm>
        </p:spPr>
        <p:txBody>
          <a:bodyPr>
            <a:normAutofit lnSpcReduction="10000"/>
          </a:bodyPr>
          <a:lstStyle/>
          <a:p>
            <a:pPr marL="0" indent="0">
              <a:lnSpc>
                <a:spcPct val="80000"/>
              </a:lnSpc>
              <a:buNone/>
            </a:pPr>
            <a:r>
              <a:rPr lang="it-IT" sz="2600" b="1" dirty="0" smtClean="0">
                <a:solidFill>
                  <a:srgbClr val="000000"/>
                </a:solidFill>
                <a:latin typeface="Corbel"/>
                <a:cs typeface="Corbel"/>
              </a:rPr>
              <a:t>CAP.  VI</a:t>
            </a:r>
          </a:p>
          <a:p>
            <a:pPr marL="0" indent="0">
              <a:lnSpc>
                <a:spcPct val="80000"/>
              </a:lnSpc>
              <a:buNone/>
            </a:pPr>
            <a:r>
              <a:rPr lang="it-IT" sz="2600" b="1" dirty="0" smtClean="0">
                <a:solidFill>
                  <a:srgbClr val="000000"/>
                </a:solidFill>
                <a:latin typeface="Corbel"/>
                <a:cs typeface="Corbel"/>
              </a:rPr>
              <a:t>IL LAVORO UMANO</a:t>
            </a:r>
          </a:p>
          <a:p>
            <a:pPr marL="406800" lvl="0" indent="0">
              <a:spcBef>
                <a:spcPts val="1224"/>
              </a:spcBef>
              <a:buNone/>
            </a:pPr>
            <a:r>
              <a:rPr lang="it-IT" dirty="0" smtClean="0">
                <a:solidFill>
                  <a:srgbClr val="000000"/>
                </a:solidFill>
                <a:latin typeface="Corbel"/>
                <a:cs typeface="Corbel"/>
              </a:rPr>
              <a:t>I. Aspetti </a:t>
            </a:r>
            <a:r>
              <a:rPr lang="it-IT" dirty="0">
                <a:solidFill>
                  <a:srgbClr val="000000"/>
                </a:solidFill>
                <a:latin typeface="Corbel"/>
                <a:cs typeface="Corbel"/>
              </a:rPr>
              <a:t>biblici</a:t>
            </a:r>
          </a:p>
          <a:p>
            <a:pPr marL="406800" lvl="1" indent="0">
              <a:buNone/>
            </a:pPr>
            <a:r>
              <a:rPr lang="it-IT" sz="2400" dirty="0" smtClean="0">
                <a:solidFill>
                  <a:srgbClr val="000000"/>
                </a:solidFill>
                <a:latin typeface="Corbel"/>
                <a:cs typeface="Corbel"/>
              </a:rPr>
              <a:t>II. Il valore profetico </a:t>
            </a:r>
            <a:r>
              <a:rPr lang="it-IT" sz="2400" dirty="0">
                <a:solidFill>
                  <a:srgbClr val="000000"/>
                </a:solidFill>
                <a:latin typeface="Corbel"/>
                <a:cs typeface="Corbel"/>
              </a:rPr>
              <a:t>della </a:t>
            </a:r>
            <a:r>
              <a:rPr lang="it-IT" sz="2400" i="1" dirty="0" smtClean="0">
                <a:solidFill>
                  <a:srgbClr val="000000"/>
                </a:solidFill>
                <a:latin typeface="Corbel"/>
                <a:cs typeface="Corbel"/>
              </a:rPr>
              <a:t>Rerum </a:t>
            </a:r>
            <a:r>
              <a:rPr lang="it-IT" sz="2400" i="1" dirty="0" err="1" smtClean="0">
                <a:solidFill>
                  <a:srgbClr val="000000"/>
                </a:solidFill>
                <a:latin typeface="Corbel"/>
                <a:cs typeface="Corbel"/>
              </a:rPr>
              <a:t>Novarum</a:t>
            </a:r>
            <a:endParaRPr lang="it-IT" sz="2400" i="1" dirty="0">
              <a:solidFill>
                <a:srgbClr val="000000"/>
              </a:solidFill>
              <a:latin typeface="Corbel"/>
              <a:cs typeface="Corbel"/>
            </a:endParaRPr>
          </a:p>
          <a:p>
            <a:pPr marL="406800" lvl="1" indent="0">
              <a:buNone/>
            </a:pPr>
            <a:r>
              <a:rPr lang="it-IT" sz="2400" dirty="0" smtClean="0">
                <a:solidFill>
                  <a:srgbClr val="000000"/>
                </a:solidFill>
                <a:latin typeface="Corbel"/>
                <a:cs typeface="Corbel"/>
              </a:rPr>
              <a:t>III. Dignità </a:t>
            </a:r>
            <a:r>
              <a:rPr lang="it-IT" sz="2400" dirty="0">
                <a:solidFill>
                  <a:srgbClr val="000000"/>
                </a:solidFill>
                <a:latin typeface="Corbel"/>
                <a:cs typeface="Corbel"/>
              </a:rPr>
              <a:t>del lavoro</a:t>
            </a:r>
          </a:p>
          <a:p>
            <a:pPr marL="406800" lvl="1" indent="0">
              <a:buNone/>
            </a:pPr>
            <a:r>
              <a:rPr lang="it-IT" sz="2400" dirty="0" smtClean="0">
                <a:solidFill>
                  <a:srgbClr val="000000"/>
                </a:solidFill>
                <a:latin typeface="Corbel"/>
                <a:cs typeface="Corbel"/>
              </a:rPr>
              <a:t>IV. Il </a:t>
            </a:r>
            <a:r>
              <a:rPr lang="it-IT" sz="2400" dirty="0">
                <a:solidFill>
                  <a:srgbClr val="000000"/>
                </a:solidFill>
                <a:latin typeface="Corbel"/>
                <a:cs typeface="Corbel"/>
              </a:rPr>
              <a:t>diritto al lavoro</a:t>
            </a:r>
          </a:p>
          <a:p>
            <a:pPr marL="406800" lvl="1" indent="0">
              <a:buNone/>
            </a:pPr>
            <a:r>
              <a:rPr lang="it-IT" sz="2400" dirty="0" smtClean="0">
                <a:solidFill>
                  <a:srgbClr val="000000"/>
                </a:solidFill>
                <a:latin typeface="Corbel"/>
                <a:cs typeface="Corbel"/>
              </a:rPr>
              <a:t>V. Diritti </a:t>
            </a:r>
            <a:r>
              <a:rPr lang="it-IT" sz="2400" dirty="0">
                <a:solidFill>
                  <a:srgbClr val="000000"/>
                </a:solidFill>
                <a:latin typeface="Corbel"/>
                <a:cs typeface="Corbel"/>
              </a:rPr>
              <a:t>dei lavoratori</a:t>
            </a:r>
          </a:p>
          <a:p>
            <a:pPr marL="406800" lvl="1" indent="0">
              <a:buNone/>
            </a:pPr>
            <a:r>
              <a:rPr lang="it-IT" sz="2400" dirty="0" smtClean="0">
                <a:solidFill>
                  <a:srgbClr val="000000"/>
                </a:solidFill>
                <a:latin typeface="Corbel"/>
                <a:cs typeface="Corbel"/>
              </a:rPr>
              <a:t>VI. Solidarietà </a:t>
            </a:r>
            <a:r>
              <a:rPr lang="it-IT" sz="2400" dirty="0">
                <a:solidFill>
                  <a:srgbClr val="000000"/>
                </a:solidFill>
                <a:latin typeface="Corbel"/>
                <a:cs typeface="Corbel"/>
              </a:rPr>
              <a:t>tra i lavoratori</a:t>
            </a:r>
          </a:p>
          <a:p>
            <a:pPr marL="406800" lvl="1" indent="0">
              <a:buNone/>
            </a:pPr>
            <a:r>
              <a:rPr lang="it-IT" sz="2400" dirty="0" smtClean="0">
                <a:solidFill>
                  <a:srgbClr val="000000"/>
                </a:solidFill>
                <a:latin typeface="Corbel"/>
                <a:cs typeface="Corbel"/>
              </a:rPr>
              <a:t>VII. Le </a:t>
            </a:r>
            <a:r>
              <a:rPr lang="it-IT" sz="2400" dirty="0">
                <a:solidFill>
                  <a:srgbClr val="000000"/>
                </a:solidFill>
                <a:latin typeface="Corbel"/>
                <a:cs typeface="Corbel"/>
              </a:rPr>
              <a:t>“res </a:t>
            </a:r>
            <a:r>
              <a:rPr lang="it-IT" sz="2400" dirty="0" err="1">
                <a:solidFill>
                  <a:srgbClr val="000000"/>
                </a:solidFill>
                <a:latin typeface="Corbel"/>
                <a:cs typeface="Corbel"/>
              </a:rPr>
              <a:t>novae</a:t>
            </a:r>
            <a:r>
              <a:rPr lang="it-IT" sz="2400" dirty="0">
                <a:solidFill>
                  <a:srgbClr val="000000"/>
                </a:solidFill>
                <a:latin typeface="Corbel"/>
                <a:cs typeface="Corbel"/>
              </a:rPr>
              <a:t>” del mondo del lavoro</a:t>
            </a:r>
          </a:p>
          <a:p>
            <a:pPr marL="0" indent="0">
              <a:buNone/>
            </a:pPr>
            <a:endParaRPr lang="it-IT" dirty="0"/>
          </a:p>
        </p:txBody>
      </p:sp>
    </p:spTree>
    <p:extLst>
      <p:ext uri="{BB962C8B-B14F-4D97-AF65-F5344CB8AC3E}">
        <p14:creationId xmlns:p14="http://schemas.microsoft.com/office/powerpoint/2010/main" val="21648641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603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825500"/>
            <a:ext cx="7467600" cy="5164225"/>
          </a:xfrm>
        </p:spPr>
        <p:txBody>
          <a:bodyPr>
            <a:normAutofit/>
          </a:bodyPr>
          <a:lstStyle/>
          <a:p>
            <a:pPr marL="496800" indent="-342000" algn="just">
              <a:spcBef>
                <a:spcPts val="1224"/>
              </a:spcBef>
              <a:buClr>
                <a:srgbClr val="FF0000"/>
              </a:buClr>
              <a:buFont typeface="Wingdings" charset="2"/>
              <a:buChar char="§"/>
            </a:pPr>
            <a:endParaRPr lang="it-IT" sz="2600" i="1" dirty="0" smtClean="0">
              <a:solidFill>
                <a:srgbClr val="000000"/>
              </a:solidFill>
              <a:latin typeface="Corbel"/>
              <a:cs typeface="Corbel"/>
            </a:endParaRPr>
          </a:p>
          <a:p>
            <a:pPr marL="496800" indent="-270000" algn="just">
              <a:spcBef>
                <a:spcPts val="1224"/>
              </a:spcBef>
              <a:buClr>
                <a:srgbClr val="FF0000"/>
              </a:buClr>
              <a:buFont typeface="Wingdings" charset="2"/>
              <a:buChar char="§"/>
            </a:pPr>
            <a:r>
              <a:rPr lang="it-IT" sz="2600" i="1" dirty="0">
                <a:solidFill>
                  <a:srgbClr val="000000"/>
                </a:solidFill>
                <a:latin typeface="Corbel"/>
                <a:cs typeface="Corbel"/>
              </a:rPr>
              <a:t>Il compito fondamentale dello Stato in ambito economico è quello di definire un quadro giuridico atto a regolare i rapporti economici, al fine di « salvaguardare... le condizioni prime di un'economia libera, che presuppone una certa eguaglianza tra le </a:t>
            </a:r>
            <a:r>
              <a:rPr lang="it-IT" sz="2600" i="1" dirty="0" smtClean="0">
                <a:solidFill>
                  <a:srgbClr val="000000"/>
                </a:solidFill>
                <a:latin typeface="Corbel"/>
                <a:cs typeface="Corbel"/>
              </a:rPr>
              <a:t>parti </a:t>
            </a:r>
            <a:r>
              <a:rPr lang="it-IT" sz="2600" dirty="0" smtClean="0">
                <a:solidFill>
                  <a:srgbClr val="000000"/>
                </a:solidFill>
                <a:latin typeface="Corbel"/>
                <a:cs typeface="Corbel"/>
              </a:rPr>
              <a:t>(n. 352)</a:t>
            </a:r>
          </a:p>
          <a:p>
            <a:pPr marL="496800" indent="-270000" algn="just">
              <a:spcBef>
                <a:spcPts val="1224"/>
              </a:spcBef>
              <a:buClr>
                <a:srgbClr val="FF0000"/>
              </a:buClr>
              <a:buFont typeface="Wingdings" charset="2"/>
              <a:buChar char="§"/>
            </a:pPr>
            <a:endParaRPr lang="it-IT" sz="2600" i="1" dirty="0" smtClean="0">
              <a:solidFill>
                <a:srgbClr val="000000"/>
              </a:solidFill>
              <a:latin typeface="Corbel"/>
              <a:cs typeface="Corbel"/>
            </a:endParaRPr>
          </a:p>
          <a:p>
            <a:pPr marL="496800" indent="-270000" algn="just">
              <a:spcBef>
                <a:spcPts val="1224"/>
              </a:spcBef>
              <a:buClr>
                <a:srgbClr val="FF0000"/>
              </a:buClr>
              <a:buFont typeface="Wingdings" charset="2"/>
              <a:buChar char="§"/>
            </a:pPr>
            <a:endParaRPr lang="it-IT" sz="2800" i="1" dirty="0" smtClean="0">
              <a:solidFill>
                <a:srgbClr val="000000"/>
              </a:solidFill>
              <a:latin typeface="Corbel"/>
              <a:cs typeface="Corbel"/>
            </a:endParaRPr>
          </a:p>
          <a:p>
            <a:pPr marL="1416960" lvl="2" indent="-342900" algn="just">
              <a:spcBef>
                <a:spcPts val="1224"/>
              </a:spcBef>
              <a:buClr>
                <a:srgbClr val="FF0000"/>
              </a:buClr>
              <a:buFont typeface="Wingdings" charset="2"/>
              <a:buChar char="²"/>
            </a:pPr>
            <a:endParaRPr lang="it-IT" sz="2200" i="1" dirty="0" smtClean="0">
              <a:solidFill>
                <a:srgbClr val="000000"/>
              </a:solidFill>
              <a:latin typeface="Corbel"/>
              <a:cs typeface="Corbel"/>
            </a:endParaRPr>
          </a:p>
        </p:txBody>
      </p:sp>
    </p:spTree>
    <p:extLst>
      <p:ext uri="{BB962C8B-B14F-4D97-AF65-F5344CB8AC3E}">
        <p14:creationId xmlns:p14="http://schemas.microsoft.com/office/powerpoint/2010/main" val="10507712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603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825500"/>
            <a:ext cx="7467600" cy="5164225"/>
          </a:xfrm>
        </p:spPr>
        <p:txBody>
          <a:bodyPr>
            <a:normAutofit/>
          </a:bodyPr>
          <a:lstStyle/>
          <a:p>
            <a:pPr marL="0" indent="0" algn="just">
              <a:lnSpc>
                <a:spcPct val="80000"/>
              </a:lnSpc>
              <a:buNone/>
            </a:pPr>
            <a:r>
              <a:rPr lang="it-IT" b="1" dirty="0" smtClean="0">
                <a:solidFill>
                  <a:srgbClr val="000000"/>
                </a:solidFill>
                <a:latin typeface="Corbel"/>
                <a:cs typeface="Corbel"/>
              </a:rPr>
              <a:t>4. </a:t>
            </a:r>
            <a:r>
              <a:rPr lang="it-IT" b="1" dirty="0" smtClean="0">
                <a:solidFill>
                  <a:srgbClr val="000000"/>
                </a:solidFill>
                <a:latin typeface="Corbel"/>
                <a:cs typeface="Corbel"/>
              </a:rPr>
              <a:t>Il sistema finanziario internazionale </a:t>
            </a:r>
            <a:r>
              <a:rPr lang="it-IT" b="1" dirty="0" smtClean="0">
                <a:solidFill>
                  <a:srgbClr val="000000"/>
                </a:solidFill>
                <a:latin typeface="Corbel"/>
                <a:cs typeface="Corbel"/>
              </a:rPr>
              <a:t>(</a:t>
            </a:r>
            <a:r>
              <a:rPr lang="it-IT" b="1" dirty="0" err="1" smtClean="0">
                <a:solidFill>
                  <a:srgbClr val="000000"/>
                </a:solidFill>
                <a:latin typeface="Corbel"/>
                <a:cs typeface="Corbel"/>
              </a:rPr>
              <a:t>nn</a:t>
            </a:r>
            <a:r>
              <a:rPr lang="it-IT" b="1" dirty="0" smtClean="0">
                <a:solidFill>
                  <a:srgbClr val="000000"/>
                </a:solidFill>
                <a:latin typeface="Corbel"/>
                <a:cs typeface="Corbel"/>
              </a:rPr>
              <a:t>. </a:t>
            </a:r>
            <a:r>
              <a:rPr lang="it-IT" b="1" dirty="0" smtClean="0">
                <a:solidFill>
                  <a:srgbClr val="000000"/>
                </a:solidFill>
                <a:latin typeface="Corbel"/>
                <a:cs typeface="Corbel"/>
              </a:rPr>
              <a:t>368-369)</a:t>
            </a:r>
          </a:p>
          <a:p>
            <a:pPr marL="496800" indent="-342000" algn="just">
              <a:spcBef>
                <a:spcPts val="1224"/>
              </a:spcBef>
              <a:buClr>
                <a:srgbClr val="FF0000"/>
              </a:buClr>
              <a:buFont typeface="Wingdings" charset="2"/>
              <a:buChar char="§"/>
            </a:pPr>
            <a:r>
              <a:rPr lang="it-IT" sz="2600" i="1" dirty="0" smtClean="0">
                <a:solidFill>
                  <a:srgbClr val="000000"/>
                </a:solidFill>
                <a:latin typeface="Corbel"/>
                <a:cs typeface="Corbel"/>
              </a:rPr>
              <a:t>L'esperienza </a:t>
            </a:r>
            <a:r>
              <a:rPr lang="it-IT" sz="2600" i="1" dirty="0">
                <a:solidFill>
                  <a:srgbClr val="000000"/>
                </a:solidFill>
                <a:latin typeface="Corbel"/>
                <a:cs typeface="Corbel"/>
              </a:rPr>
              <a:t>storica attesta che, in assenza di sistemi finanziari adeguati, non si sarebbe avuta crescita </a:t>
            </a:r>
            <a:r>
              <a:rPr lang="it-IT" sz="2600" i="1" dirty="0" smtClean="0">
                <a:solidFill>
                  <a:srgbClr val="000000"/>
                </a:solidFill>
                <a:latin typeface="Corbel"/>
                <a:cs typeface="Corbel"/>
              </a:rPr>
              <a:t>economica</a:t>
            </a:r>
            <a:r>
              <a:rPr lang="it-IT" sz="2600" i="1" dirty="0">
                <a:solidFill>
                  <a:srgbClr val="000000"/>
                </a:solidFill>
                <a:latin typeface="Corbel"/>
                <a:cs typeface="Corbel"/>
              </a:rPr>
              <a:t> </a:t>
            </a:r>
            <a:r>
              <a:rPr lang="it-IT" sz="2600" dirty="0" smtClean="0">
                <a:solidFill>
                  <a:srgbClr val="000000"/>
                </a:solidFill>
                <a:latin typeface="Corbel"/>
                <a:cs typeface="Corbel"/>
              </a:rPr>
              <a:t>(n. 368) </a:t>
            </a:r>
          </a:p>
          <a:p>
            <a:pPr marL="496800" indent="-342000" algn="just">
              <a:spcBef>
                <a:spcPts val="1224"/>
              </a:spcBef>
              <a:buClr>
                <a:srgbClr val="FF0000"/>
              </a:buClr>
              <a:buFont typeface="Wingdings" charset="2"/>
              <a:buChar char="§"/>
            </a:pPr>
            <a:r>
              <a:rPr lang="it-IT" sz="2600" i="1" dirty="0" smtClean="0">
                <a:solidFill>
                  <a:srgbClr val="000000"/>
                </a:solidFill>
                <a:latin typeface="Corbel"/>
                <a:cs typeface="Corbel"/>
              </a:rPr>
              <a:t>Un'economia </a:t>
            </a:r>
            <a:r>
              <a:rPr lang="it-IT" sz="2600" i="1" dirty="0">
                <a:solidFill>
                  <a:srgbClr val="000000"/>
                </a:solidFill>
                <a:latin typeface="Corbel"/>
                <a:cs typeface="Corbel"/>
              </a:rPr>
              <a:t>finanziaria fine a se stessa è destinata a contraddire le sue finalità, poiché si priva delle proprie radici e della propria ragione costitutiva, ossia del suo ruolo originario ed essenziale di servizio all'economia reale e, in definitiva, di sviluppo delle persone e delle comunità umane </a:t>
            </a:r>
            <a:r>
              <a:rPr lang="it-IT" sz="2600" dirty="0" smtClean="0">
                <a:solidFill>
                  <a:srgbClr val="000000"/>
                </a:solidFill>
                <a:latin typeface="Corbel"/>
                <a:cs typeface="Corbel"/>
              </a:rPr>
              <a:t>(n. 369)</a:t>
            </a:r>
          </a:p>
        </p:txBody>
      </p:sp>
    </p:spTree>
    <p:extLst>
      <p:ext uri="{BB962C8B-B14F-4D97-AF65-F5344CB8AC3E}">
        <p14:creationId xmlns:p14="http://schemas.microsoft.com/office/powerpoint/2010/main" val="32496229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603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825500"/>
            <a:ext cx="7467600" cy="5346700"/>
          </a:xfrm>
        </p:spPr>
        <p:txBody>
          <a:bodyPr>
            <a:normAutofit lnSpcReduction="10000"/>
          </a:bodyPr>
          <a:lstStyle/>
          <a:p>
            <a:pPr marL="496800" indent="-342000" algn="just">
              <a:lnSpc>
                <a:spcPct val="110000"/>
              </a:lnSpc>
              <a:spcBef>
                <a:spcPts val="1224"/>
              </a:spcBef>
              <a:buClr>
                <a:srgbClr val="FF0000"/>
              </a:buClr>
              <a:buFont typeface="Wingdings" charset="2"/>
              <a:buChar char="§"/>
            </a:pPr>
            <a:r>
              <a:rPr lang="it-IT" sz="2600" i="1" dirty="0" smtClean="0">
                <a:solidFill>
                  <a:srgbClr val="000000"/>
                </a:solidFill>
                <a:latin typeface="Corbel"/>
                <a:cs typeface="Corbel"/>
              </a:rPr>
              <a:t>L'improvvisa </a:t>
            </a:r>
            <a:r>
              <a:rPr lang="it-IT" sz="2600" i="1" dirty="0">
                <a:solidFill>
                  <a:srgbClr val="000000"/>
                </a:solidFill>
                <a:latin typeface="Corbel"/>
                <a:cs typeface="Corbel"/>
              </a:rPr>
              <a:t>accelerazione di processi quali l'enorme incremento nel valore dei portafogli amministrati dalle istituzioni finanziarie e il rapido proliferare di nuovi e sofisticati strumenti finanziari rende quanto mai urgente l'individuazione di soluzioni istituzionali capaci di favorire efficacemente la stabilità del sistema, senza ridurne le potenzialità e l'efficienza. È indispensabile introdurre un quadro normativo che consenta di tutelare tale stabilità in tutte le sue complesse articolazioni, di promuovere la concorrenza tra gli intermediari e di assicurare la massima trasparenza a vantaggio degli </a:t>
            </a:r>
            <a:r>
              <a:rPr lang="it-IT" sz="2600" i="1" dirty="0" smtClean="0">
                <a:solidFill>
                  <a:srgbClr val="000000"/>
                </a:solidFill>
                <a:latin typeface="Corbel"/>
                <a:cs typeface="Corbel"/>
              </a:rPr>
              <a:t>investitori </a:t>
            </a:r>
            <a:r>
              <a:rPr lang="it-IT" sz="2600" dirty="0" smtClean="0">
                <a:solidFill>
                  <a:srgbClr val="000000"/>
                </a:solidFill>
                <a:latin typeface="Corbel"/>
                <a:cs typeface="Corbel"/>
              </a:rPr>
              <a:t>(n. 369)</a:t>
            </a:r>
            <a:endParaRPr lang="it-IT" sz="2600" dirty="0" smtClean="0">
              <a:solidFill>
                <a:srgbClr val="000000"/>
              </a:solidFill>
              <a:latin typeface="Corbel"/>
              <a:cs typeface="Corbel"/>
            </a:endParaRPr>
          </a:p>
        </p:txBody>
      </p:sp>
    </p:spTree>
    <p:extLst>
      <p:ext uri="{BB962C8B-B14F-4D97-AF65-F5344CB8AC3E}">
        <p14:creationId xmlns:p14="http://schemas.microsoft.com/office/powerpoint/2010/main" val="32486170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603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774700"/>
            <a:ext cx="7467600" cy="5651500"/>
          </a:xfrm>
        </p:spPr>
        <p:txBody>
          <a:bodyPr>
            <a:normAutofit/>
          </a:bodyPr>
          <a:lstStyle/>
          <a:p>
            <a:pPr marL="0" indent="0" algn="just">
              <a:lnSpc>
                <a:spcPct val="80000"/>
              </a:lnSpc>
              <a:buNone/>
            </a:pPr>
            <a:r>
              <a:rPr lang="it-IT" sz="2800" b="1" dirty="0" smtClean="0">
                <a:solidFill>
                  <a:srgbClr val="000000"/>
                </a:solidFill>
                <a:latin typeface="Corbel"/>
                <a:cs typeface="Corbel"/>
              </a:rPr>
              <a:t>5. </a:t>
            </a:r>
            <a:r>
              <a:rPr lang="it-IT" sz="2800" b="1" dirty="0" smtClean="0">
                <a:solidFill>
                  <a:srgbClr val="000000"/>
                </a:solidFill>
                <a:latin typeface="Corbel"/>
                <a:cs typeface="Corbel"/>
              </a:rPr>
              <a:t>Economia e ambiente </a:t>
            </a:r>
            <a:r>
              <a:rPr lang="it-IT" sz="2800" b="1" dirty="0" smtClean="0">
                <a:solidFill>
                  <a:srgbClr val="000000"/>
                </a:solidFill>
                <a:latin typeface="Corbel"/>
                <a:cs typeface="Corbel"/>
              </a:rPr>
              <a:t>(</a:t>
            </a:r>
            <a:r>
              <a:rPr lang="it-IT" sz="2800" b="1" dirty="0" err="1" smtClean="0">
                <a:solidFill>
                  <a:srgbClr val="000000"/>
                </a:solidFill>
                <a:latin typeface="Corbel"/>
                <a:cs typeface="Corbel"/>
              </a:rPr>
              <a:t>nn</a:t>
            </a:r>
            <a:r>
              <a:rPr lang="it-IT" sz="2800" b="1" dirty="0" smtClean="0">
                <a:solidFill>
                  <a:srgbClr val="000000"/>
                </a:solidFill>
                <a:latin typeface="Corbel"/>
                <a:cs typeface="Corbel"/>
              </a:rPr>
              <a:t>. </a:t>
            </a:r>
            <a:r>
              <a:rPr lang="it-IT" sz="2800" b="1" dirty="0" smtClean="0">
                <a:solidFill>
                  <a:srgbClr val="000000"/>
                </a:solidFill>
                <a:latin typeface="Corbel"/>
                <a:cs typeface="Corbel"/>
              </a:rPr>
              <a:t>470-471)</a:t>
            </a:r>
          </a:p>
          <a:p>
            <a:pPr marL="496800" indent="-342000" algn="just">
              <a:spcBef>
                <a:spcPts val="1224"/>
              </a:spcBef>
              <a:buClr>
                <a:srgbClr val="FF0000"/>
              </a:buClr>
              <a:buFont typeface="Wingdings" charset="2"/>
              <a:buChar char="§"/>
            </a:pPr>
            <a:r>
              <a:rPr lang="it-IT" sz="2800" i="1" dirty="0">
                <a:solidFill>
                  <a:srgbClr val="000000"/>
                </a:solidFill>
                <a:latin typeface="Corbel"/>
                <a:cs typeface="Corbel"/>
              </a:rPr>
              <a:t>La soluzione del problema ecologico richiede che l'attività economica rispetti maggiormente l'ambiente, conciliando le esigenze dello sviluppo economico con quelle della protezione ambientale. Ogni attività economica che si avvalga delle risorse naturali deve anche preoccuparsi della salvaguardia dell'ambiente e prevederne i costi, che sono da considerare come « una voce essenziale dei costi dell'attività </a:t>
            </a:r>
            <a:r>
              <a:rPr lang="it-IT" sz="2800" i="1" dirty="0" smtClean="0">
                <a:solidFill>
                  <a:srgbClr val="000000"/>
                </a:solidFill>
                <a:latin typeface="Corbel"/>
                <a:cs typeface="Corbel"/>
              </a:rPr>
              <a:t>economica </a:t>
            </a:r>
            <a:r>
              <a:rPr lang="it-IT" sz="2800" dirty="0" smtClean="0">
                <a:solidFill>
                  <a:srgbClr val="000000"/>
                </a:solidFill>
                <a:latin typeface="Corbel"/>
                <a:cs typeface="Corbel"/>
              </a:rPr>
              <a:t>(n. 470)</a:t>
            </a:r>
            <a:endParaRPr lang="it-IT" sz="2800" i="1" dirty="0">
              <a:solidFill>
                <a:srgbClr val="000000"/>
              </a:solidFill>
              <a:latin typeface="Corbel"/>
              <a:cs typeface="Corbel"/>
            </a:endParaRPr>
          </a:p>
        </p:txBody>
      </p:sp>
    </p:spTree>
    <p:extLst>
      <p:ext uri="{BB962C8B-B14F-4D97-AF65-F5344CB8AC3E}">
        <p14:creationId xmlns:p14="http://schemas.microsoft.com/office/powerpoint/2010/main" val="2151638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304800"/>
            <a:ext cx="8041440" cy="1282700"/>
          </a:xfrm>
        </p:spPr>
        <p:txBody>
          <a:bodyPr/>
          <a:lstStyle/>
          <a:p>
            <a:pPr marL="0" indent="0"/>
            <a:r>
              <a:rPr lang="it-IT" sz="2800" b="1" i="1" dirty="0">
                <a:solidFill>
                  <a:srgbClr val="000000"/>
                </a:solidFill>
                <a:latin typeface="Corbel"/>
                <a:cs typeface="Corbel"/>
              </a:rPr>
              <a:t>CARITAS IN VERITATE</a:t>
            </a:r>
            <a:br>
              <a:rPr lang="it-IT" sz="2800" b="1" i="1" dirty="0">
                <a:solidFill>
                  <a:srgbClr val="000000"/>
                </a:solidFill>
                <a:latin typeface="Corbel"/>
                <a:cs typeface="Corbel"/>
              </a:rPr>
            </a:br>
            <a:r>
              <a:rPr lang="it-IT" sz="2400" b="1" dirty="0">
                <a:solidFill>
                  <a:srgbClr val="000000"/>
                </a:solidFill>
                <a:latin typeface="Corbel"/>
                <a:cs typeface="Corbel"/>
              </a:rPr>
              <a:t>(Benedetto XVI, 2009)</a:t>
            </a:r>
            <a:r>
              <a:rPr lang="it-IT" sz="2800" dirty="0">
                <a:solidFill>
                  <a:srgbClr val="000000"/>
                </a:solidFill>
                <a:latin typeface="Corbel"/>
                <a:cs typeface="Corbel"/>
              </a:rPr>
              <a:t/>
            </a:r>
            <a:br>
              <a:rPr lang="it-IT" sz="2800" dirty="0">
                <a:solidFill>
                  <a:srgbClr val="000000"/>
                </a:solidFill>
                <a:latin typeface="Corbel"/>
                <a:cs typeface="Corbel"/>
              </a:rPr>
            </a:br>
            <a:endParaRPr lang="it-IT" sz="2400" dirty="0">
              <a:latin typeface="Geneva"/>
              <a:cs typeface="Geneva"/>
            </a:endParaRPr>
          </a:p>
        </p:txBody>
      </p:sp>
      <p:sp>
        <p:nvSpPr>
          <p:cNvPr id="3" name="Segnaposto contenuto 2"/>
          <p:cNvSpPr>
            <a:spLocks noGrp="1"/>
          </p:cNvSpPr>
          <p:nvPr>
            <p:ph idx="1"/>
          </p:nvPr>
        </p:nvSpPr>
        <p:spPr>
          <a:xfrm>
            <a:off x="838200" y="1041400"/>
            <a:ext cx="7467600" cy="4948325"/>
          </a:xfrm>
        </p:spPr>
        <p:txBody>
          <a:bodyPr>
            <a:normAutofit fontScale="92500" lnSpcReduction="20000"/>
          </a:bodyPr>
          <a:lstStyle/>
          <a:p>
            <a:pPr marL="496800" indent="-270000" algn="just">
              <a:spcBef>
                <a:spcPts val="1224"/>
              </a:spcBef>
              <a:buClr>
                <a:srgbClr val="FF0000"/>
              </a:buClr>
              <a:buFont typeface="Wingdings" charset="2"/>
              <a:buChar char="§"/>
            </a:pPr>
            <a:endParaRPr lang="it-IT" sz="3100" dirty="0" smtClean="0">
              <a:solidFill>
                <a:srgbClr val="000000"/>
              </a:solidFill>
              <a:latin typeface="Corbel"/>
              <a:cs typeface="Corbel"/>
            </a:endParaRPr>
          </a:p>
          <a:p>
            <a:pPr marL="496800" indent="-270000" algn="just">
              <a:spcBef>
                <a:spcPts val="1224"/>
              </a:spcBef>
              <a:buClr>
                <a:srgbClr val="FF0000"/>
              </a:buClr>
              <a:buFont typeface="Wingdings" charset="2"/>
              <a:buChar char="§"/>
            </a:pPr>
            <a:r>
              <a:rPr lang="it-IT" sz="3100" dirty="0">
                <a:solidFill>
                  <a:srgbClr val="000000"/>
                </a:solidFill>
                <a:latin typeface="Corbel"/>
                <a:cs typeface="Corbel"/>
              </a:rPr>
              <a:t>N</a:t>
            </a:r>
            <a:r>
              <a:rPr lang="it-IT" sz="3100" dirty="0" smtClean="0">
                <a:solidFill>
                  <a:srgbClr val="000000"/>
                </a:solidFill>
                <a:latin typeface="Corbel"/>
                <a:cs typeface="Corbel"/>
              </a:rPr>
              <a:t>on </a:t>
            </a:r>
            <a:r>
              <a:rPr lang="it-IT" sz="3100" dirty="0">
                <a:solidFill>
                  <a:srgbClr val="000000"/>
                </a:solidFill>
                <a:latin typeface="Corbel"/>
                <a:cs typeface="Corbel"/>
              </a:rPr>
              <a:t>utilizza mai il termine </a:t>
            </a:r>
            <a:r>
              <a:rPr lang="it-IT" sz="3100" dirty="0" smtClean="0">
                <a:solidFill>
                  <a:srgbClr val="000000"/>
                </a:solidFill>
                <a:latin typeface="Corbel"/>
                <a:cs typeface="Corbel"/>
              </a:rPr>
              <a:t>capitalismo</a:t>
            </a:r>
          </a:p>
          <a:p>
            <a:pPr marL="496800" indent="-270000" algn="just">
              <a:lnSpc>
                <a:spcPct val="110000"/>
              </a:lnSpc>
              <a:spcBef>
                <a:spcPts val="1224"/>
              </a:spcBef>
              <a:buClr>
                <a:srgbClr val="FF0000"/>
              </a:buClr>
              <a:buFont typeface="Wingdings" charset="2"/>
              <a:buChar char="§"/>
            </a:pPr>
            <a:r>
              <a:rPr lang="it-IT" sz="3100" dirty="0">
                <a:solidFill>
                  <a:srgbClr val="000000"/>
                </a:solidFill>
                <a:latin typeface="Corbel"/>
                <a:cs typeface="Corbel"/>
              </a:rPr>
              <a:t>P</a:t>
            </a:r>
            <a:r>
              <a:rPr lang="it-IT" sz="3100" dirty="0" smtClean="0">
                <a:solidFill>
                  <a:srgbClr val="000000"/>
                </a:solidFill>
                <a:latin typeface="Corbel"/>
                <a:cs typeface="Corbel"/>
              </a:rPr>
              <a:t>arla </a:t>
            </a:r>
            <a:r>
              <a:rPr lang="it-IT" sz="3100" dirty="0">
                <a:solidFill>
                  <a:srgbClr val="000000"/>
                </a:solidFill>
                <a:latin typeface="Corbel"/>
                <a:cs typeface="Corbel"/>
              </a:rPr>
              <a:t>della necessità di una </a:t>
            </a:r>
            <a:r>
              <a:rPr lang="it-IT" sz="3100" i="1" dirty="0">
                <a:solidFill>
                  <a:srgbClr val="000000"/>
                </a:solidFill>
                <a:latin typeface="Corbel"/>
                <a:cs typeface="Corbel"/>
              </a:rPr>
              <a:t>«revisione profonda e lungimirante del modello di sviluppo, per correggerne le disfunzioni e le distorsioni</a:t>
            </a:r>
            <a:r>
              <a:rPr lang="it-IT" sz="3100" i="1" dirty="0" smtClean="0">
                <a:solidFill>
                  <a:srgbClr val="000000"/>
                </a:solidFill>
                <a:latin typeface="Corbel"/>
                <a:cs typeface="Corbel"/>
              </a:rPr>
              <a:t>» </a:t>
            </a:r>
            <a:r>
              <a:rPr lang="it-IT" sz="3100" dirty="0" smtClean="0">
                <a:solidFill>
                  <a:srgbClr val="000000"/>
                </a:solidFill>
                <a:latin typeface="Corbel"/>
                <a:cs typeface="Corbel"/>
              </a:rPr>
              <a:t>(n. 32)</a:t>
            </a:r>
          </a:p>
          <a:p>
            <a:pPr marL="496800" indent="-270000" algn="just">
              <a:lnSpc>
                <a:spcPct val="110000"/>
              </a:lnSpc>
              <a:spcBef>
                <a:spcPts val="1224"/>
              </a:spcBef>
              <a:buClr>
                <a:srgbClr val="FF0000"/>
              </a:buClr>
              <a:buFont typeface="Wingdings" charset="2"/>
              <a:buChar char="§"/>
            </a:pPr>
            <a:r>
              <a:rPr lang="it-IT" sz="3200" dirty="0" smtClean="0">
                <a:solidFill>
                  <a:srgbClr val="000000"/>
                </a:solidFill>
                <a:latin typeface="Corbel"/>
                <a:cs typeface="Corbel"/>
              </a:rPr>
              <a:t>Formula un giudizio severo: </a:t>
            </a:r>
            <a:r>
              <a:rPr lang="it-IT" sz="3200" i="1" dirty="0" smtClean="0">
                <a:solidFill>
                  <a:srgbClr val="000000"/>
                </a:solidFill>
                <a:latin typeface="Corbel"/>
                <a:cs typeface="Corbel"/>
              </a:rPr>
              <a:t>All’elenco </a:t>
            </a:r>
            <a:r>
              <a:rPr lang="it-IT" sz="3200" i="1" dirty="0">
                <a:solidFill>
                  <a:srgbClr val="000000"/>
                </a:solidFill>
                <a:latin typeface="Corbel"/>
                <a:cs typeface="Corbel"/>
              </a:rPr>
              <a:t>dei campi in cui si manifestano gli effetti perniciosi del peccato, si è aggiunto ormai da molto tempo anche quello dell’</a:t>
            </a:r>
            <a:r>
              <a:rPr lang="it-IT" sz="3200" b="1" i="1" dirty="0">
                <a:solidFill>
                  <a:srgbClr val="000000"/>
                </a:solidFill>
                <a:latin typeface="Corbel"/>
                <a:cs typeface="Corbel"/>
              </a:rPr>
              <a:t>economia </a:t>
            </a:r>
            <a:r>
              <a:rPr lang="it-IT" sz="3200" dirty="0">
                <a:solidFill>
                  <a:srgbClr val="000000"/>
                </a:solidFill>
                <a:latin typeface="Corbel"/>
                <a:cs typeface="Corbel"/>
              </a:rPr>
              <a:t>(n. 34)</a:t>
            </a:r>
            <a:r>
              <a:rPr lang="it-IT" sz="3200" i="1" dirty="0">
                <a:solidFill>
                  <a:srgbClr val="000000"/>
                </a:solidFill>
                <a:latin typeface="Corbel"/>
                <a:cs typeface="Corbel"/>
              </a:rPr>
              <a:t>  </a:t>
            </a:r>
          </a:p>
          <a:p>
            <a:pPr marL="496800" indent="-270000" algn="just">
              <a:lnSpc>
                <a:spcPct val="110000"/>
              </a:lnSpc>
              <a:spcBef>
                <a:spcPts val="1224"/>
              </a:spcBef>
              <a:buClr>
                <a:srgbClr val="FF0000"/>
              </a:buClr>
              <a:buFont typeface="Wingdings" charset="2"/>
              <a:buChar char="§"/>
            </a:pPr>
            <a:endParaRPr lang="it-IT" sz="3100" dirty="0" smtClean="0">
              <a:solidFill>
                <a:srgbClr val="000000"/>
              </a:solidFill>
              <a:latin typeface="Corbel"/>
              <a:cs typeface="Corbel"/>
            </a:endParaRPr>
          </a:p>
          <a:p>
            <a:pPr marL="496800" indent="-270000" algn="just">
              <a:spcBef>
                <a:spcPts val="1224"/>
              </a:spcBef>
              <a:buClr>
                <a:srgbClr val="FF0000"/>
              </a:buClr>
              <a:buFont typeface="Wingdings" charset="2"/>
              <a:buChar char="§"/>
            </a:pPr>
            <a:endParaRPr lang="it-IT" sz="2800" i="1" dirty="0" smtClean="0">
              <a:solidFill>
                <a:srgbClr val="000000"/>
              </a:solidFill>
              <a:latin typeface="Corbel"/>
              <a:cs typeface="Corbel"/>
            </a:endParaRPr>
          </a:p>
          <a:p>
            <a:pPr marL="1416960" lvl="2" indent="-342900" algn="just">
              <a:spcBef>
                <a:spcPts val="1224"/>
              </a:spcBef>
              <a:buClr>
                <a:srgbClr val="FF0000"/>
              </a:buClr>
              <a:buFont typeface="Wingdings" charset="2"/>
              <a:buChar char="²"/>
            </a:pPr>
            <a:endParaRPr lang="it-IT" sz="2200" i="1" dirty="0" smtClean="0">
              <a:solidFill>
                <a:srgbClr val="000000"/>
              </a:solidFill>
              <a:latin typeface="Corbel"/>
              <a:cs typeface="Corbel"/>
            </a:endParaRPr>
          </a:p>
        </p:txBody>
      </p:sp>
    </p:spTree>
    <p:extLst>
      <p:ext uri="{BB962C8B-B14F-4D97-AF65-F5344CB8AC3E}">
        <p14:creationId xmlns:p14="http://schemas.microsoft.com/office/powerpoint/2010/main" val="22843820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2746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939800"/>
            <a:ext cx="7467600" cy="5049925"/>
          </a:xfrm>
        </p:spPr>
        <p:txBody>
          <a:bodyPr>
            <a:normAutofit/>
          </a:bodyPr>
          <a:lstStyle/>
          <a:p>
            <a:pPr marL="496800" indent="-270000" algn="just">
              <a:spcBef>
                <a:spcPts val="1224"/>
              </a:spcBef>
              <a:buClr>
                <a:srgbClr val="FF0000"/>
              </a:buClr>
              <a:buFont typeface="Wingdings" charset="2"/>
              <a:buChar char="§"/>
            </a:pPr>
            <a:r>
              <a:rPr lang="it-IT" sz="2800" i="1" dirty="0" smtClean="0">
                <a:solidFill>
                  <a:srgbClr val="000000"/>
                </a:solidFill>
                <a:latin typeface="Corbel"/>
                <a:cs typeface="Corbel"/>
              </a:rPr>
              <a:t>il </a:t>
            </a:r>
            <a:r>
              <a:rPr lang="it-IT" sz="2800" i="1" dirty="0">
                <a:solidFill>
                  <a:srgbClr val="000000"/>
                </a:solidFill>
                <a:latin typeface="Corbel"/>
                <a:cs typeface="Corbel"/>
              </a:rPr>
              <a:t>mercato «deve attingere energie morali da altri soggetti, che sono capaci di generarle»</a:t>
            </a:r>
            <a:r>
              <a:rPr lang="it-IT" sz="2800" dirty="0">
                <a:solidFill>
                  <a:srgbClr val="000000"/>
                </a:solidFill>
                <a:latin typeface="Corbel"/>
                <a:cs typeface="Corbel"/>
              </a:rPr>
              <a:t>, dal momento che </a:t>
            </a:r>
            <a:r>
              <a:rPr lang="it-IT" sz="2800" i="1" dirty="0">
                <a:solidFill>
                  <a:srgbClr val="000000"/>
                </a:solidFill>
                <a:latin typeface="Corbel"/>
                <a:cs typeface="Corbel"/>
              </a:rPr>
              <a:t>«senza forme interne di solidarietà e di fiducia reciproca» – </a:t>
            </a:r>
            <a:r>
              <a:rPr lang="it-IT" sz="2800" dirty="0">
                <a:solidFill>
                  <a:srgbClr val="000000"/>
                </a:solidFill>
                <a:latin typeface="Corbel"/>
                <a:cs typeface="Corbel"/>
              </a:rPr>
              <a:t>che il mercato</a:t>
            </a:r>
            <a:r>
              <a:rPr lang="it-IT" sz="2800" i="1" dirty="0">
                <a:solidFill>
                  <a:srgbClr val="000000"/>
                </a:solidFill>
                <a:latin typeface="Corbel"/>
                <a:cs typeface="Corbel"/>
              </a:rPr>
              <a:t> «non è in grado di produrre da sé» – </a:t>
            </a:r>
            <a:r>
              <a:rPr lang="it-IT" sz="2800" dirty="0">
                <a:solidFill>
                  <a:srgbClr val="000000"/>
                </a:solidFill>
                <a:latin typeface="Corbel"/>
                <a:cs typeface="Corbel"/>
              </a:rPr>
              <a:t>esso</a:t>
            </a:r>
            <a:r>
              <a:rPr lang="it-IT" sz="2800" i="1" dirty="0">
                <a:solidFill>
                  <a:srgbClr val="000000"/>
                </a:solidFill>
                <a:latin typeface="Corbel"/>
                <a:cs typeface="Corbel"/>
              </a:rPr>
              <a:t> «non può pienamente espletare la propria funzione economica</a:t>
            </a:r>
            <a:r>
              <a:rPr lang="it-IT" sz="2800" i="1" dirty="0" smtClean="0">
                <a:solidFill>
                  <a:srgbClr val="000000"/>
                </a:solidFill>
                <a:latin typeface="Corbel"/>
                <a:cs typeface="Corbel"/>
              </a:rPr>
              <a:t>» </a:t>
            </a:r>
            <a:r>
              <a:rPr lang="it-IT" sz="2800" dirty="0" smtClean="0">
                <a:solidFill>
                  <a:srgbClr val="000000"/>
                </a:solidFill>
                <a:latin typeface="Corbel"/>
                <a:cs typeface="Corbel"/>
              </a:rPr>
              <a:t>(n. </a:t>
            </a:r>
            <a:r>
              <a:rPr lang="it-IT" sz="2800" dirty="0">
                <a:solidFill>
                  <a:srgbClr val="000000"/>
                </a:solidFill>
                <a:latin typeface="Corbel"/>
                <a:cs typeface="Corbel"/>
              </a:rPr>
              <a:t>35). </a:t>
            </a:r>
            <a:endParaRPr lang="it-IT" sz="2800" dirty="0" smtClean="0">
              <a:solidFill>
                <a:srgbClr val="000000"/>
              </a:solidFill>
              <a:latin typeface="Corbel"/>
              <a:cs typeface="Corbel"/>
            </a:endParaRPr>
          </a:p>
          <a:p>
            <a:pPr marL="496800" indent="-270000" algn="just">
              <a:spcBef>
                <a:spcPts val="1224"/>
              </a:spcBef>
              <a:buClr>
                <a:srgbClr val="FF0000"/>
              </a:buClr>
              <a:buFont typeface="Wingdings" charset="2"/>
              <a:buChar char="§"/>
            </a:pPr>
            <a:r>
              <a:rPr lang="it-IT" sz="2800" dirty="0">
                <a:solidFill>
                  <a:srgbClr val="000000"/>
                </a:solidFill>
                <a:latin typeface="Corbel"/>
                <a:cs typeface="Corbel"/>
              </a:rPr>
              <a:t>per la Chiesa l’agire economico, da sempre, non è da considerarsi </a:t>
            </a:r>
            <a:r>
              <a:rPr lang="it-IT" sz="2800" i="1" dirty="0">
                <a:solidFill>
                  <a:srgbClr val="000000"/>
                </a:solidFill>
                <a:latin typeface="Corbel"/>
                <a:cs typeface="Corbel"/>
              </a:rPr>
              <a:t>«antisociale» </a:t>
            </a:r>
            <a:r>
              <a:rPr lang="it-IT" sz="2800" dirty="0">
                <a:solidFill>
                  <a:srgbClr val="000000"/>
                </a:solidFill>
                <a:latin typeface="Corbel"/>
                <a:cs typeface="Corbel"/>
              </a:rPr>
              <a:t>e che </a:t>
            </a:r>
            <a:r>
              <a:rPr lang="it-IT" sz="2800" i="1" dirty="0">
                <a:solidFill>
                  <a:srgbClr val="000000"/>
                </a:solidFill>
                <a:latin typeface="Corbel"/>
                <a:cs typeface="Corbel"/>
              </a:rPr>
              <a:t>«il mercato non è […] di per sé il luogo della sopraffazione del forte sul debole» </a:t>
            </a:r>
            <a:r>
              <a:rPr lang="it-IT" sz="2800" dirty="0">
                <a:solidFill>
                  <a:srgbClr val="000000"/>
                </a:solidFill>
                <a:latin typeface="Corbel"/>
                <a:cs typeface="Corbel"/>
              </a:rPr>
              <a:t>(n. 36)</a:t>
            </a:r>
            <a:r>
              <a:rPr lang="it-IT" sz="2800" dirty="0" smtClean="0">
                <a:solidFill>
                  <a:srgbClr val="000000"/>
                </a:solidFill>
                <a:latin typeface="Corbel"/>
                <a:cs typeface="Corbel"/>
              </a:rPr>
              <a:t>.</a:t>
            </a:r>
            <a:endParaRPr lang="it-IT" sz="2800" dirty="0">
              <a:solidFill>
                <a:srgbClr val="000000"/>
              </a:solidFill>
              <a:latin typeface="Corbel"/>
              <a:cs typeface="Corbel"/>
            </a:endParaRPr>
          </a:p>
          <a:p>
            <a:pPr marL="496800" indent="-270000" algn="just">
              <a:spcBef>
                <a:spcPts val="1224"/>
              </a:spcBef>
              <a:buClr>
                <a:srgbClr val="FF0000"/>
              </a:buClr>
              <a:buFont typeface="Wingdings" charset="2"/>
              <a:buChar char="§"/>
            </a:pPr>
            <a:endParaRPr lang="it-IT" sz="2800" i="1" dirty="0" smtClean="0">
              <a:solidFill>
                <a:srgbClr val="000000"/>
              </a:solidFill>
              <a:latin typeface="Corbel"/>
              <a:cs typeface="Corbel"/>
            </a:endParaRPr>
          </a:p>
          <a:p>
            <a:pPr marL="1416960" lvl="2" indent="-342900" algn="just">
              <a:spcBef>
                <a:spcPts val="1224"/>
              </a:spcBef>
              <a:buClr>
                <a:srgbClr val="FF0000"/>
              </a:buClr>
              <a:buFont typeface="Wingdings" charset="2"/>
              <a:buChar char="²"/>
            </a:pPr>
            <a:endParaRPr lang="it-IT" sz="2200" i="1" dirty="0" smtClean="0">
              <a:solidFill>
                <a:srgbClr val="000000"/>
              </a:solidFill>
              <a:latin typeface="Corbel"/>
              <a:cs typeface="Corbel"/>
            </a:endParaRPr>
          </a:p>
        </p:txBody>
      </p:sp>
    </p:spTree>
    <p:extLst>
      <p:ext uri="{BB962C8B-B14F-4D97-AF65-F5344CB8AC3E}">
        <p14:creationId xmlns:p14="http://schemas.microsoft.com/office/powerpoint/2010/main" val="2846262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304800"/>
            <a:ext cx="8041440" cy="355600"/>
          </a:xfrm>
        </p:spPr>
        <p:txBody>
          <a:bodyPr/>
          <a:lstStyle/>
          <a:p>
            <a:pPr marL="0" indent="0"/>
            <a:endParaRPr lang="it-IT" sz="2400" dirty="0">
              <a:latin typeface="Geneva"/>
              <a:cs typeface="Geneva"/>
            </a:endParaRPr>
          </a:p>
        </p:txBody>
      </p:sp>
      <p:sp>
        <p:nvSpPr>
          <p:cNvPr id="3" name="Segnaposto contenuto 2"/>
          <p:cNvSpPr>
            <a:spLocks noGrp="1"/>
          </p:cNvSpPr>
          <p:nvPr>
            <p:ph idx="1"/>
          </p:nvPr>
        </p:nvSpPr>
        <p:spPr>
          <a:xfrm>
            <a:off x="838200" y="838200"/>
            <a:ext cx="7467600" cy="5151525"/>
          </a:xfrm>
        </p:spPr>
        <p:txBody>
          <a:bodyPr>
            <a:normAutofit fontScale="85000" lnSpcReduction="20000"/>
          </a:bodyPr>
          <a:lstStyle/>
          <a:p>
            <a:pPr marL="496800" indent="-270000" algn="just">
              <a:lnSpc>
                <a:spcPct val="110000"/>
              </a:lnSpc>
              <a:spcBef>
                <a:spcPts val="1224"/>
              </a:spcBef>
              <a:buClr>
                <a:srgbClr val="FF0000"/>
              </a:buClr>
              <a:buFont typeface="Wingdings" charset="2"/>
              <a:buChar char="§"/>
            </a:pPr>
            <a:r>
              <a:rPr lang="it-IT" sz="3100" dirty="0" smtClean="0">
                <a:solidFill>
                  <a:srgbClr val="000000"/>
                </a:solidFill>
                <a:latin typeface="Corbel"/>
                <a:cs typeface="Corbel"/>
              </a:rPr>
              <a:t>il </a:t>
            </a:r>
            <a:r>
              <a:rPr lang="it-IT" sz="3100" dirty="0">
                <a:solidFill>
                  <a:srgbClr val="000000"/>
                </a:solidFill>
                <a:latin typeface="Corbel"/>
                <a:cs typeface="Corbel"/>
              </a:rPr>
              <a:t>mercato, che </a:t>
            </a:r>
            <a:r>
              <a:rPr lang="it-IT" sz="3100" i="1" dirty="0">
                <a:solidFill>
                  <a:srgbClr val="000000"/>
                </a:solidFill>
                <a:latin typeface="Corbel"/>
                <a:cs typeface="Corbel"/>
              </a:rPr>
              <a:t>«non esiste allo stato puro», </a:t>
            </a:r>
            <a:r>
              <a:rPr lang="it-IT" sz="3100" dirty="0">
                <a:solidFill>
                  <a:srgbClr val="000000"/>
                </a:solidFill>
                <a:latin typeface="Corbel"/>
                <a:cs typeface="Corbel"/>
              </a:rPr>
              <a:t>ma</a:t>
            </a:r>
            <a:r>
              <a:rPr lang="it-IT" sz="3100" i="1" dirty="0">
                <a:solidFill>
                  <a:srgbClr val="000000"/>
                </a:solidFill>
                <a:latin typeface="Corbel"/>
                <a:cs typeface="Corbel"/>
              </a:rPr>
              <a:t> «trae forma dalle configurazioni culturali che lo specificano e lo orientano», può essere ideologicamente orientato in modo negativo </a:t>
            </a:r>
            <a:r>
              <a:rPr lang="it-IT" sz="3100" dirty="0" smtClean="0">
                <a:solidFill>
                  <a:srgbClr val="000000"/>
                </a:solidFill>
                <a:latin typeface="Corbel"/>
                <a:cs typeface="Corbel"/>
              </a:rPr>
              <a:t>(n. 36</a:t>
            </a:r>
            <a:r>
              <a:rPr lang="it-IT" sz="3100" dirty="0">
                <a:solidFill>
                  <a:srgbClr val="000000"/>
                </a:solidFill>
                <a:latin typeface="Corbel"/>
                <a:cs typeface="Corbel"/>
              </a:rPr>
              <a:t>)</a:t>
            </a:r>
            <a:r>
              <a:rPr lang="it-IT" sz="3100" dirty="0" smtClean="0">
                <a:solidFill>
                  <a:srgbClr val="000000"/>
                </a:solidFill>
                <a:latin typeface="Corbel"/>
                <a:cs typeface="Corbel"/>
              </a:rPr>
              <a:t>.</a:t>
            </a:r>
          </a:p>
          <a:p>
            <a:pPr marL="496800" indent="-270000" algn="just">
              <a:spcBef>
                <a:spcPts val="1224"/>
              </a:spcBef>
              <a:buClr>
                <a:srgbClr val="FF0000"/>
              </a:buClr>
              <a:buFont typeface="Wingdings" charset="2"/>
              <a:buChar char="§"/>
            </a:pPr>
            <a:r>
              <a:rPr lang="it-IT" sz="3200" i="1" dirty="0">
                <a:solidFill>
                  <a:srgbClr val="000000"/>
                </a:solidFill>
                <a:latin typeface="Corbel"/>
                <a:cs typeface="Corbel"/>
              </a:rPr>
              <a:t>Non è lo strumento ad essere chiamato in causa [economia e finanza, </a:t>
            </a:r>
            <a:r>
              <a:rPr lang="it-IT" sz="3200" i="1" dirty="0" err="1">
                <a:solidFill>
                  <a:srgbClr val="000000"/>
                </a:solidFill>
                <a:latin typeface="Corbel"/>
                <a:cs typeface="Corbel"/>
              </a:rPr>
              <a:t>n.d.r.</a:t>
            </a:r>
            <a:r>
              <a:rPr lang="it-IT" sz="3200" i="1" dirty="0">
                <a:solidFill>
                  <a:srgbClr val="000000"/>
                </a:solidFill>
                <a:latin typeface="Corbel"/>
                <a:cs typeface="Corbel"/>
              </a:rPr>
              <a:t>] ma l’uomo, la sua coscienza morale e la sua responsabilità personale e sociale </a:t>
            </a:r>
            <a:r>
              <a:rPr lang="it-IT" sz="3200" dirty="0">
                <a:solidFill>
                  <a:srgbClr val="000000"/>
                </a:solidFill>
                <a:latin typeface="Corbel"/>
                <a:cs typeface="Corbel"/>
              </a:rPr>
              <a:t>(n. 36)</a:t>
            </a:r>
            <a:r>
              <a:rPr lang="it-IT" sz="3200" i="1" dirty="0">
                <a:solidFill>
                  <a:srgbClr val="000000"/>
                </a:solidFill>
                <a:latin typeface="Corbel"/>
                <a:cs typeface="Corbel"/>
              </a:rPr>
              <a:t>	 </a:t>
            </a:r>
          </a:p>
          <a:p>
            <a:pPr marL="496800" indent="-270000" algn="just">
              <a:spcBef>
                <a:spcPts val="1224"/>
              </a:spcBef>
              <a:buClr>
                <a:srgbClr val="FF0000"/>
              </a:buClr>
              <a:buFont typeface="Wingdings" charset="2"/>
              <a:buChar char="§"/>
            </a:pPr>
            <a:r>
              <a:rPr lang="it-IT" sz="3200" i="1" dirty="0">
                <a:solidFill>
                  <a:srgbClr val="000000"/>
                </a:solidFill>
                <a:latin typeface="Corbel"/>
                <a:cs typeface="Corbel"/>
              </a:rPr>
              <a:t>La sfera economica non è né eticamente neutrale né di sua natura disumana e antisociale. Essa appartiene all’attività dell’uomo e, proprio perché umana, deve essere strutturata e istituzionalizzata eticamente  </a:t>
            </a:r>
            <a:r>
              <a:rPr lang="it-IT" sz="3200" dirty="0">
                <a:solidFill>
                  <a:srgbClr val="000000"/>
                </a:solidFill>
                <a:latin typeface="Corbel"/>
                <a:cs typeface="Corbel"/>
              </a:rPr>
              <a:t>(n. 36)</a:t>
            </a:r>
            <a:r>
              <a:rPr lang="it-IT" sz="3200" dirty="0" smtClean="0">
                <a:solidFill>
                  <a:srgbClr val="000000"/>
                </a:solidFill>
                <a:latin typeface="Corbel"/>
                <a:cs typeface="Corbel"/>
              </a:rPr>
              <a:t>.</a:t>
            </a:r>
            <a:endParaRPr lang="it-IT" sz="3100" i="1" dirty="0">
              <a:solidFill>
                <a:srgbClr val="000000"/>
              </a:solidFill>
              <a:latin typeface="Corbel"/>
              <a:cs typeface="Corbel"/>
            </a:endParaRPr>
          </a:p>
          <a:p>
            <a:pPr marL="496800" indent="-270000" algn="just">
              <a:spcBef>
                <a:spcPts val="1224"/>
              </a:spcBef>
              <a:buClr>
                <a:srgbClr val="FF0000"/>
              </a:buClr>
              <a:buFont typeface="Wingdings" charset="2"/>
              <a:buChar char="§"/>
            </a:pPr>
            <a:endParaRPr lang="it-IT" sz="2800" i="1" dirty="0" smtClean="0">
              <a:solidFill>
                <a:srgbClr val="000000"/>
              </a:solidFill>
              <a:latin typeface="Corbel"/>
              <a:cs typeface="Corbel"/>
            </a:endParaRPr>
          </a:p>
          <a:p>
            <a:pPr marL="1416960" lvl="2" indent="-342900" algn="just">
              <a:spcBef>
                <a:spcPts val="1224"/>
              </a:spcBef>
              <a:buClr>
                <a:srgbClr val="FF0000"/>
              </a:buClr>
              <a:buFont typeface="Wingdings" charset="2"/>
              <a:buChar char="²"/>
            </a:pPr>
            <a:endParaRPr lang="it-IT" sz="2200" i="1" dirty="0" smtClean="0">
              <a:solidFill>
                <a:srgbClr val="000000"/>
              </a:solidFill>
              <a:latin typeface="Corbel"/>
              <a:cs typeface="Corbel"/>
            </a:endParaRPr>
          </a:p>
        </p:txBody>
      </p:sp>
    </p:spTree>
    <p:extLst>
      <p:ext uri="{BB962C8B-B14F-4D97-AF65-F5344CB8AC3E}">
        <p14:creationId xmlns:p14="http://schemas.microsoft.com/office/powerpoint/2010/main" val="24578482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304800"/>
            <a:ext cx="8041440" cy="355600"/>
          </a:xfrm>
        </p:spPr>
        <p:txBody>
          <a:bodyPr/>
          <a:lstStyle/>
          <a:p>
            <a:pPr marL="0" indent="0"/>
            <a:endParaRPr lang="it-IT" sz="2400" dirty="0">
              <a:latin typeface="Geneva"/>
              <a:cs typeface="Geneva"/>
            </a:endParaRPr>
          </a:p>
        </p:txBody>
      </p:sp>
      <p:sp>
        <p:nvSpPr>
          <p:cNvPr id="3" name="Segnaposto contenuto 2"/>
          <p:cNvSpPr>
            <a:spLocks noGrp="1"/>
          </p:cNvSpPr>
          <p:nvPr>
            <p:ph idx="1"/>
          </p:nvPr>
        </p:nvSpPr>
        <p:spPr>
          <a:xfrm>
            <a:off x="838200" y="660400"/>
            <a:ext cx="7467600" cy="5575300"/>
          </a:xfrm>
        </p:spPr>
        <p:txBody>
          <a:bodyPr>
            <a:normAutofit fontScale="85000" lnSpcReduction="10000"/>
          </a:bodyPr>
          <a:lstStyle/>
          <a:p>
            <a:pPr marL="496800" indent="-270000" algn="just">
              <a:spcBef>
                <a:spcPts val="1224"/>
              </a:spcBef>
              <a:buClr>
                <a:srgbClr val="FF0000"/>
              </a:buClr>
              <a:buFont typeface="Wingdings" charset="2"/>
              <a:buChar char="§"/>
            </a:pPr>
            <a:r>
              <a:rPr lang="it-IT" sz="3200" i="1" dirty="0" smtClean="0">
                <a:solidFill>
                  <a:srgbClr val="000000"/>
                </a:solidFill>
                <a:latin typeface="Corbel"/>
                <a:cs typeface="Corbel"/>
              </a:rPr>
              <a:t>La </a:t>
            </a:r>
            <a:r>
              <a:rPr lang="it-IT" sz="3200" i="1" dirty="0">
                <a:solidFill>
                  <a:srgbClr val="000000"/>
                </a:solidFill>
                <a:latin typeface="Corbel"/>
                <a:cs typeface="Corbel"/>
              </a:rPr>
              <a:t>sfera economica non è né eticamente neutrale né di sua natura disumana e antisociale. Essa appartiene all’attività dell’uomo e, proprio perché umana, deve essere strutturata e istituzionalizzata eticamente  </a:t>
            </a:r>
            <a:r>
              <a:rPr lang="it-IT" sz="3200" dirty="0">
                <a:solidFill>
                  <a:srgbClr val="000000"/>
                </a:solidFill>
                <a:latin typeface="Corbel"/>
                <a:cs typeface="Corbel"/>
              </a:rPr>
              <a:t>(n. 36)</a:t>
            </a:r>
            <a:r>
              <a:rPr lang="it-IT" sz="3200" dirty="0" smtClean="0">
                <a:solidFill>
                  <a:srgbClr val="000000"/>
                </a:solidFill>
                <a:latin typeface="Corbel"/>
                <a:cs typeface="Corbel"/>
              </a:rPr>
              <a:t>.</a:t>
            </a:r>
          </a:p>
          <a:p>
            <a:pPr marL="496800" indent="-270000" algn="just">
              <a:spcBef>
                <a:spcPts val="1224"/>
              </a:spcBef>
              <a:buClr>
                <a:srgbClr val="FF0000"/>
              </a:buClr>
              <a:buFont typeface="Wingdings" charset="2"/>
              <a:buChar char="§"/>
            </a:pPr>
            <a:r>
              <a:rPr lang="it-IT" sz="3200" dirty="0" smtClean="0">
                <a:solidFill>
                  <a:srgbClr val="000000"/>
                </a:solidFill>
                <a:latin typeface="Corbel"/>
                <a:cs typeface="Corbel"/>
              </a:rPr>
              <a:t>La</a:t>
            </a:r>
            <a:r>
              <a:rPr lang="it-IT" sz="3200" i="1" dirty="0" smtClean="0">
                <a:solidFill>
                  <a:srgbClr val="000000"/>
                </a:solidFill>
                <a:latin typeface="Corbel"/>
                <a:cs typeface="Corbel"/>
              </a:rPr>
              <a:t> </a:t>
            </a:r>
            <a:r>
              <a:rPr lang="it-IT" sz="3200" i="1" dirty="0">
                <a:solidFill>
                  <a:srgbClr val="000000"/>
                </a:solidFill>
                <a:latin typeface="Corbel"/>
                <a:cs typeface="Corbel"/>
              </a:rPr>
              <a:t>«grande sfida» è «mostrare, a livello sia di pensiero sia di comportamenti, che non solo </a:t>
            </a:r>
            <a:r>
              <a:rPr lang="it-IT" sz="3200" i="1" dirty="0" smtClean="0">
                <a:solidFill>
                  <a:srgbClr val="000000"/>
                </a:solidFill>
                <a:latin typeface="Corbel"/>
                <a:cs typeface="Corbel"/>
              </a:rPr>
              <a:t>… la </a:t>
            </a:r>
            <a:r>
              <a:rPr lang="it-IT" sz="3200" i="1" dirty="0">
                <a:solidFill>
                  <a:srgbClr val="000000"/>
                </a:solidFill>
                <a:latin typeface="Corbel"/>
                <a:cs typeface="Corbel"/>
              </a:rPr>
              <a:t>trasparenza, l’onestà e la responsabilità non possono venire trascurati o attenuati, ma anche che nei rapporti mercantili il principio di gratuità e la logica del dono come espressione </a:t>
            </a:r>
            <a:r>
              <a:rPr lang="it-IT" sz="3200" i="1" dirty="0" smtClean="0">
                <a:solidFill>
                  <a:srgbClr val="000000"/>
                </a:solidFill>
                <a:latin typeface="Corbel"/>
                <a:cs typeface="Corbel"/>
              </a:rPr>
              <a:t>della fraternità, </a:t>
            </a:r>
            <a:r>
              <a:rPr lang="it-IT" sz="3200" i="1" dirty="0">
                <a:solidFill>
                  <a:srgbClr val="000000"/>
                </a:solidFill>
                <a:latin typeface="Corbel"/>
                <a:cs typeface="Corbel"/>
              </a:rPr>
              <a:t>possono e devono trovare posto entro la normale attività </a:t>
            </a:r>
            <a:r>
              <a:rPr lang="it-IT" sz="3200" i="1" dirty="0" smtClean="0">
                <a:solidFill>
                  <a:srgbClr val="000000"/>
                </a:solidFill>
                <a:latin typeface="Corbel"/>
                <a:cs typeface="Corbel"/>
              </a:rPr>
              <a:t>economica». </a:t>
            </a:r>
            <a:r>
              <a:rPr lang="it-IT" sz="3300" dirty="0">
                <a:solidFill>
                  <a:srgbClr val="000000"/>
                </a:solidFill>
                <a:latin typeface="Corbel"/>
                <a:cs typeface="Corbel"/>
              </a:rPr>
              <a:t>(n. </a:t>
            </a:r>
            <a:r>
              <a:rPr lang="it-IT" sz="3300" dirty="0" smtClean="0">
                <a:solidFill>
                  <a:srgbClr val="000000"/>
                </a:solidFill>
                <a:latin typeface="Corbel"/>
                <a:cs typeface="Corbel"/>
              </a:rPr>
              <a:t>37)</a:t>
            </a:r>
            <a:endParaRPr lang="it-IT" sz="3300" dirty="0">
              <a:solidFill>
                <a:srgbClr val="000000"/>
              </a:solidFill>
              <a:latin typeface="Corbel"/>
              <a:cs typeface="Corbel"/>
            </a:endParaRPr>
          </a:p>
          <a:p>
            <a:pPr marL="496800" indent="-270000" algn="just">
              <a:spcBef>
                <a:spcPts val="1224"/>
              </a:spcBef>
              <a:buClr>
                <a:srgbClr val="FF0000"/>
              </a:buClr>
              <a:buFont typeface="Wingdings" charset="2"/>
              <a:buChar char="§"/>
            </a:pPr>
            <a:endParaRPr lang="it-IT" sz="3100" i="1" dirty="0">
              <a:solidFill>
                <a:srgbClr val="000000"/>
              </a:solidFill>
              <a:latin typeface="Corbel"/>
              <a:cs typeface="Corbel"/>
            </a:endParaRPr>
          </a:p>
          <a:p>
            <a:pPr marL="496800" indent="-270000" algn="just">
              <a:spcBef>
                <a:spcPts val="1224"/>
              </a:spcBef>
              <a:buClr>
                <a:srgbClr val="FF0000"/>
              </a:buClr>
              <a:buFont typeface="Wingdings" charset="2"/>
              <a:buChar char="§"/>
            </a:pPr>
            <a:endParaRPr lang="it-IT" sz="2800" i="1" dirty="0" smtClean="0">
              <a:solidFill>
                <a:srgbClr val="000000"/>
              </a:solidFill>
              <a:latin typeface="Corbel"/>
              <a:cs typeface="Corbel"/>
            </a:endParaRPr>
          </a:p>
          <a:p>
            <a:pPr marL="1416960" lvl="2" indent="-342900" algn="just">
              <a:spcBef>
                <a:spcPts val="1224"/>
              </a:spcBef>
              <a:buClr>
                <a:srgbClr val="FF0000"/>
              </a:buClr>
              <a:buFont typeface="Wingdings" charset="2"/>
              <a:buChar char="²"/>
            </a:pPr>
            <a:endParaRPr lang="it-IT" sz="2200" i="1" dirty="0" smtClean="0">
              <a:solidFill>
                <a:srgbClr val="000000"/>
              </a:solidFill>
              <a:latin typeface="Corbel"/>
              <a:cs typeface="Corbel"/>
            </a:endParaRPr>
          </a:p>
        </p:txBody>
      </p:sp>
    </p:spTree>
    <p:extLst>
      <p:ext uri="{BB962C8B-B14F-4D97-AF65-F5344CB8AC3E}">
        <p14:creationId xmlns:p14="http://schemas.microsoft.com/office/powerpoint/2010/main" val="21422890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2365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901700"/>
            <a:ext cx="7467600" cy="5088025"/>
          </a:xfrm>
        </p:spPr>
        <p:txBody>
          <a:bodyPr>
            <a:normAutofit lnSpcReduction="10000"/>
          </a:bodyPr>
          <a:lstStyle/>
          <a:p>
            <a:pPr marL="226800" indent="0" algn="just">
              <a:spcBef>
                <a:spcPts val="1224"/>
              </a:spcBef>
              <a:buClr>
                <a:srgbClr val="FF0000"/>
              </a:buClr>
              <a:buNone/>
            </a:pPr>
            <a:r>
              <a:rPr lang="it-IT" sz="2800" dirty="0" smtClean="0">
                <a:solidFill>
                  <a:srgbClr val="000000"/>
                </a:solidFill>
                <a:latin typeface="Corbel"/>
                <a:cs typeface="Corbel"/>
              </a:rPr>
              <a:t>Concretamente:</a:t>
            </a:r>
            <a:endParaRPr lang="it-IT" sz="2800" dirty="0">
              <a:solidFill>
                <a:srgbClr val="000000"/>
              </a:solidFill>
              <a:latin typeface="Corbel"/>
              <a:cs typeface="Corbel"/>
            </a:endParaRPr>
          </a:p>
          <a:p>
            <a:pPr marL="496800" indent="-270000" algn="just">
              <a:spcBef>
                <a:spcPts val="1224"/>
              </a:spcBef>
              <a:buClr>
                <a:srgbClr val="FF0000"/>
              </a:buClr>
              <a:buFont typeface="Wingdings" charset="2"/>
              <a:buChar char="§"/>
            </a:pPr>
            <a:r>
              <a:rPr lang="it-IT" sz="2800" i="1" dirty="0" smtClean="0">
                <a:solidFill>
                  <a:srgbClr val="000000"/>
                </a:solidFill>
                <a:latin typeface="Corbel"/>
                <a:cs typeface="Corbel"/>
              </a:rPr>
              <a:t>la </a:t>
            </a:r>
            <a:r>
              <a:rPr lang="it-IT" sz="2800" i="1" dirty="0">
                <a:solidFill>
                  <a:srgbClr val="000000"/>
                </a:solidFill>
                <a:latin typeface="Corbel"/>
                <a:cs typeface="Corbel"/>
              </a:rPr>
              <a:t>salvaguardia della giustizia in tutte le fasi dell’attività economica: reperimento delle risorse, finanziamenti, produzione, consumo e tutte le altre fasi del ciclo economico </a:t>
            </a:r>
            <a:r>
              <a:rPr lang="it-IT" sz="2800" dirty="0" smtClean="0">
                <a:solidFill>
                  <a:srgbClr val="000000"/>
                </a:solidFill>
                <a:latin typeface="Corbel"/>
                <a:cs typeface="Corbel"/>
              </a:rPr>
              <a:t>(n. 37)</a:t>
            </a:r>
          </a:p>
          <a:p>
            <a:pPr marL="496800" indent="-270000" algn="just">
              <a:spcBef>
                <a:spcPts val="1224"/>
              </a:spcBef>
              <a:buClr>
                <a:srgbClr val="FF0000"/>
              </a:buClr>
              <a:buFont typeface="Wingdings" charset="2"/>
              <a:buChar char="§"/>
            </a:pPr>
            <a:r>
              <a:rPr lang="it-IT" sz="2800" i="1" dirty="0">
                <a:solidFill>
                  <a:srgbClr val="000000"/>
                </a:solidFill>
                <a:latin typeface="Corbel"/>
                <a:cs typeface="Corbel"/>
              </a:rPr>
              <a:t>g</a:t>
            </a:r>
            <a:r>
              <a:rPr lang="it-IT" sz="2800" i="1" dirty="0" smtClean="0">
                <a:solidFill>
                  <a:srgbClr val="000000"/>
                </a:solidFill>
                <a:latin typeface="Corbel"/>
                <a:cs typeface="Corbel"/>
              </a:rPr>
              <a:t>arantire libertà </a:t>
            </a:r>
            <a:r>
              <a:rPr lang="it-IT" sz="2800" i="1" dirty="0">
                <a:solidFill>
                  <a:srgbClr val="000000"/>
                </a:solidFill>
                <a:latin typeface="Corbel"/>
                <a:cs typeface="Corbel"/>
              </a:rPr>
              <a:t>di partecipazione al mercato e condizioni di «pari opportunità» per imprese che perseguono fini istituzionali diversi: imprese private orientate al profitto, vari tipi di impresa pubblica, organizzazioni produttive con fini mutualistici e sociali </a:t>
            </a:r>
            <a:r>
              <a:rPr lang="it-IT" sz="2800" dirty="0" smtClean="0">
                <a:solidFill>
                  <a:srgbClr val="000000"/>
                </a:solidFill>
                <a:latin typeface="Corbel"/>
                <a:cs typeface="Corbel"/>
              </a:rPr>
              <a:t>(</a:t>
            </a:r>
            <a:r>
              <a:rPr lang="it-IT" sz="2800" dirty="0" err="1" smtClean="0">
                <a:solidFill>
                  <a:srgbClr val="000000"/>
                </a:solidFill>
                <a:latin typeface="Corbel"/>
                <a:cs typeface="Corbel"/>
              </a:rPr>
              <a:t>nn</a:t>
            </a:r>
            <a:r>
              <a:rPr lang="it-IT" sz="2800" dirty="0" smtClean="0">
                <a:solidFill>
                  <a:srgbClr val="000000"/>
                </a:solidFill>
                <a:latin typeface="Corbel"/>
                <a:cs typeface="Corbel"/>
              </a:rPr>
              <a:t>. 38.39</a:t>
            </a:r>
            <a:r>
              <a:rPr lang="it-IT" sz="2800" dirty="0">
                <a:solidFill>
                  <a:srgbClr val="000000"/>
                </a:solidFill>
                <a:latin typeface="Corbel"/>
                <a:cs typeface="Corbel"/>
              </a:rPr>
              <a:t>) </a:t>
            </a:r>
            <a:endParaRPr lang="it-IT" sz="2800" dirty="0" smtClean="0">
              <a:solidFill>
                <a:srgbClr val="000000"/>
              </a:solidFill>
              <a:latin typeface="Corbel"/>
              <a:cs typeface="Corbel"/>
            </a:endParaRPr>
          </a:p>
          <a:p>
            <a:pPr marL="1416960" lvl="2" indent="-342900" algn="just">
              <a:spcBef>
                <a:spcPts val="1224"/>
              </a:spcBef>
              <a:buClr>
                <a:srgbClr val="FF0000"/>
              </a:buClr>
              <a:buFont typeface="Wingdings" charset="2"/>
              <a:buChar char="²"/>
            </a:pPr>
            <a:endParaRPr lang="it-IT" sz="2200" i="1" dirty="0" smtClean="0">
              <a:solidFill>
                <a:srgbClr val="000000"/>
              </a:solidFill>
              <a:latin typeface="Corbel"/>
              <a:cs typeface="Corbel"/>
            </a:endParaRPr>
          </a:p>
        </p:txBody>
      </p:sp>
    </p:spTree>
    <p:extLst>
      <p:ext uri="{BB962C8B-B14F-4D97-AF65-F5344CB8AC3E}">
        <p14:creationId xmlns:p14="http://schemas.microsoft.com/office/powerpoint/2010/main" val="28668818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236537"/>
          </a:xfrm>
        </p:spPr>
        <p:txBody>
          <a:bodyPr/>
          <a:lstStyle/>
          <a:p>
            <a:pPr>
              <a:lnSpc>
                <a:spcPct val="120000"/>
              </a:lnSpc>
            </a:pPr>
            <a:endParaRPr lang="it-IT" sz="2000" dirty="0">
              <a:latin typeface="Geneva"/>
              <a:cs typeface="Geneva"/>
            </a:endParaRPr>
          </a:p>
        </p:txBody>
      </p:sp>
      <p:sp>
        <p:nvSpPr>
          <p:cNvPr id="3" name="Segnaposto contenuto 2"/>
          <p:cNvSpPr>
            <a:spLocks noGrp="1"/>
          </p:cNvSpPr>
          <p:nvPr>
            <p:ph idx="1"/>
          </p:nvPr>
        </p:nvSpPr>
        <p:spPr>
          <a:xfrm>
            <a:off x="838200" y="901700"/>
            <a:ext cx="7467600" cy="5088025"/>
          </a:xfrm>
        </p:spPr>
        <p:txBody>
          <a:bodyPr>
            <a:normAutofit/>
          </a:bodyPr>
          <a:lstStyle/>
          <a:p>
            <a:pPr marL="226800" indent="0" algn="just">
              <a:spcBef>
                <a:spcPts val="1224"/>
              </a:spcBef>
              <a:buClr>
                <a:srgbClr val="FF0000"/>
              </a:buClr>
              <a:buNone/>
            </a:pPr>
            <a:r>
              <a:rPr lang="it-IT" sz="2800" dirty="0" smtClean="0">
                <a:solidFill>
                  <a:srgbClr val="000000"/>
                </a:solidFill>
                <a:latin typeface="Corbel"/>
                <a:cs typeface="Corbel"/>
              </a:rPr>
              <a:t>Concretamente:</a:t>
            </a:r>
            <a:endParaRPr lang="it-IT" sz="2800" dirty="0">
              <a:solidFill>
                <a:srgbClr val="000000"/>
              </a:solidFill>
              <a:latin typeface="Corbel"/>
              <a:cs typeface="Corbel"/>
            </a:endParaRPr>
          </a:p>
          <a:p>
            <a:pPr marL="496800" indent="-270000" algn="just">
              <a:spcBef>
                <a:spcPts val="1224"/>
              </a:spcBef>
              <a:buClr>
                <a:srgbClr val="FF0000"/>
              </a:buClr>
              <a:buFont typeface="Wingdings" charset="2"/>
              <a:buChar char="§"/>
            </a:pPr>
            <a:r>
              <a:rPr lang="it-IT" sz="2800" i="1" dirty="0" smtClean="0">
                <a:solidFill>
                  <a:srgbClr val="000000"/>
                </a:solidFill>
                <a:latin typeface="Corbel"/>
                <a:cs typeface="Corbel"/>
              </a:rPr>
              <a:t>la </a:t>
            </a:r>
            <a:r>
              <a:rPr lang="it-IT" sz="2800" i="1" dirty="0">
                <a:solidFill>
                  <a:srgbClr val="000000"/>
                </a:solidFill>
                <a:latin typeface="Corbel"/>
                <a:cs typeface="Corbel"/>
              </a:rPr>
              <a:t>responsabilità sociale dell’impresa </a:t>
            </a:r>
            <a:r>
              <a:rPr lang="it-IT" sz="2800" dirty="0" smtClean="0">
                <a:solidFill>
                  <a:srgbClr val="000000"/>
                </a:solidFill>
                <a:latin typeface="Corbel"/>
                <a:cs typeface="Corbel"/>
              </a:rPr>
              <a:t>(n. 40)</a:t>
            </a:r>
          </a:p>
          <a:p>
            <a:pPr marL="496800" indent="-270000" algn="just">
              <a:spcBef>
                <a:spcPts val="1224"/>
              </a:spcBef>
              <a:buClr>
                <a:srgbClr val="FF0000"/>
              </a:buClr>
              <a:buFont typeface="Wingdings" charset="2"/>
              <a:buChar char="§"/>
            </a:pPr>
            <a:r>
              <a:rPr lang="it-IT" sz="2800" i="1" dirty="0" smtClean="0">
                <a:solidFill>
                  <a:srgbClr val="000000"/>
                </a:solidFill>
                <a:latin typeface="Corbel"/>
                <a:cs typeface="Corbel"/>
              </a:rPr>
              <a:t>l’impiego </a:t>
            </a:r>
            <a:r>
              <a:rPr lang="it-IT" sz="2800" i="1" dirty="0">
                <a:solidFill>
                  <a:srgbClr val="000000"/>
                </a:solidFill>
                <a:latin typeface="Corbel"/>
                <a:cs typeface="Corbel"/>
              </a:rPr>
              <a:t>non speculativo delle risorse finanziarie </a:t>
            </a:r>
            <a:r>
              <a:rPr lang="it-IT" sz="2800" dirty="0" smtClean="0">
                <a:solidFill>
                  <a:srgbClr val="000000"/>
                </a:solidFill>
                <a:latin typeface="Corbel"/>
                <a:cs typeface="Corbel"/>
              </a:rPr>
              <a:t>(n. 40</a:t>
            </a:r>
            <a:r>
              <a:rPr lang="it-IT" sz="2800" dirty="0">
                <a:solidFill>
                  <a:srgbClr val="000000"/>
                </a:solidFill>
                <a:latin typeface="Corbel"/>
                <a:cs typeface="Corbel"/>
              </a:rPr>
              <a:t>) </a:t>
            </a:r>
            <a:endParaRPr lang="it-IT" sz="2800" dirty="0" smtClean="0">
              <a:solidFill>
                <a:srgbClr val="000000"/>
              </a:solidFill>
              <a:latin typeface="Corbel"/>
              <a:cs typeface="Corbel"/>
            </a:endParaRPr>
          </a:p>
          <a:p>
            <a:pPr marL="496800" indent="-270000" algn="just">
              <a:spcBef>
                <a:spcPts val="1224"/>
              </a:spcBef>
              <a:buClr>
                <a:srgbClr val="FF0000"/>
              </a:buClr>
              <a:buFont typeface="Wingdings" charset="2"/>
              <a:buChar char="§"/>
            </a:pPr>
            <a:endParaRPr lang="it-IT" sz="2800" dirty="0">
              <a:solidFill>
                <a:srgbClr val="000000"/>
              </a:solidFill>
              <a:latin typeface="Corbel"/>
              <a:cs typeface="Corbel"/>
            </a:endParaRPr>
          </a:p>
          <a:p>
            <a:pPr marL="496800" indent="-270000" algn="just">
              <a:spcBef>
                <a:spcPts val="1224"/>
              </a:spcBef>
              <a:buClr>
                <a:srgbClr val="FF0000"/>
              </a:buClr>
              <a:buFont typeface="Wingdings" charset="2"/>
              <a:buChar char="§"/>
            </a:pPr>
            <a:endParaRPr lang="it-IT" sz="2800" dirty="0" smtClean="0">
              <a:solidFill>
                <a:srgbClr val="000000"/>
              </a:solidFill>
              <a:latin typeface="Corbel"/>
              <a:cs typeface="Corbel"/>
            </a:endParaRPr>
          </a:p>
          <a:p>
            <a:pPr marL="496800" indent="-270000" algn="just">
              <a:spcBef>
                <a:spcPts val="1224"/>
              </a:spcBef>
              <a:buClr>
                <a:srgbClr val="FF0000"/>
              </a:buClr>
              <a:buFont typeface="Wingdings" charset="2"/>
              <a:buChar char="§"/>
            </a:pPr>
            <a:endParaRPr lang="it-IT" sz="2800" dirty="0">
              <a:solidFill>
                <a:srgbClr val="000000"/>
              </a:solidFill>
              <a:latin typeface="Corbel"/>
              <a:cs typeface="Corbel"/>
            </a:endParaRPr>
          </a:p>
          <a:p>
            <a:pPr marL="226800" indent="0" algn="r">
              <a:spcBef>
                <a:spcPts val="1224"/>
              </a:spcBef>
              <a:buClr>
                <a:srgbClr val="FF0000"/>
              </a:buClr>
              <a:buNone/>
            </a:pPr>
            <a:r>
              <a:rPr lang="it-IT" sz="2800" dirty="0" smtClean="0">
                <a:solidFill>
                  <a:srgbClr val="000000"/>
                </a:solidFill>
                <a:latin typeface="Corbel"/>
                <a:cs typeface="Corbel"/>
              </a:rPr>
              <a:t>Giuseppe Quaranta</a:t>
            </a:r>
            <a:endParaRPr lang="it-IT" sz="2200" dirty="0" smtClean="0">
              <a:solidFill>
                <a:srgbClr val="000000"/>
              </a:solidFill>
              <a:latin typeface="Corbel"/>
              <a:cs typeface="Corbel"/>
            </a:endParaRPr>
          </a:p>
        </p:txBody>
      </p:sp>
    </p:spTree>
    <p:extLst>
      <p:ext uri="{BB962C8B-B14F-4D97-AF65-F5344CB8AC3E}">
        <p14:creationId xmlns:p14="http://schemas.microsoft.com/office/powerpoint/2010/main" val="33953007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036637"/>
          </a:xfrm>
        </p:spPr>
        <p:txBody>
          <a:bodyPr/>
          <a:lstStyle/>
          <a:p>
            <a:pPr>
              <a:lnSpc>
                <a:spcPct val="120000"/>
              </a:lnSpc>
            </a:pPr>
            <a:r>
              <a:rPr lang="it-IT" sz="2000" b="1" dirty="0">
                <a:latin typeface="Geneva"/>
                <a:cs typeface="Geneva"/>
              </a:rPr>
              <a:t>VI. IL LAVORO UMANO</a:t>
            </a:r>
            <a:br>
              <a:rPr lang="it-IT" sz="2000" b="1" dirty="0">
                <a:latin typeface="Geneva"/>
                <a:cs typeface="Geneva"/>
              </a:rPr>
            </a:br>
            <a:r>
              <a:rPr lang="it-IT" sz="1800" dirty="0">
                <a:latin typeface="Geneva"/>
                <a:cs typeface="Geneva"/>
              </a:rPr>
              <a:t>CHIAVI DI LETTURA</a:t>
            </a:r>
            <a:endParaRPr lang="it-IT" sz="2000" dirty="0">
              <a:latin typeface="Geneva"/>
              <a:cs typeface="Geneva"/>
            </a:endParaRPr>
          </a:p>
        </p:txBody>
      </p:sp>
      <p:sp>
        <p:nvSpPr>
          <p:cNvPr id="3" name="Segnaposto contenuto 2"/>
          <p:cNvSpPr>
            <a:spLocks noGrp="1"/>
          </p:cNvSpPr>
          <p:nvPr>
            <p:ph idx="1"/>
          </p:nvPr>
        </p:nvSpPr>
        <p:spPr>
          <a:xfrm>
            <a:off x="838200" y="2133600"/>
            <a:ext cx="7467600" cy="3856125"/>
          </a:xfrm>
        </p:spPr>
        <p:txBody>
          <a:bodyPr>
            <a:normAutofit/>
          </a:bodyPr>
          <a:lstStyle/>
          <a:p>
            <a:pPr marL="0" indent="0">
              <a:lnSpc>
                <a:spcPct val="80000"/>
              </a:lnSpc>
              <a:buNone/>
            </a:pPr>
            <a:r>
              <a:rPr lang="it-IT" b="1" dirty="0" smtClean="0">
                <a:solidFill>
                  <a:srgbClr val="000000"/>
                </a:solidFill>
                <a:latin typeface="Corbel"/>
                <a:cs typeface="Corbel"/>
              </a:rPr>
              <a:t>1. Dal passato verso il presente, dall’Europa al mondo </a:t>
            </a:r>
          </a:p>
          <a:p>
            <a:pPr marL="749700" indent="-270000">
              <a:spcBef>
                <a:spcPts val="1224"/>
              </a:spcBef>
              <a:buClr>
                <a:srgbClr val="FF0000"/>
              </a:buClr>
              <a:buFont typeface="Wingdings" charset="2"/>
              <a:buChar char="§"/>
            </a:pPr>
            <a:r>
              <a:rPr lang="it-IT" dirty="0" smtClean="0">
                <a:solidFill>
                  <a:srgbClr val="000000"/>
                </a:solidFill>
                <a:latin typeface="Corbel"/>
                <a:cs typeface="Corbel"/>
              </a:rPr>
              <a:t>Aspetti biblici (</a:t>
            </a:r>
            <a:r>
              <a:rPr lang="it-IT" dirty="0" err="1" smtClean="0">
                <a:solidFill>
                  <a:srgbClr val="000000"/>
                </a:solidFill>
                <a:latin typeface="Corbel"/>
                <a:cs typeface="Corbel"/>
              </a:rPr>
              <a:t>nn</a:t>
            </a:r>
            <a:r>
              <a:rPr lang="it-IT" dirty="0" smtClean="0">
                <a:solidFill>
                  <a:srgbClr val="000000"/>
                </a:solidFill>
                <a:latin typeface="Corbel"/>
                <a:cs typeface="Corbel"/>
              </a:rPr>
              <a:t>. 255-264)</a:t>
            </a:r>
          </a:p>
          <a:p>
            <a:pPr marL="749700" indent="-270000">
              <a:spcBef>
                <a:spcPts val="1224"/>
              </a:spcBef>
              <a:buClr>
                <a:srgbClr val="FF0000"/>
              </a:buClr>
              <a:buFont typeface="Wingdings" charset="2"/>
              <a:buChar char="§"/>
            </a:pPr>
            <a:r>
              <a:rPr lang="it-IT" sz="2400" dirty="0" smtClean="0">
                <a:solidFill>
                  <a:srgbClr val="000000"/>
                </a:solidFill>
                <a:latin typeface="Corbel"/>
                <a:cs typeface="Corbel"/>
              </a:rPr>
              <a:t>Insegnamento Padri  (n. 265)</a:t>
            </a:r>
          </a:p>
          <a:p>
            <a:pPr marL="749700" indent="-270000">
              <a:spcBef>
                <a:spcPts val="1224"/>
              </a:spcBef>
              <a:buClr>
                <a:srgbClr val="FF0000"/>
              </a:buClr>
              <a:buFont typeface="Wingdings" charset="2"/>
              <a:buChar char="§"/>
            </a:pPr>
            <a:r>
              <a:rPr lang="it-IT" sz="2400" dirty="0" smtClean="0">
                <a:solidFill>
                  <a:srgbClr val="000000"/>
                </a:solidFill>
                <a:latin typeface="Corbel"/>
                <a:cs typeface="Corbel"/>
              </a:rPr>
              <a:t>Dai Padri al 1891</a:t>
            </a:r>
            <a:r>
              <a:rPr lang="it-IT" dirty="0">
                <a:solidFill>
                  <a:srgbClr val="000000"/>
                </a:solidFill>
                <a:latin typeface="Corbel"/>
                <a:cs typeface="Corbel"/>
              </a:rPr>
              <a:t> </a:t>
            </a:r>
            <a:r>
              <a:rPr lang="it-IT" dirty="0" smtClean="0">
                <a:solidFill>
                  <a:srgbClr val="000000"/>
                </a:solidFill>
                <a:latin typeface="Corbel"/>
                <a:cs typeface="Corbel"/>
              </a:rPr>
              <a:t>con</a:t>
            </a:r>
            <a:r>
              <a:rPr lang="it-IT" sz="2400" dirty="0" smtClean="0">
                <a:solidFill>
                  <a:srgbClr val="000000"/>
                </a:solidFill>
                <a:latin typeface="Corbel"/>
                <a:cs typeface="Corbel"/>
              </a:rPr>
              <a:t> </a:t>
            </a:r>
            <a:r>
              <a:rPr lang="it-IT" sz="2400" i="1" dirty="0" smtClean="0">
                <a:solidFill>
                  <a:srgbClr val="000000"/>
                </a:solidFill>
                <a:latin typeface="Corbel"/>
                <a:cs typeface="Corbel"/>
              </a:rPr>
              <a:t>RN </a:t>
            </a:r>
            <a:r>
              <a:rPr lang="it-IT" sz="2400" dirty="0" smtClean="0">
                <a:solidFill>
                  <a:srgbClr val="000000"/>
                </a:solidFill>
                <a:latin typeface="Corbel"/>
                <a:cs typeface="Corbel"/>
              </a:rPr>
              <a:t>(</a:t>
            </a:r>
            <a:r>
              <a:rPr lang="it-IT" sz="2400" dirty="0" err="1" smtClean="0">
                <a:solidFill>
                  <a:srgbClr val="000000"/>
                </a:solidFill>
                <a:latin typeface="Corbel"/>
                <a:cs typeface="Corbel"/>
              </a:rPr>
              <a:t>nn</a:t>
            </a:r>
            <a:r>
              <a:rPr lang="it-IT" sz="2400" dirty="0" smtClean="0">
                <a:solidFill>
                  <a:srgbClr val="000000"/>
                </a:solidFill>
                <a:latin typeface="Corbel"/>
                <a:cs typeface="Corbel"/>
              </a:rPr>
              <a:t>. 267-268)</a:t>
            </a:r>
          </a:p>
          <a:p>
            <a:pPr marL="749700" indent="-270000">
              <a:spcBef>
                <a:spcPts val="1224"/>
              </a:spcBef>
              <a:buClr>
                <a:srgbClr val="FF0000"/>
              </a:buClr>
              <a:buFont typeface="Wingdings" charset="2"/>
              <a:buChar char="§"/>
            </a:pPr>
            <a:r>
              <a:rPr lang="it-IT" dirty="0" smtClean="0">
                <a:solidFill>
                  <a:srgbClr val="000000"/>
                </a:solidFill>
                <a:latin typeface="Corbel"/>
                <a:cs typeface="Corbel"/>
              </a:rPr>
              <a:t>Da </a:t>
            </a:r>
            <a:r>
              <a:rPr lang="it-IT" i="1" dirty="0" smtClean="0">
                <a:solidFill>
                  <a:srgbClr val="000000"/>
                </a:solidFill>
                <a:latin typeface="Corbel"/>
                <a:cs typeface="Corbel"/>
              </a:rPr>
              <a:t>RN</a:t>
            </a:r>
            <a:r>
              <a:rPr lang="it-IT" dirty="0" smtClean="0">
                <a:solidFill>
                  <a:srgbClr val="000000"/>
                </a:solidFill>
                <a:latin typeface="Corbel"/>
                <a:cs typeface="Corbel"/>
              </a:rPr>
              <a:t> a </a:t>
            </a:r>
            <a:r>
              <a:rPr lang="it-IT" sz="2400" i="1" dirty="0" smtClean="0">
                <a:solidFill>
                  <a:srgbClr val="000000"/>
                </a:solidFill>
                <a:latin typeface="Corbel"/>
                <a:cs typeface="Corbel"/>
              </a:rPr>
              <a:t>LE </a:t>
            </a:r>
            <a:r>
              <a:rPr lang="it-IT" sz="2400" dirty="0" smtClean="0">
                <a:solidFill>
                  <a:srgbClr val="000000"/>
                </a:solidFill>
                <a:latin typeface="Corbel"/>
                <a:cs typeface="Corbel"/>
              </a:rPr>
              <a:t>del 1981</a:t>
            </a:r>
            <a:r>
              <a:rPr lang="it-IT" sz="2400" i="1" dirty="0" smtClean="0">
                <a:solidFill>
                  <a:srgbClr val="000000"/>
                </a:solidFill>
                <a:latin typeface="Corbel"/>
                <a:cs typeface="Corbel"/>
              </a:rPr>
              <a:t> </a:t>
            </a:r>
            <a:r>
              <a:rPr lang="it-IT" sz="2400" dirty="0" smtClean="0">
                <a:solidFill>
                  <a:srgbClr val="000000"/>
                </a:solidFill>
                <a:latin typeface="Corbel"/>
                <a:cs typeface="Corbel"/>
              </a:rPr>
              <a:t> (</a:t>
            </a:r>
            <a:r>
              <a:rPr lang="it-IT" sz="2400" dirty="0" err="1" smtClean="0">
                <a:solidFill>
                  <a:srgbClr val="000000"/>
                </a:solidFill>
                <a:latin typeface="Corbel"/>
                <a:cs typeface="Corbel"/>
              </a:rPr>
              <a:t>nn</a:t>
            </a:r>
            <a:r>
              <a:rPr lang="it-IT" sz="2400" dirty="0" smtClean="0">
                <a:solidFill>
                  <a:srgbClr val="000000"/>
                </a:solidFill>
                <a:latin typeface="Corbel"/>
                <a:cs typeface="Corbel"/>
              </a:rPr>
              <a:t>. 269-309)</a:t>
            </a:r>
          </a:p>
          <a:p>
            <a:pPr marL="749700" indent="-270000">
              <a:spcBef>
                <a:spcPts val="1224"/>
              </a:spcBef>
              <a:buClr>
                <a:srgbClr val="FF0000"/>
              </a:buClr>
              <a:buFont typeface="Wingdings" charset="2"/>
              <a:buChar char="§"/>
            </a:pPr>
            <a:r>
              <a:rPr lang="it-IT" dirty="0" smtClean="0">
                <a:solidFill>
                  <a:srgbClr val="000000"/>
                </a:solidFill>
                <a:latin typeface="Corbel"/>
                <a:cs typeface="Corbel"/>
              </a:rPr>
              <a:t>Sguardo sull’oggi: (</a:t>
            </a:r>
            <a:r>
              <a:rPr lang="it-IT" dirty="0" err="1" smtClean="0">
                <a:solidFill>
                  <a:srgbClr val="000000"/>
                </a:solidFill>
                <a:latin typeface="Corbel"/>
                <a:cs typeface="Corbel"/>
              </a:rPr>
              <a:t>nn</a:t>
            </a:r>
            <a:r>
              <a:rPr lang="it-IT" dirty="0" smtClean="0">
                <a:solidFill>
                  <a:srgbClr val="000000"/>
                </a:solidFill>
                <a:latin typeface="Corbel"/>
                <a:cs typeface="Corbel"/>
              </a:rPr>
              <a:t>. 310-322)</a:t>
            </a:r>
          </a:p>
        </p:txBody>
      </p:sp>
    </p:spTree>
    <p:extLst>
      <p:ext uri="{BB962C8B-B14F-4D97-AF65-F5344CB8AC3E}">
        <p14:creationId xmlns:p14="http://schemas.microsoft.com/office/powerpoint/2010/main" val="13457763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22237"/>
          </a:xfrm>
        </p:spPr>
        <p:txBody>
          <a:bodyPr/>
          <a:lstStyle/>
          <a:p>
            <a:pPr>
              <a:lnSpc>
                <a:spcPct val="120000"/>
              </a:lnSpc>
            </a:pPr>
            <a:endParaRPr lang="it-IT" sz="2400" dirty="0">
              <a:latin typeface="Geneva"/>
              <a:cs typeface="Geneva"/>
            </a:endParaRPr>
          </a:p>
        </p:txBody>
      </p:sp>
      <p:sp>
        <p:nvSpPr>
          <p:cNvPr id="3" name="Segnaposto contenuto 2"/>
          <p:cNvSpPr>
            <a:spLocks noGrp="1"/>
          </p:cNvSpPr>
          <p:nvPr>
            <p:ph idx="1"/>
          </p:nvPr>
        </p:nvSpPr>
        <p:spPr>
          <a:xfrm>
            <a:off x="838200" y="558800"/>
            <a:ext cx="7467600" cy="5430925"/>
          </a:xfrm>
        </p:spPr>
        <p:txBody>
          <a:bodyPr>
            <a:normAutofit lnSpcReduction="10000"/>
          </a:bodyPr>
          <a:lstStyle/>
          <a:p>
            <a:pPr marL="0" lvl="1" indent="0">
              <a:lnSpc>
                <a:spcPct val="80000"/>
              </a:lnSpc>
              <a:buNone/>
            </a:pPr>
            <a:r>
              <a:rPr lang="it-IT" sz="2400" b="1" dirty="0">
                <a:solidFill>
                  <a:srgbClr val="000000"/>
                </a:solidFill>
                <a:latin typeface="Corbel"/>
                <a:cs typeface="Corbel"/>
              </a:rPr>
              <a:t>2</a:t>
            </a:r>
            <a:r>
              <a:rPr lang="it-IT" sz="2400" b="1" dirty="0" smtClean="0">
                <a:solidFill>
                  <a:srgbClr val="000000"/>
                </a:solidFill>
                <a:latin typeface="Corbel"/>
                <a:cs typeface="Corbel"/>
              </a:rPr>
              <a:t>. Duplice dimensione del lavoro </a:t>
            </a:r>
            <a:r>
              <a:rPr lang="it-IT" sz="2400" dirty="0" smtClean="0">
                <a:solidFill>
                  <a:srgbClr val="000000"/>
                </a:solidFill>
                <a:latin typeface="Corbel"/>
                <a:cs typeface="Corbel"/>
              </a:rPr>
              <a:t>(</a:t>
            </a:r>
            <a:r>
              <a:rPr lang="it-IT" sz="2400" dirty="0" err="1" smtClean="0">
                <a:solidFill>
                  <a:srgbClr val="000000"/>
                </a:solidFill>
                <a:latin typeface="Corbel"/>
                <a:cs typeface="Corbel"/>
              </a:rPr>
              <a:t>nn</a:t>
            </a:r>
            <a:r>
              <a:rPr lang="it-IT" sz="2400" dirty="0" smtClean="0">
                <a:solidFill>
                  <a:srgbClr val="000000"/>
                </a:solidFill>
                <a:latin typeface="Corbel"/>
                <a:cs typeface="Corbel"/>
              </a:rPr>
              <a:t>. 270</a:t>
            </a:r>
            <a:r>
              <a:rPr lang="it-IT" sz="2400" dirty="0">
                <a:solidFill>
                  <a:srgbClr val="000000"/>
                </a:solidFill>
                <a:latin typeface="Corbel"/>
                <a:cs typeface="Corbel"/>
              </a:rPr>
              <a:t>-271</a:t>
            </a:r>
            <a:r>
              <a:rPr lang="it-IT" sz="2400" dirty="0" smtClean="0">
                <a:solidFill>
                  <a:srgbClr val="000000"/>
                </a:solidFill>
                <a:latin typeface="Corbel"/>
                <a:cs typeface="Corbel"/>
              </a:rPr>
              <a:t>)</a:t>
            </a:r>
            <a:endParaRPr lang="it-IT" sz="2400" b="1" dirty="0" smtClean="0">
              <a:solidFill>
                <a:srgbClr val="000000"/>
              </a:solidFill>
              <a:latin typeface="Corbel"/>
              <a:cs typeface="Corbel"/>
            </a:endParaRPr>
          </a:p>
          <a:p>
            <a:pPr marL="749700" indent="-270000">
              <a:spcBef>
                <a:spcPts val="1224"/>
              </a:spcBef>
              <a:buClr>
                <a:srgbClr val="FF0000"/>
              </a:buClr>
              <a:buFont typeface="Wingdings" charset="2"/>
              <a:buChar char="§"/>
            </a:pPr>
            <a:r>
              <a:rPr lang="it-IT" dirty="0" smtClean="0">
                <a:solidFill>
                  <a:srgbClr val="000000"/>
                </a:solidFill>
                <a:latin typeface="Corbel"/>
                <a:cs typeface="Corbel"/>
              </a:rPr>
              <a:t>“</a:t>
            </a:r>
            <a:r>
              <a:rPr lang="it-IT" b="1" dirty="0" smtClean="0">
                <a:solidFill>
                  <a:srgbClr val="000000"/>
                </a:solidFill>
                <a:latin typeface="Corbel"/>
                <a:cs typeface="Corbel"/>
              </a:rPr>
              <a:t>oggettiva</a:t>
            </a:r>
            <a:r>
              <a:rPr lang="it-IT" dirty="0" smtClean="0">
                <a:solidFill>
                  <a:srgbClr val="000000"/>
                </a:solidFill>
                <a:latin typeface="Corbel"/>
                <a:cs typeface="Corbel"/>
              </a:rPr>
              <a:t>” – mutevole – contingente</a:t>
            </a:r>
          </a:p>
          <a:p>
            <a:pPr marL="1151784" lvl="1" indent="-342900" algn="just">
              <a:spcBef>
                <a:spcPts val="1224"/>
              </a:spcBef>
              <a:buClr>
                <a:srgbClr val="FF0000"/>
              </a:buClr>
              <a:buFont typeface="Wingdings" charset="2"/>
              <a:buChar char="²"/>
            </a:pPr>
            <a:r>
              <a:rPr lang="it-IT" i="1" dirty="0" smtClean="0">
                <a:solidFill>
                  <a:srgbClr val="000000"/>
                </a:solidFill>
                <a:latin typeface="Corbel"/>
                <a:cs typeface="Corbel"/>
              </a:rPr>
              <a:t>L’insieme di attività, risorse, strumenti e tecniche di cui l’uomo si serve per produrre… e varia incessantemente nelle sue modalità…</a:t>
            </a:r>
            <a:r>
              <a:rPr lang="it-IT" dirty="0" smtClean="0">
                <a:solidFill>
                  <a:srgbClr val="000000"/>
                </a:solidFill>
                <a:latin typeface="Corbel"/>
                <a:cs typeface="Corbel"/>
              </a:rPr>
              <a:t> “</a:t>
            </a:r>
            <a:r>
              <a:rPr lang="it-IT" b="1" dirty="0" smtClean="0">
                <a:solidFill>
                  <a:srgbClr val="000000"/>
                </a:solidFill>
                <a:latin typeface="Corbel"/>
                <a:cs typeface="Corbel"/>
              </a:rPr>
              <a:t>soggettiva</a:t>
            </a:r>
            <a:r>
              <a:rPr lang="it-IT" dirty="0">
                <a:solidFill>
                  <a:srgbClr val="000000"/>
                </a:solidFill>
                <a:latin typeface="Corbel"/>
                <a:cs typeface="Corbel"/>
              </a:rPr>
              <a:t>” </a:t>
            </a:r>
            <a:r>
              <a:rPr lang="it-IT" dirty="0" smtClean="0">
                <a:solidFill>
                  <a:srgbClr val="000000"/>
                </a:solidFill>
                <a:latin typeface="Corbel"/>
                <a:cs typeface="Corbel"/>
              </a:rPr>
              <a:t>– stabile – permanente</a:t>
            </a:r>
          </a:p>
          <a:p>
            <a:pPr marL="1151784" lvl="1" indent="-342900" algn="just">
              <a:spcBef>
                <a:spcPts val="1224"/>
              </a:spcBef>
              <a:buClr>
                <a:srgbClr val="FF0000"/>
              </a:buClr>
              <a:buFont typeface="Wingdings" charset="2"/>
              <a:buChar char="²"/>
            </a:pPr>
            <a:r>
              <a:rPr lang="it-IT" i="1" dirty="0" smtClean="0">
                <a:solidFill>
                  <a:srgbClr val="000000"/>
                </a:solidFill>
                <a:latin typeface="Corbel"/>
                <a:cs typeface="Corbel"/>
              </a:rPr>
              <a:t>L’agire dell’uomo in quanto dinamico, capace di compiere varie azioni che appartengono al processo del lavoro e corrispondono alla sua vocazione personale</a:t>
            </a:r>
          </a:p>
          <a:p>
            <a:pPr marL="1151784" lvl="1" indent="-342900" algn="just">
              <a:spcBef>
                <a:spcPts val="1224"/>
              </a:spcBef>
              <a:buClr>
                <a:srgbClr val="FF0000"/>
              </a:buClr>
              <a:buFont typeface="Wingdings" charset="2"/>
              <a:buChar char="²"/>
            </a:pPr>
            <a:r>
              <a:rPr lang="it-IT" i="1" dirty="0" smtClean="0">
                <a:solidFill>
                  <a:srgbClr val="000000"/>
                </a:solidFill>
                <a:latin typeface="Corbel"/>
                <a:cs typeface="Corbel"/>
              </a:rPr>
              <a:t>Non dipende da quel che l’uomo realizza concretamente né dal genere di attività che esercita, ma solo esclusivamente dalla sua </a:t>
            </a:r>
            <a:r>
              <a:rPr lang="it-IT" b="1" i="1" dirty="0" smtClean="0">
                <a:solidFill>
                  <a:srgbClr val="000000"/>
                </a:solidFill>
                <a:latin typeface="Corbel"/>
                <a:cs typeface="Corbel"/>
              </a:rPr>
              <a:t>dignità</a:t>
            </a:r>
            <a:r>
              <a:rPr lang="it-IT" i="1" dirty="0" smtClean="0">
                <a:solidFill>
                  <a:srgbClr val="000000"/>
                </a:solidFill>
                <a:latin typeface="Corbel"/>
                <a:cs typeface="Corbel"/>
              </a:rPr>
              <a:t> di essere personale</a:t>
            </a:r>
          </a:p>
          <a:p>
            <a:pPr marL="1151784" lvl="1" indent="-342900" algn="just">
              <a:spcBef>
                <a:spcPts val="1224"/>
              </a:spcBef>
              <a:buClr>
                <a:srgbClr val="FF0000"/>
              </a:buClr>
              <a:buFont typeface="Wingdings" charset="2"/>
              <a:buChar char="²"/>
            </a:pPr>
            <a:r>
              <a:rPr lang="it-IT" i="1" dirty="0" smtClean="0">
                <a:solidFill>
                  <a:srgbClr val="000000"/>
                </a:solidFill>
                <a:latin typeface="Corbel"/>
                <a:cs typeface="Corbel"/>
              </a:rPr>
              <a:t>La persona è il metro della dignità del lavoro… (</a:t>
            </a:r>
            <a:r>
              <a:rPr lang="it-IT" b="1" i="1" dirty="0" smtClean="0">
                <a:solidFill>
                  <a:srgbClr val="000000"/>
                </a:solidFill>
                <a:latin typeface="Corbel"/>
                <a:cs typeface="Corbel"/>
              </a:rPr>
              <a:t>valore etico </a:t>
            </a:r>
            <a:r>
              <a:rPr lang="it-IT" i="1" dirty="0" smtClean="0">
                <a:solidFill>
                  <a:srgbClr val="000000"/>
                </a:solidFill>
                <a:latin typeface="Corbel"/>
                <a:cs typeface="Corbel"/>
              </a:rPr>
              <a:t>del lavoro)</a:t>
            </a:r>
          </a:p>
          <a:p>
            <a:pPr marL="1151784" lvl="1" indent="-342900" algn="just">
              <a:spcBef>
                <a:spcPts val="1224"/>
              </a:spcBef>
              <a:buClr>
                <a:srgbClr val="FF0000"/>
              </a:buClr>
              <a:buFont typeface="Wingdings" charset="2"/>
              <a:buChar char="²"/>
            </a:pPr>
            <a:endParaRPr lang="it-IT" i="1" dirty="0" smtClean="0">
              <a:solidFill>
                <a:srgbClr val="000000"/>
              </a:solidFill>
              <a:latin typeface="Corbel"/>
              <a:cs typeface="Corbel"/>
            </a:endParaRPr>
          </a:p>
          <a:p>
            <a:pPr marL="1151784" lvl="1" indent="-342900" algn="just">
              <a:spcBef>
                <a:spcPts val="1224"/>
              </a:spcBef>
              <a:buClr>
                <a:srgbClr val="FF0000"/>
              </a:buClr>
              <a:buFont typeface="Wingdings" charset="2"/>
              <a:buChar char="²"/>
            </a:pPr>
            <a:endParaRPr lang="it-IT" i="1" dirty="0" smtClean="0">
              <a:solidFill>
                <a:srgbClr val="000000"/>
              </a:solidFill>
              <a:latin typeface="Corbel"/>
              <a:cs typeface="Corbel"/>
            </a:endParaRPr>
          </a:p>
          <a:p>
            <a:pPr marL="1151784" lvl="1" indent="-342900" algn="just">
              <a:spcBef>
                <a:spcPts val="1224"/>
              </a:spcBef>
              <a:buClr>
                <a:srgbClr val="FF0000"/>
              </a:buClr>
              <a:buFont typeface="Wingdings" charset="2"/>
              <a:buChar char="²"/>
            </a:pPr>
            <a:endParaRPr lang="it-IT" i="1" dirty="0">
              <a:solidFill>
                <a:srgbClr val="000000"/>
              </a:solidFill>
              <a:latin typeface="Corbel"/>
              <a:cs typeface="Corbel"/>
            </a:endParaRPr>
          </a:p>
        </p:txBody>
      </p:sp>
    </p:spTree>
    <p:extLst>
      <p:ext uri="{BB962C8B-B14F-4D97-AF65-F5344CB8AC3E}">
        <p14:creationId xmlns:p14="http://schemas.microsoft.com/office/powerpoint/2010/main" val="26949509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22237"/>
          </a:xfrm>
        </p:spPr>
        <p:txBody>
          <a:bodyPr/>
          <a:lstStyle/>
          <a:p>
            <a:pPr>
              <a:lnSpc>
                <a:spcPct val="120000"/>
              </a:lnSpc>
            </a:pPr>
            <a:endParaRPr lang="it-IT" sz="2400" dirty="0">
              <a:latin typeface="Geneva"/>
              <a:cs typeface="Geneva"/>
            </a:endParaRPr>
          </a:p>
        </p:txBody>
      </p:sp>
      <p:sp>
        <p:nvSpPr>
          <p:cNvPr id="3" name="Segnaposto contenuto 2"/>
          <p:cNvSpPr>
            <a:spLocks noGrp="1"/>
          </p:cNvSpPr>
          <p:nvPr>
            <p:ph idx="1"/>
          </p:nvPr>
        </p:nvSpPr>
        <p:spPr>
          <a:xfrm>
            <a:off x="838200" y="889000"/>
            <a:ext cx="7467600" cy="5100725"/>
          </a:xfrm>
        </p:spPr>
        <p:txBody>
          <a:bodyPr>
            <a:normAutofit fontScale="92500"/>
          </a:bodyPr>
          <a:lstStyle/>
          <a:p>
            <a:pPr marL="0" indent="0">
              <a:lnSpc>
                <a:spcPct val="80000"/>
              </a:lnSpc>
              <a:buNone/>
            </a:pPr>
            <a:r>
              <a:rPr lang="it-IT" sz="2600" b="1" dirty="0" smtClean="0">
                <a:solidFill>
                  <a:srgbClr val="000000"/>
                </a:solidFill>
                <a:latin typeface="Corbel"/>
                <a:cs typeface="Corbel"/>
              </a:rPr>
              <a:t>3. “Diritto” al lavoro e “diritti” dei lavoratori</a:t>
            </a:r>
          </a:p>
          <a:p>
            <a:pPr marL="749700" indent="-270000">
              <a:spcBef>
                <a:spcPts val="1224"/>
              </a:spcBef>
              <a:buClr>
                <a:srgbClr val="FF0000"/>
              </a:buClr>
              <a:buFont typeface="Wingdings" charset="2"/>
              <a:buChar char="§"/>
            </a:pPr>
            <a:r>
              <a:rPr lang="it-IT" dirty="0" smtClean="0">
                <a:solidFill>
                  <a:srgbClr val="000000"/>
                </a:solidFill>
                <a:latin typeface="Corbel"/>
                <a:cs typeface="Corbel"/>
              </a:rPr>
              <a:t>Lavoro “diritto fondamentale” (n. 287)</a:t>
            </a:r>
          </a:p>
          <a:p>
            <a:pPr marL="808884" lvl="1" indent="0" algn="just">
              <a:spcBef>
                <a:spcPts val="1224"/>
              </a:spcBef>
              <a:buClr>
                <a:srgbClr val="FF0000"/>
              </a:buClr>
              <a:buNone/>
            </a:pPr>
            <a:r>
              <a:rPr lang="it-IT" i="1" dirty="0" smtClean="0">
                <a:solidFill>
                  <a:srgbClr val="000000"/>
                </a:solidFill>
                <a:latin typeface="Corbel"/>
                <a:cs typeface="Corbel"/>
              </a:rPr>
              <a:t>Il lavoro è un diritto fondamentale ed è un bene per l’uomo…La Chiesa insegna il valore del lavoro non solo perché esso è sempre personale, ma anche per il carattere di necessità </a:t>
            </a:r>
          </a:p>
          <a:p>
            <a:pPr marL="749700" indent="-270000">
              <a:spcBef>
                <a:spcPts val="1224"/>
              </a:spcBef>
              <a:buClr>
                <a:srgbClr val="FF0000"/>
              </a:buClr>
              <a:buFont typeface="Wingdings" charset="2"/>
              <a:buChar char="§"/>
            </a:pPr>
            <a:r>
              <a:rPr lang="it-IT" dirty="0" smtClean="0">
                <a:solidFill>
                  <a:srgbClr val="000000"/>
                </a:solidFill>
                <a:latin typeface="Corbel"/>
                <a:cs typeface="Corbel"/>
              </a:rPr>
              <a:t> I “soggetti” del diritto al lavoro</a:t>
            </a:r>
          </a:p>
          <a:p>
            <a:pPr marL="1151784" lvl="1" indent="-342900" algn="just">
              <a:spcBef>
                <a:spcPts val="1224"/>
              </a:spcBef>
              <a:buClr>
                <a:srgbClr val="FF0000"/>
              </a:buClr>
              <a:buFont typeface="Wingdings" charset="2"/>
              <a:buChar char="²"/>
            </a:pPr>
            <a:r>
              <a:rPr lang="it-IT" dirty="0" smtClean="0">
                <a:solidFill>
                  <a:srgbClr val="000000"/>
                </a:solidFill>
                <a:latin typeface="Corbel"/>
                <a:cs typeface="Corbel"/>
              </a:rPr>
              <a:t>Famiglia (n. 294)</a:t>
            </a:r>
          </a:p>
          <a:p>
            <a:pPr marL="1151784" lvl="1" indent="-342900" algn="just">
              <a:spcBef>
                <a:spcPts val="1224"/>
              </a:spcBef>
              <a:buClr>
                <a:srgbClr val="FF0000"/>
              </a:buClr>
              <a:buFont typeface="Wingdings" charset="2"/>
              <a:buChar char="²"/>
            </a:pPr>
            <a:r>
              <a:rPr lang="it-IT" dirty="0" smtClean="0">
                <a:solidFill>
                  <a:srgbClr val="000000"/>
                </a:solidFill>
                <a:latin typeface="Corbel"/>
                <a:cs typeface="Corbel"/>
              </a:rPr>
              <a:t>Donne (n. 295)</a:t>
            </a:r>
          </a:p>
          <a:p>
            <a:pPr marL="1151784" lvl="1" indent="-342900" algn="just">
              <a:spcBef>
                <a:spcPts val="1224"/>
              </a:spcBef>
              <a:buClr>
                <a:srgbClr val="FF0000"/>
              </a:buClr>
              <a:buFont typeface="Wingdings" charset="2"/>
              <a:buChar char="²"/>
            </a:pPr>
            <a:r>
              <a:rPr lang="it-IT" dirty="0" smtClean="0">
                <a:solidFill>
                  <a:srgbClr val="000000"/>
                </a:solidFill>
                <a:latin typeface="Corbel"/>
                <a:cs typeface="Corbel"/>
              </a:rPr>
              <a:t>Minori (n. 296: </a:t>
            </a:r>
            <a:r>
              <a:rPr lang="it-IT" i="1" dirty="0" smtClean="0">
                <a:solidFill>
                  <a:srgbClr val="000000"/>
                </a:solidFill>
                <a:latin typeface="Corbel"/>
                <a:cs typeface="Corbel"/>
              </a:rPr>
              <a:t>Il lavoro minorile, nelle sue forme intollerabili, costituisce un tipo di violenza…</a:t>
            </a:r>
            <a:r>
              <a:rPr lang="it-IT" dirty="0" smtClean="0">
                <a:solidFill>
                  <a:srgbClr val="000000"/>
                </a:solidFill>
                <a:latin typeface="Corbel"/>
                <a:cs typeface="Corbel"/>
              </a:rPr>
              <a:t>)</a:t>
            </a:r>
          </a:p>
          <a:p>
            <a:pPr marL="1151784" lvl="1" indent="-342900" algn="just">
              <a:spcBef>
                <a:spcPts val="1224"/>
              </a:spcBef>
              <a:buClr>
                <a:srgbClr val="FF0000"/>
              </a:buClr>
              <a:buFont typeface="Wingdings" charset="2"/>
              <a:buChar char="²"/>
            </a:pPr>
            <a:r>
              <a:rPr lang="it-IT" dirty="0" smtClean="0">
                <a:solidFill>
                  <a:srgbClr val="000000"/>
                </a:solidFill>
                <a:latin typeface="Corbel"/>
                <a:cs typeface="Corbel"/>
              </a:rPr>
              <a:t>Immigrati (n. 297)</a:t>
            </a:r>
          </a:p>
          <a:p>
            <a:pPr marL="1151784" lvl="1" indent="-342900" algn="just">
              <a:spcBef>
                <a:spcPts val="1224"/>
              </a:spcBef>
              <a:buClr>
                <a:srgbClr val="FF0000"/>
              </a:buClr>
              <a:buFont typeface="Wingdings" charset="2"/>
              <a:buChar char="²"/>
            </a:pPr>
            <a:r>
              <a:rPr lang="it-IT" dirty="0" smtClean="0">
                <a:solidFill>
                  <a:srgbClr val="000000"/>
                </a:solidFill>
                <a:latin typeface="Corbel"/>
                <a:cs typeface="Corbel"/>
              </a:rPr>
              <a:t>Lavoratori della terra (</a:t>
            </a:r>
            <a:r>
              <a:rPr lang="it-IT" dirty="0" err="1" smtClean="0">
                <a:solidFill>
                  <a:srgbClr val="000000"/>
                </a:solidFill>
                <a:latin typeface="Corbel"/>
                <a:cs typeface="Corbel"/>
              </a:rPr>
              <a:t>nn</a:t>
            </a:r>
            <a:r>
              <a:rPr lang="it-IT" dirty="0" smtClean="0">
                <a:solidFill>
                  <a:srgbClr val="000000"/>
                </a:solidFill>
                <a:latin typeface="Corbel"/>
                <a:cs typeface="Corbel"/>
              </a:rPr>
              <a:t>. 299-300)</a:t>
            </a:r>
          </a:p>
          <a:p>
            <a:pPr marL="1151784" lvl="1" indent="-342900" algn="just">
              <a:spcBef>
                <a:spcPts val="1224"/>
              </a:spcBef>
              <a:buClr>
                <a:srgbClr val="FF0000"/>
              </a:buClr>
              <a:buFont typeface="Wingdings" charset="2"/>
              <a:buChar char="²"/>
            </a:pPr>
            <a:endParaRPr lang="it-IT" i="1" dirty="0">
              <a:solidFill>
                <a:srgbClr val="000000"/>
              </a:solidFill>
              <a:latin typeface="Corbel"/>
              <a:cs typeface="Corbel"/>
            </a:endParaRPr>
          </a:p>
        </p:txBody>
      </p:sp>
    </p:spTree>
    <p:extLst>
      <p:ext uri="{BB962C8B-B14F-4D97-AF65-F5344CB8AC3E}">
        <p14:creationId xmlns:p14="http://schemas.microsoft.com/office/powerpoint/2010/main" val="29580832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22237"/>
          </a:xfrm>
        </p:spPr>
        <p:txBody>
          <a:bodyPr/>
          <a:lstStyle/>
          <a:p>
            <a:pPr>
              <a:lnSpc>
                <a:spcPct val="120000"/>
              </a:lnSpc>
            </a:pPr>
            <a:endParaRPr lang="it-IT" sz="2400" dirty="0">
              <a:latin typeface="Geneva"/>
              <a:cs typeface="Geneva"/>
            </a:endParaRPr>
          </a:p>
        </p:txBody>
      </p:sp>
      <p:sp>
        <p:nvSpPr>
          <p:cNvPr id="3" name="Segnaposto contenuto 2"/>
          <p:cNvSpPr>
            <a:spLocks noGrp="1"/>
          </p:cNvSpPr>
          <p:nvPr>
            <p:ph idx="1"/>
          </p:nvPr>
        </p:nvSpPr>
        <p:spPr>
          <a:xfrm>
            <a:off x="838200" y="889000"/>
            <a:ext cx="7467600" cy="5100725"/>
          </a:xfrm>
        </p:spPr>
        <p:txBody>
          <a:bodyPr>
            <a:normAutofit fontScale="92500" lnSpcReduction="10000"/>
          </a:bodyPr>
          <a:lstStyle/>
          <a:p>
            <a:pPr marL="0" indent="0">
              <a:lnSpc>
                <a:spcPct val="80000"/>
              </a:lnSpc>
              <a:buNone/>
            </a:pPr>
            <a:r>
              <a:rPr lang="it-IT" sz="2600" b="1" dirty="0" smtClean="0">
                <a:solidFill>
                  <a:srgbClr val="000000"/>
                </a:solidFill>
                <a:latin typeface="Corbel"/>
                <a:cs typeface="Corbel"/>
              </a:rPr>
              <a:t>3. … “diritti” dei lavoratori</a:t>
            </a:r>
          </a:p>
          <a:p>
            <a:pPr marL="0" indent="0" algn="just">
              <a:buNone/>
            </a:pPr>
            <a:r>
              <a:rPr lang="it-IT" sz="2200" i="1" dirty="0" smtClean="0">
                <a:solidFill>
                  <a:srgbClr val="000000"/>
                </a:solidFill>
                <a:latin typeface="Corbel"/>
                <a:cs typeface="Corbel"/>
              </a:rPr>
              <a:t>I diritti dei lavoratori… si basano sulla natura della persona umana e sulla sua trascendente dignità. Il Magistero sociale della Chiesa ha ritenuto di elencarne alcuni, auspicandone il riconoscimento negli ordinamenti giuridici  </a:t>
            </a:r>
            <a:r>
              <a:rPr lang="it-IT" sz="2200" dirty="0" smtClean="0">
                <a:solidFill>
                  <a:srgbClr val="000000"/>
                </a:solidFill>
                <a:latin typeface="Corbel"/>
                <a:cs typeface="Corbel"/>
              </a:rPr>
              <a:t>(n. 301)</a:t>
            </a:r>
            <a:r>
              <a:rPr lang="it-IT" sz="2200" i="1" dirty="0" smtClean="0">
                <a:solidFill>
                  <a:srgbClr val="000000"/>
                </a:solidFill>
                <a:latin typeface="Corbel"/>
                <a:cs typeface="Corbel"/>
              </a:rPr>
              <a:t> </a:t>
            </a:r>
            <a:endParaRPr lang="it-IT" sz="2200" dirty="0" smtClean="0">
              <a:solidFill>
                <a:srgbClr val="000000"/>
              </a:solidFill>
              <a:latin typeface="Corbel"/>
              <a:cs typeface="Corbel"/>
            </a:endParaRPr>
          </a:p>
          <a:p>
            <a:pPr marL="748800" lvl="1" indent="-270000" algn="just">
              <a:spcBef>
                <a:spcPts val="1224"/>
              </a:spcBef>
              <a:buClr>
                <a:srgbClr val="FF0000"/>
              </a:buClr>
              <a:buFont typeface="Wingdings" charset="2"/>
              <a:buChar char="§"/>
            </a:pPr>
            <a:r>
              <a:rPr lang="it-IT" b="1" dirty="0" smtClean="0">
                <a:solidFill>
                  <a:srgbClr val="000000"/>
                </a:solidFill>
                <a:latin typeface="Corbel"/>
                <a:cs typeface="Corbel"/>
              </a:rPr>
              <a:t>Elenco</a:t>
            </a:r>
            <a:r>
              <a:rPr lang="it-IT" dirty="0" smtClean="0">
                <a:solidFill>
                  <a:srgbClr val="000000"/>
                </a:solidFill>
                <a:latin typeface="Corbel"/>
                <a:cs typeface="Corbel"/>
              </a:rPr>
              <a:t>: giusta remunerazione, riposo, salute e integrità morale nei luoghi di lavoro, salvaguardia della propria personalità, a non essere violati nelle propria coscienza e dignità, a sovvenzioni per disoccupati e famiglie, pensione e assicurazioni (vecchiaia, malattia, incidenti), provvedimenti sociali collegati alla maternità, riunirsi e associarsi…</a:t>
            </a:r>
          </a:p>
          <a:p>
            <a:pPr marL="748800" lvl="1" indent="-270000" algn="just">
              <a:spcBef>
                <a:spcPts val="1224"/>
              </a:spcBef>
              <a:buClr>
                <a:srgbClr val="FF0000"/>
              </a:buClr>
              <a:buFont typeface="Wingdings" charset="2"/>
              <a:buChar char="§"/>
            </a:pPr>
            <a:r>
              <a:rPr lang="it-IT" b="1" dirty="0" smtClean="0">
                <a:solidFill>
                  <a:srgbClr val="000000"/>
                </a:solidFill>
                <a:latin typeface="Corbel"/>
                <a:cs typeface="Corbel"/>
              </a:rPr>
              <a:t>Approfondimento</a:t>
            </a:r>
          </a:p>
          <a:p>
            <a:pPr marL="1151784" lvl="1" indent="-342900" algn="just">
              <a:spcBef>
                <a:spcPts val="1224"/>
              </a:spcBef>
              <a:buClr>
                <a:srgbClr val="FF0000"/>
              </a:buClr>
              <a:buFont typeface="Wingdings" charset="2"/>
              <a:buChar char="²"/>
            </a:pPr>
            <a:r>
              <a:rPr lang="it-IT" dirty="0" smtClean="0">
                <a:solidFill>
                  <a:srgbClr val="000000"/>
                </a:solidFill>
                <a:latin typeface="Corbel"/>
                <a:cs typeface="Corbel"/>
              </a:rPr>
              <a:t>Il diritto all’equa remunerazione e distribuzione del reddito (n. 302-303)</a:t>
            </a:r>
          </a:p>
          <a:p>
            <a:pPr marL="1151784" lvl="1" indent="-342900" algn="just">
              <a:spcBef>
                <a:spcPts val="1224"/>
              </a:spcBef>
              <a:buClr>
                <a:srgbClr val="FF0000"/>
              </a:buClr>
              <a:buFont typeface="Wingdings" charset="2"/>
              <a:buChar char="²"/>
            </a:pPr>
            <a:r>
              <a:rPr lang="it-IT" dirty="0" smtClean="0">
                <a:solidFill>
                  <a:srgbClr val="000000"/>
                </a:solidFill>
                <a:latin typeface="Corbel"/>
                <a:cs typeface="Corbel"/>
              </a:rPr>
              <a:t>Il diritto di sciopero (n. 304)</a:t>
            </a:r>
          </a:p>
          <a:p>
            <a:pPr marL="1151784" lvl="1" indent="-342900" algn="just">
              <a:spcBef>
                <a:spcPts val="1224"/>
              </a:spcBef>
              <a:buClr>
                <a:srgbClr val="FF0000"/>
              </a:buClr>
              <a:buFont typeface="Wingdings" charset="2"/>
              <a:buChar char="²"/>
            </a:pPr>
            <a:endParaRPr lang="it-IT" i="1" dirty="0">
              <a:solidFill>
                <a:srgbClr val="000000"/>
              </a:solidFill>
              <a:latin typeface="Corbel"/>
              <a:cs typeface="Corbel"/>
            </a:endParaRPr>
          </a:p>
        </p:txBody>
      </p:sp>
    </p:spTree>
    <p:extLst>
      <p:ext uri="{BB962C8B-B14F-4D97-AF65-F5344CB8AC3E}">
        <p14:creationId xmlns:p14="http://schemas.microsoft.com/office/powerpoint/2010/main" val="35061857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22237"/>
          </a:xfrm>
        </p:spPr>
        <p:txBody>
          <a:bodyPr/>
          <a:lstStyle/>
          <a:p>
            <a:pPr>
              <a:lnSpc>
                <a:spcPct val="120000"/>
              </a:lnSpc>
            </a:pPr>
            <a:endParaRPr lang="it-IT" sz="2400" dirty="0">
              <a:latin typeface="Geneva"/>
              <a:cs typeface="Geneva"/>
            </a:endParaRPr>
          </a:p>
        </p:txBody>
      </p:sp>
      <p:sp>
        <p:nvSpPr>
          <p:cNvPr id="3" name="Segnaposto contenuto 2"/>
          <p:cNvSpPr>
            <a:spLocks noGrp="1"/>
          </p:cNvSpPr>
          <p:nvPr>
            <p:ph idx="1"/>
          </p:nvPr>
        </p:nvSpPr>
        <p:spPr>
          <a:xfrm>
            <a:off x="838200" y="889000"/>
            <a:ext cx="7467600" cy="5100725"/>
          </a:xfrm>
        </p:spPr>
        <p:txBody>
          <a:bodyPr>
            <a:normAutofit/>
          </a:bodyPr>
          <a:lstStyle/>
          <a:p>
            <a:pPr marL="0" indent="0">
              <a:lnSpc>
                <a:spcPct val="80000"/>
              </a:lnSpc>
              <a:buNone/>
            </a:pPr>
            <a:r>
              <a:rPr lang="it-IT" b="1" dirty="0">
                <a:solidFill>
                  <a:srgbClr val="000000"/>
                </a:solidFill>
                <a:latin typeface="Corbel"/>
                <a:cs typeface="Corbel"/>
              </a:rPr>
              <a:t>4</a:t>
            </a:r>
            <a:r>
              <a:rPr lang="it-IT" b="1" dirty="0" smtClean="0">
                <a:solidFill>
                  <a:srgbClr val="000000"/>
                </a:solidFill>
                <a:latin typeface="Corbel"/>
                <a:cs typeface="Corbel"/>
              </a:rPr>
              <a:t>. Le parole dell’oggi </a:t>
            </a:r>
            <a:r>
              <a:rPr lang="it-IT" dirty="0" smtClean="0">
                <a:solidFill>
                  <a:srgbClr val="000000"/>
                </a:solidFill>
                <a:latin typeface="Corbel"/>
                <a:cs typeface="Corbel"/>
              </a:rPr>
              <a:t>(</a:t>
            </a:r>
            <a:r>
              <a:rPr lang="it-IT" dirty="0" err="1" smtClean="0">
                <a:solidFill>
                  <a:srgbClr val="000000"/>
                </a:solidFill>
                <a:latin typeface="Corbel"/>
                <a:cs typeface="Corbel"/>
              </a:rPr>
              <a:t>nn</a:t>
            </a:r>
            <a:r>
              <a:rPr lang="it-IT" dirty="0" smtClean="0">
                <a:solidFill>
                  <a:srgbClr val="000000"/>
                </a:solidFill>
                <a:latin typeface="Corbel"/>
                <a:cs typeface="Corbel"/>
              </a:rPr>
              <a:t>. 310-316)</a:t>
            </a:r>
          </a:p>
          <a:p>
            <a:pPr marL="748800" lvl="1" indent="-270000" algn="just">
              <a:spcBef>
                <a:spcPts val="1224"/>
              </a:spcBef>
              <a:buClr>
                <a:srgbClr val="FF0000"/>
              </a:buClr>
              <a:buFont typeface="Wingdings" charset="2"/>
              <a:buChar char="§"/>
            </a:pPr>
            <a:r>
              <a:rPr lang="it-IT" dirty="0" smtClean="0">
                <a:solidFill>
                  <a:srgbClr val="000000"/>
                </a:solidFill>
                <a:latin typeface="Corbel"/>
                <a:cs typeface="Corbel"/>
              </a:rPr>
              <a:t>GLOBALIZZAZIONE</a:t>
            </a:r>
          </a:p>
          <a:p>
            <a:pPr marL="1086876" lvl="2" indent="-342900" algn="just">
              <a:spcBef>
                <a:spcPts val="1224"/>
              </a:spcBef>
              <a:buClr>
                <a:srgbClr val="FF0000"/>
              </a:buClr>
              <a:buFont typeface="Wingdings" charset="2"/>
              <a:buChar char="²"/>
            </a:pPr>
            <a:r>
              <a:rPr lang="it-IT" dirty="0" smtClean="0">
                <a:solidFill>
                  <a:srgbClr val="000000"/>
                </a:solidFill>
                <a:latin typeface="Corbel"/>
                <a:cs typeface="Corbel"/>
              </a:rPr>
              <a:t>“motori” della globalizzazione: comunicazione-trasporti</a:t>
            </a:r>
          </a:p>
          <a:p>
            <a:pPr marL="1086876" lvl="2" indent="-342900" algn="just">
              <a:spcBef>
                <a:spcPts val="1224"/>
              </a:spcBef>
              <a:buClr>
                <a:srgbClr val="FF0000"/>
              </a:buClr>
              <a:buFont typeface="Wingdings" charset="2"/>
              <a:buChar char="²"/>
            </a:pPr>
            <a:r>
              <a:rPr lang="it-IT" dirty="0">
                <a:solidFill>
                  <a:srgbClr val="000000"/>
                </a:solidFill>
                <a:latin typeface="Corbel"/>
                <a:cs typeface="Corbel"/>
              </a:rPr>
              <a:t>f</a:t>
            </a:r>
            <a:r>
              <a:rPr lang="it-IT" dirty="0" smtClean="0">
                <a:solidFill>
                  <a:srgbClr val="000000"/>
                </a:solidFill>
                <a:latin typeface="Corbel"/>
                <a:cs typeface="Corbel"/>
              </a:rPr>
              <a:t>enomeni correlati: </a:t>
            </a:r>
            <a:r>
              <a:rPr lang="it-IT" b="1" dirty="0" smtClean="0">
                <a:solidFill>
                  <a:srgbClr val="000000"/>
                </a:solidFill>
                <a:latin typeface="Corbel"/>
                <a:cs typeface="Corbel"/>
              </a:rPr>
              <a:t>a)</a:t>
            </a:r>
            <a:r>
              <a:rPr lang="it-IT" dirty="0" smtClean="0">
                <a:solidFill>
                  <a:srgbClr val="000000"/>
                </a:solidFill>
                <a:latin typeface="Corbel"/>
                <a:cs typeface="Corbel"/>
              </a:rPr>
              <a:t> frammentazione fisica del ciclo produttivo; </a:t>
            </a:r>
            <a:r>
              <a:rPr lang="it-IT" b="1" dirty="0" smtClean="0">
                <a:solidFill>
                  <a:srgbClr val="000000"/>
                </a:solidFill>
                <a:latin typeface="Corbel"/>
                <a:cs typeface="Corbel"/>
              </a:rPr>
              <a:t>b) </a:t>
            </a:r>
            <a:r>
              <a:rPr lang="it-IT" dirty="0" smtClean="0">
                <a:solidFill>
                  <a:srgbClr val="000000"/>
                </a:solidFill>
                <a:latin typeface="Corbel"/>
                <a:cs typeface="Corbel"/>
              </a:rPr>
              <a:t>richiesta di maggiore </a:t>
            </a:r>
            <a:r>
              <a:rPr lang="it-IT" b="1" dirty="0" smtClean="0">
                <a:solidFill>
                  <a:srgbClr val="000000"/>
                </a:solidFill>
                <a:latin typeface="Corbel"/>
                <a:cs typeface="Corbel"/>
              </a:rPr>
              <a:t>flessibilità</a:t>
            </a:r>
            <a:r>
              <a:rPr lang="it-IT" dirty="0" smtClean="0">
                <a:solidFill>
                  <a:srgbClr val="000000"/>
                </a:solidFill>
                <a:latin typeface="Corbel"/>
                <a:cs typeface="Corbel"/>
              </a:rPr>
              <a:t> nel mercato del lavoro e nell’organizzazione e gestione dei processi produttivi; </a:t>
            </a:r>
            <a:r>
              <a:rPr lang="it-IT" b="1" dirty="0" smtClean="0">
                <a:solidFill>
                  <a:srgbClr val="000000"/>
                </a:solidFill>
                <a:latin typeface="Corbel"/>
                <a:cs typeface="Corbel"/>
              </a:rPr>
              <a:t>c) </a:t>
            </a:r>
            <a:r>
              <a:rPr lang="it-IT" dirty="0" smtClean="0">
                <a:solidFill>
                  <a:srgbClr val="000000"/>
                </a:solidFill>
                <a:latin typeface="Corbel"/>
                <a:cs typeface="Corbel"/>
              </a:rPr>
              <a:t>passaggio ad un’economia centrata sui servizi e sull’innovazione tecnologica; </a:t>
            </a:r>
            <a:r>
              <a:rPr lang="it-IT" b="1" dirty="0" smtClean="0">
                <a:solidFill>
                  <a:srgbClr val="000000"/>
                </a:solidFill>
                <a:latin typeface="Corbel"/>
                <a:cs typeface="Corbel"/>
              </a:rPr>
              <a:t>d)</a:t>
            </a:r>
            <a:r>
              <a:rPr lang="it-IT" dirty="0" smtClean="0">
                <a:solidFill>
                  <a:srgbClr val="000000"/>
                </a:solidFill>
                <a:latin typeface="Corbel"/>
                <a:cs typeface="Corbel"/>
              </a:rPr>
              <a:t> compaiono nuove professioni, altre scompaiono; </a:t>
            </a:r>
            <a:r>
              <a:rPr lang="it-IT" b="1" dirty="0" smtClean="0">
                <a:solidFill>
                  <a:srgbClr val="000000"/>
                </a:solidFill>
                <a:latin typeface="Corbel"/>
                <a:cs typeface="Corbel"/>
              </a:rPr>
              <a:t>e) </a:t>
            </a:r>
            <a:r>
              <a:rPr lang="it-IT" dirty="0" smtClean="0">
                <a:solidFill>
                  <a:srgbClr val="000000"/>
                </a:solidFill>
                <a:latin typeface="Corbel"/>
                <a:cs typeface="Corbel"/>
              </a:rPr>
              <a:t>dal “posto fisso” a un “percorso lavorativo caratterizzato da una pluralità di attività lavorative”; </a:t>
            </a:r>
            <a:r>
              <a:rPr lang="it-IT" b="1" dirty="0" err="1" smtClean="0">
                <a:solidFill>
                  <a:srgbClr val="000000"/>
                </a:solidFill>
                <a:latin typeface="Corbel"/>
                <a:cs typeface="Corbel"/>
              </a:rPr>
              <a:t>f</a:t>
            </a:r>
            <a:r>
              <a:rPr lang="it-IT" b="1" dirty="0" smtClean="0">
                <a:solidFill>
                  <a:srgbClr val="000000"/>
                </a:solidFill>
                <a:latin typeface="Corbel"/>
                <a:cs typeface="Corbel"/>
              </a:rPr>
              <a:t>) </a:t>
            </a:r>
            <a:r>
              <a:rPr lang="it-IT" dirty="0" smtClean="0">
                <a:solidFill>
                  <a:srgbClr val="000000"/>
                </a:solidFill>
                <a:latin typeface="Corbel"/>
                <a:cs typeface="Corbel"/>
              </a:rPr>
              <a:t>decentramento produttivo imprime nuovo slancio alla piccole e medie imprese; </a:t>
            </a:r>
            <a:r>
              <a:rPr lang="it-IT" b="1" dirty="0" smtClean="0">
                <a:solidFill>
                  <a:srgbClr val="000000"/>
                </a:solidFill>
                <a:latin typeface="Corbel"/>
                <a:cs typeface="Corbel"/>
              </a:rPr>
              <a:t>g) </a:t>
            </a:r>
            <a:r>
              <a:rPr lang="it-IT" dirty="0" smtClean="0">
                <a:solidFill>
                  <a:srgbClr val="000000"/>
                </a:solidFill>
                <a:latin typeface="Corbel"/>
                <a:cs typeface="Corbel"/>
              </a:rPr>
              <a:t>economie informali e “sommerse” nei PVS</a:t>
            </a:r>
            <a:endParaRPr lang="it-IT" b="1" dirty="0" smtClean="0">
              <a:solidFill>
                <a:srgbClr val="000000"/>
              </a:solidFill>
              <a:latin typeface="Corbel"/>
              <a:cs typeface="Corbel"/>
            </a:endParaRPr>
          </a:p>
          <a:p>
            <a:pPr marL="748800" lvl="1" indent="-270000" algn="just">
              <a:spcBef>
                <a:spcPts val="1224"/>
              </a:spcBef>
              <a:buClr>
                <a:srgbClr val="FF0000"/>
              </a:buClr>
              <a:buFont typeface="Wingdings" charset="2"/>
              <a:buChar char="§"/>
            </a:pPr>
            <a:r>
              <a:rPr lang="it-IT" dirty="0">
                <a:solidFill>
                  <a:srgbClr val="000000"/>
                </a:solidFill>
                <a:latin typeface="Corbel"/>
                <a:cs typeface="Corbel"/>
              </a:rPr>
              <a:t>TRANSIZIONE EPOCALE </a:t>
            </a:r>
          </a:p>
          <a:p>
            <a:pPr marL="748800" lvl="1" indent="-270000" algn="just">
              <a:spcBef>
                <a:spcPts val="1224"/>
              </a:spcBef>
              <a:buClr>
                <a:srgbClr val="FF0000"/>
              </a:buClr>
              <a:buFont typeface="Wingdings" charset="2"/>
              <a:buChar char="§"/>
            </a:pPr>
            <a:endParaRPr lang="it-IT" dirty="0" smtClean="0">
              <a:solidFill>
                <a:srgbClr val="000000"/>
              </a:solidFill>
              <a:latin typeface="Corbel"/>
              <a:cs typeface="Corbel"/>
            </a:endParaRPr>
          </a:p>
          <a:p>
            <a:pPr marL="1086876" lvl="2" indent="-342900" algn="just">
              <a:spcBef>
                <a:spcPts val="1224"/>
              </a:spcBef>
              <a:buClr>
                <a:srgbClr val="FF0000"/>
              </a:buClr>
              <a:buFont typeface="Wingdings" charset="2"/>
              <a:buChar char="²"/>
            </a:pPr>
            <a:endParaRPr lang="it-IT" b="1" dirty="0" smtClean="0">
              <a:solidFill>
                <a:srgbClr val="000000"/>
              </a:solidFill>
              <a:latin typeface="Corbel"/>
              <a:cs typeface="Corbel"/>
            </a:endParaRPr>
          </a:p>
          <a:p>
            <a:pPr marL="1151784" lvl="1" indent="-342900" algn="just">
              <a:spcBef>
                <a:spcPts val="1224"/>
              </a:spcBef>
              <a:buClr>
                <a:srgbClr val="FF0000"/>
              </a:buClr>
              <a:buFont typeface="Wingdings" charset="2"/>
              <a:buChar char="²"/>
            </a:pPr>
            <a:endParaRPr lang="it-IT" i="1" dirty="0">
              <a:solidFill>
                <a:srgbClr val="000000"/>
              </a:solidFill>
              <a:latin typeface="Corbel"/>
              <a:cs typeface="Corbel"/>
            </a:endParaRPr>
          </a:p>
        </p:txBody>
      </p:sp>
    </p:spTree>
    <p:extLst>
      <p:ext uri="{BB962C8B-B14F-4D97-AF65-F5344CB8AC3E}">
        <p14:creationId xmlns:p14="http://schemas.microsoft.com/office/powerpoint/2010/main" val="17068191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22237"/>
          </a:xfrm>
        </p:spPr>
        <p:txBody>
          <a:bodyPr/>
          <a:lstStyle/>
          <a:p>
            <a:pPr>
              <a:lnSpc>
                <a:spcPct val="120000"/>
              </a:lnSpc>
            </a:pPr>
            <a:endParaRPr lang="it-IT" sz="2400" dirty="0">
              <a:latin typeface="Geneva"/>
              <a:cs typeface="Geneva"/>
            </a:endParaRPr>
          </a:p>
        </p:txBody>
      </p:sp>
      <p:sp>
        <p:nvSpPr>
          <p:cNvPr id="3" name="Segnaposto contenuto 2"/>
          <p:cNvSpPr>
            <a:spLocks noGrp="1"/>
          </p:cNvSpPr>
          <p:nvPr>
            <p:ph idx="1"/>
          </p:nvPr>
        </p:nvSpPr>
        <p:spPr>
          <a:xfrm>
            <a:off x="838200" y="558800"/>
            <a:ext cx="7467600" cy="5613400"/>
          </a:xfrm>
        </p:spPr>
        <p:txBody>
          <a:bodyPr>
            <a:normAutofit fontScale="92500" lnSpcReduction="10000"/>
          </a:bodyPr>
          <a:lstStyle/>
          <a:p>
            <a:pPr marL="0" indent="0" algn="just">
              <a:lnSpc>
                <a:spcPct val="130000"/>
              </a:lnSpc>
              <a:buNone/>
            </a:pPr>
            <a:r>
              <a:rPr lang="it-IT" sz="3400" b="1" dirty="0" smtClean="0">
                <a:solidFill>
                  <a:srgbClr val="000000"/>
                </a:solidFill>
                <a:latin typeface="Corbel"/>
                <a:cs typeface="Corbel"/>
              </a:rPr>
              <a:t>314 </a:t>
            </a:r>
            <a:r>
              <a:rPr lang="it-IT" sz="3400" i="1" dirty="0">
                <a:solidFill>
                  <a:srgbClr val="000000"/>
                </a:solidFill>
                <a:latin typeface="Corbel"/>
                <a:cs typeface="Corbel"/>
              </a:rPr>
              <a:t>La transizione in atto segna il passaggio dal lavoro dipendente a tempo indeterminato, inteso come posto fisso, a un percorso lavorativo caratterizzato da una pluralità di attività lavorative</a:t>
            </a:r>
            <a:r>
              <a:rPr lang="it-IT" sz="3400" dirty="0">
                <a:solidFill>
                  <a:srgbClr val="000000"/>
                </a:solidFill>
                <a:latin typeface="Corbel"/>
                <a:cs typeface="Corbel"/>
              </a:rPr>
              <a:t>; da un mondo del lavoro compatto, definito e riconosciuto, a un universo di lavori, variegato, fluido, ricco di promesse, ma anche carico di interrogativi preoccupanti, </a:t>
            </a:r>
            <a:endParaRPr lang="it-IT" dirty="0" smtClean="0">
              <a:solidFill>
                <a:srgbClr val="000000"/>
              </a:solidFill>
              <a:latin typeface="Corbel"/>
              <a:cs typeface="Corbel"/>
            </a:endParaRPr>
          </a:p>
          <a:p>
            <a:pPr marL="0" indent="0">
              <a:lnSpc>
                <a:spcPct val="80000"/>
              </a:lnSpc>
              <a:buNone/>
            </a:pPr>
            <a:endParaRPr lang="it-IT" dirty="0">
              <a:solidFill>
                <a:srgbClr val="000000"/>
              </a:solidFill>
              <a:latin typeface="Corbel"/>
              <a:cs typeface="Corbel"/>
            </a:endParaRPr>
          </a:p>
          <a:p>
            <a:pPr marL="0" indent="0">
              <a:lnSpc>
                <a:spcPct val="80000"/>
              </a:lnSpc>
              <a:buNone/>
            </a:pPr>
            <a:endParaRPr lang="it-IT" dirty="0">
              <a:solidFill>
                <a:srgbClr val="000000"/>
              </a:solidFill>
              <a:latin typeface="Corbel"/>
              <a:cs typeface="Corbel"/>
            </a:endParaRPr>
          </a:p>
          <a:p>
            <a:pPr marL="748800" lvl="1" indent="-270000" algn="just">
              <a:spcBef>
                <a:spcPts val="1224"/>
              </a:spcBef>
              <a:buClr>
                <a:srgbClr val="FF0000"/>
              </a:buClr>
              <a:buFont typeface="Wingdings" charset="2"/>
              <a:buChar char="§"/>
            </a:pPr>
            <a:endParaRPr lang="it-IT" dirty="0" smtClean="0">
              <a:solidFill>
                <a:srgbClr val="000000"/>
              </a:solidFill>
              <a:latin typeface="Corbel"/>
              <a:cs typeface="Corbel"/>
            </a:endParaRPr>
          </a:p>
          <a:p>
            <a:pPr marL="1086876" lvl="2" indent="-342900" algn="just">
              <a:spcBef>
                <a:spcPts val="1224"/>
              </a:spcBef>
              <a:buClr>
                <a:srgbClr val="FF0000"/>
              </a:buClr>
              <a:buFont typeface="Wingdings" charset="2"/>
              <a:buChar char="²"/>
            </a:pPr>
            <a:endParaRPr lang="it-IT" b="1" dirty="0" smtClean="0">
              <a:solidFill>
                <a:srgbClr val="000000"/>
              </a:solidFill>
              <a:latin typeface="Corbel"/>
              <a:cs typeface="Corbel"/>
            </a:endParaRPr>
          </a:p>
          <a:p>
            <a:pPr marL="1151784" lvl="1" indent="-342900" algn="just">
              <a:spcBef>
                <a:spcPts val="1224"/>
              </a:spcBef>
              <a:buClr>
                <a:srgbClr val="FF0000"/>
              </a:buClr>
              <a:buFont typeface="Wingdings" charset="2"/>
              <a:buChar char="²"/>
            </a:pPr>
            <a:endParaRPr lang="it-IT" i="1" dirty="0">
              <a:solidFill>
                <a:srgbClr val="000000"/>
              </a:solidFill>
              <a:latin typeface="Corbel"/>
              <a:cs typeface="Corbel"/>
            </a:endParaRPr>
          </a:p>
        </p:txBody>
      </p:sp>
    </p:spTree>
    <p:extLst>
      <p:ext uri="{BB962C8B-B14F-4D97-AF65-F5344CB8AC3E}">
        <p14:creationId xmlns:p14="http://schemas.microsoft.com/office/powerpoint/2010/main" val="6652160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22237"/>
          </a:xfrm>
        </p:spPr>
        <p:txBody>
          <a:bodyPr/>
          <a:lstStyle/>
          <a:p>
            <a:pPr>
              <a:lnSpc>
                <a:spcPct val="120000"/>
              </a:lnSpc>
            </a:pPr>
            <a:endParaRPr lang="it-IT" sz="2400" dirty="0">
              <a:latin typeface="Geneva"/>
              <a:cs typeface="Geneva"/>
            </a:endParaRPr>
          </a:p>
        </p:txBody>
      </p:sp>
      <p:sp>
        <p:nvSpPr>
          <p:cNvPr id="3" name="Segnaposto contenuto 2"/>
          <p:cNvSpPr>
            <a:spLocks noGrp="1"/>
          </p:cNvSpPr>
          <p:nvPr>
            <p:ph idx="1"/>
          </p:nvPr>
        </p:nvSpPr>
        <p:spPr>
          <a:xfrm>
            <a:off x="838200" y="558800"/>
            <a:ext cx="7467600" cy="5613400"/>
          </a:xfrm>
        </p:spPr>
        <p:txBody>
          <a:bodyPr>
            <a:normAutofit fontScale="92500" lnSpcReduction="10000"/>
          </a:bodyPr>
          <a:lstStyle/>
          <a:p>
            <a:pPr marL="0" indent="0" algn="just">
              <a:lnSpc>
                <a:spcPct val="130000"/>
              </a:lnSpc>
              <a:buNone/>
            </a:pPr>
            <a:r>
              <a:rPr lang="it-IT" sz="3400" dirty="0" smtClean="0">
                <a:solidFill>
                  <a:srgbClr val="000000"/>
                </a:solidFill>
                <a:latin typeface="Corbel"/>
                <a:cs typeface="Corbel"/>
              </a:rPr>
              <a:t>specie </a:t>
            </a:r>
            <a:r>
              <a:rPr lang="it-IT" sz="3400" dirty="0">
                <a:solidFill>
                  <a:srgbClr val="000000"/>
                </a:solidFill>
                <a:latin typeface="Corbel"/>
                <a:cs typeface="Corbel"/>
              </a:rPr>
              <a:t>di fronte alla crescente incertezza circa le prospettive occupazionali, a fenomeni persistenti di disoccupazione strutturale, all'inadeguatezza degli attuali sistemi di sicurezza sociale. Le esigenze della competizione, della innovazione tecnologica e della complessità dei flussi finanziari vanno armonizzate con la difesa del lavoratore e dei suoi diritti.</a:t>
            </a:r>
          </a:p>
          <a:p>
            <a:pPr marL="0" indent="0">
              <a:lnSpc>
                <a:spcPct val="80000"/>
              </a:lnSpc>
              <a:buNone/>
            </a:pPr>
            <a:r>
              <a:rPr lang="it-IT" dirty="0" smtClean="0">
                <a:solidFill>
                  <a:srgbClr val="000000"/>
                </a:solidFill>
                <a:latin typeface="Corbel"/>
                <a:cs typeface="Corbel"/>
              </a:rPr>
              <a:t> </a:t>
            </a:r>
          </a:p>
          <a:p>
            <a:pPr marL="0" indent="0">
              <a:lnSpc>
                <a:spcPct val="80000"/>
              </a:lnSpc>
              <a:buNone/>
            </a:pPr>
            <a:endParaRPr lang="it-IT" dirty="0">
              <a:solidFill>
                <a:srgbClr val="000000"/>
              </a:solidFill>
              <a:latin typeface="Corbel"/>
              <a:cs typeface="Corbel"/>
            </a:endParaRPr>
          </a:p>
          <a:p>
            <a:pPr marL="0" indent="0">
              <a:lnSpc>
                <a:spcPct val="80000"/>
              </a:lnSpc>
              <a:buNone/>
            </a:pPr>
            <a:endParaRPr lang="it-IT" dirty="0">
              <a:solidFill>
                <a:srgbClr val="000000"/>
              </a:solidFill>
              <a:latin typeface="Corbel"/>
              <a:cs typeface="Corbel"/>
            </a:endParaRPr>
          </a:p>
          <a:p>
            <a:pPr marL="748800" lvl="1" indent="-270000" algn="just">
              <a:spcBef>
                <a:spcPts val="1224"/>
              </a:spcBef>
              <a:buClr>
                <a:srgbClr val="FF0000"/>
              </a:buClr>
              <a:buFont typeface="Wingdings" charset="2"/>
              <a:buChar char="§"/>
            </a:pPr>
            <a:endParaRPr lang="it-IT" dirty="0" smtClean="0">
              <a:solidFill>
                <a:srgbClr val="000000"/>
              </a:solidFill>
              <a:latin typeface="Corbel"/>
              <a:cs typeface="Corbel"/>
            </a:endParaRPr>
          </a:p>
          <a:p>
            <a:pPr marL="1086876" lvl="2" indent="-342900" algn="just">
              <a:spcBef>
                <a:spcPts val="1224"/>
              </a:spcBef>
              <a:buClr>
                <a:srgbClr val="FF0000"/>
              </a:buClr>
              <a:buFont typeface="Wingdings" charset="2"/>
              <a:buChar char="²"/>
            </a:pPr>
            <a:endParaRPr lang="it-IT" b="1" dirty="0" smtClean="0">
              <a:solidFill>
                <a:srgbClr val="000000"/>
              </a:solidFill>
              <a:latin typeface="Corbel"/>
              <a:cs typeface="Corbel"/>
            </a:endParaRPr>
          </a:p>
          <a:p>
            <a:pPr marL="1151784" lvl="1" indent="-342900" algn="just">
              <a:spcBef>
                <a:spcPts val="1224"/>
              </a:spcBef>
              <a:buClr>
                <a:srgbClr val="FF0000"/>
              </a:buClr>
              <a:buFont typeface="Wingdings" charset="2"/>
              <a:buChar char="²"/>
            </a:pPr>
            <a:endParaRPr lang="it-IT" i="1" dirty="0">
              <a:solidFill>
                <a:srgbClr val="000000"/>
              </a:solidFill>
              <a:latin typeface="Corbel"/>
              <a:cs typeface="Corbel"/>
            </a:endParaRPr>
          </a:p>
        </p:txBody>
      </p:sp>
    </p:spTree>
    <p:extLst>
      <p:ext uri="{BB962C8B-B14F-4D97-AF65-F5344CB8AC3E}">
        <p14:creationId xmlns:p14="http://schemas.microsoft.com/office/powerpoint/2010/main" val="35986302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lbum da diseg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lbum da disegno">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bum da disegno">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Album da disegno.thmx</Template>
  <TotalTime>3170</TotalTime>
  <Words>2180</Words>
  <Application>Microsoft Macintosh PowerPoint</Application>
  <PresentationFormat>Presentazione su schermo (4:3)</PresentationFormat>
  <Paragraphs>135</Paragraphs>
  <Slides>29</Slides>
  <Notes>0</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Album da disegno</vt:lpstr>
      <vt:lpstr>Scuola di formazione  socio-politica  Padova 18/10/2014</vt:lpstr>
      <vt:lpstr>SGUARDO PANORAMICO CDSC 2004 - Seconda Parte</vt:lpstr>
      <vt:lpstr>VI. IL LAVORO UMANO CHIAVI DI LETTURA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SGUARDO PANORAMICO CDSC - Seconda Parte</vt:lpstr>
      <vt:lpstr>VII. LA VITA ECONOMICA CHIAVI DI LETTURA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CARITAS IN VERITATE (Benedetto XVI, 2009) </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Teologia morale fondamentale</dc:title>
  <dc:creator>Giuseppe  Quaranta</dc:creator>
  <cp:lastModifiedBy>Giuseppe  Quaranta</cp:lastModifiedBy>
  <cp:revision>199</cp:revision>
  <dcterms:created xsi:type="dcterms:W3CDTF">2014-09-29T15:10:33Z</dcterms:created>
  <dcterms:modified xsi:type="dcterms:W3CDTF">2014-10-17T08:52:47Z</dcterms:modified>
</cp:coreProperties>
</file>