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3"/>
  </p:notesMasterIdLst>
  <p:handoutMasterIdLst>
    <p:handoutMasterId r:id="rId44"/>
  </p:handoutMasterIdLst>
  <p:sldIdLst>
    <p:sldId id="405" r:id="rId2"/>
    <p:sldId id="473" r:id="rId3"/>
    <p:sldId id="535" r:id="rId4"/>
    <p:sldId id="537" r:id="rId5"/>
    <p:sldId id="539" r:id="rId6"/>
    <p:sldId id="538" r:id="rId7"/>
    <p:sldId id="540" r:id="rId8"/>
    <p:sldId id="572" r:id="rId9"/>
    <p:sldId id="546" r:id="rId10"/>
    <p:sldId id="547" r:id="rId11"/>
    <p:sldId id="548" r:id="rId12"/>
    <p:sldId id="549" r:id="rId13"/>
    <p:sldId id="550" r:id="rId14"/>
    <p:sldId id="551" r:id="rId15"/>
    <p:sldId id="555" r:id="rId16"/>
    <p:sldId id="556" r:id="rId17"/>
    <p:sldId id="557" r:id="rId18"/>
    <p:sldId id="552" r:id="rId19"/>
    <p:sldId id="558" r:id="rId20"/>
    <p:sldId id="553" r:id="rId21"/>
    <p:sldId id="554" r:id="rId22"/>
    <p:sldId id="559" r:id="rId23"/>
    <p:sldId id="570" r:id="rId24"/>
    <p:sldId id="563" r:id="rId25"/>
    <p:sldId id="564" r:id="rId26"/>
    <p:sldId id="565" r:id="rId27"/>
    <p:sldId id="571" r:id="rId28"/>
    <p:sldId id="560" r:id="rId29"/>
    <p:sldId id="566" r:id="rId30"/>
    <p:sldId id="567" r:id="rId31"/>
    <p:sldId id="482" r:id="rId32"/>
    <p:sldId id="486" r:id="rId33"/>
    <p:sldId id="487" r:id="rId34"/>
    <p:sldId id="485" r:id="rId35"/>
    <p:sldId id="536" r:id="rId36"/>
    <p:sldId id="491" r:id="rId37"/>
    <p:sldId id="488" r:id="rId38"/>
    <p:sldId id="490" r:id="rId39"/>
    <p:sldId id="481" r:id="rId40"/>
    <p:sldId id="480" r:id="rId41"/>
    <p:sldId id="533" r:id="rId42"/>
  </p:sldIdLst>
  <p:sldSz cx="9144000" cy="6858000" type="overhead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chemeClr val="tx1"/>
    </p:penClr>
  </p:showPr>
  <p:clrMru>
    <a:srgbClr val="CC0000"/>
    <a:srgbClr val="3399FF"/>
    <a:srgbClr val="6699FF"/>
    <a:srgbClr val="339933"/>
    <a:srgbClr val="990033"/>
    <a:srgbClr val="993366"/>
    <a:srgbClr val="FFFF66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76" autoAdjust="0"/>
    <p:restoredTop sz="96644" autoAdjust="0"/>
  </p:normalViewPr>
  <p:slideViewPr>
    <p:cSldViewPr>
      <p:cViewPr varScale="1">
        <p:scale>
          <a:sx n="70" d="100"/>
          <a:sy n="70" d="100"/>
        </p:scale>
        <p:origin x="-6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notesViewPr>
    <p:cSldViewPr>
      <p:cViewPr>
        <p:scale>
          <a:sx n="100" d="100"/>
          <a:sy n="100" d="100"/>
        </p:scale>
        <p:origin x="-924" y="-6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1344039-B75B-4044-B185-A4F8BFD36193}" type="datetime1">
              <a:rPr lang="it-IT"/>
              <a:pPr>
                <a:defRPr/>
              </a:pPr>
              <a:t>12/01/2013</a:t>
            </a:fld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/>
              <a:t>Le fonti dei dati in demografia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13F1D58-BDE8-417A-A2B9-92086B2113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1BD8B18-FAAF-44D1-9BCF-2A4F7D478487}" type="datetime1">
              <a:rPr lang="it-IT"/>
              <a:pPr>
                <a:defRPr/>
              </a:pPr>
              <a:t>12/01/2013</a:t>
            </a:fld>
            <a:endParaRPr lang="it-IT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16AD7D3-F36B-4E43-B079-EB4632FF39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1D3E899-6325-408E-BBD9-D459DE938F02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5A297-C742-45BF-8FD2-EB21520B5950}" type="slidenum">
              <a:rPr lang="it-IT"/>
              <a:pPr/>
              <a:t>1</a:t>
            </a:fld>
            <a:endParaRPr lang="it-IT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FFE7017-54AF-48C4-AD3F-52991042C896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829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467B0-3572-4C06-9458-D381C09FA9BE}" type="slidenum">
              <a:rPr lang="it-IT"/>
              <a:pPr/>
              <a:t>21</a:t>
            </a:fld>
            <a:endParaRPr lang="it-IT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3C8887-DAEF-481D-871C-FBBDB521813C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BE3D-EB68-4CAE-8A28-8BC001E79B5A}" type="slidenum">
              <a:rPr lang="it-IT"/>
              <a:pPr/>
              <a:t>22</a:t>
            </a:fld>
            <a:endParaRPr lang="it-IT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A4F39C0-93D4-46D7-B98F-E9A09F0CB47D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911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C4FCC-3055-4CF5-991C-AFAB80642940}" type="slidenum">
              <a:rPr lang="it-IT"/>
              <a:pPr/>
              <a:t>24</a:t>
            </a:fld>
            <a:endParaRPr lang="it-IT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D118660-F9D6-4DB7-841E-E589BBB50083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6A141-C5D3-47ED-A37C-8F15A0E9317F}" type="slidenum">
              <a:rPr lang="it-IT"/>
              <a:pPr/>
              <a:t>25</a:t>
            </a:fld>
            <a:endParaRPr lang="it-IT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7FEB1BA-1AE2-4CA3-AB48-F1B1E271599C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931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459A4-9F9C-444B-AAF6-BDC38B9893E5}" type="slidenum">
              <a:rPr lang="it-IT"/>
              <a:pPr/>
              <a:t>26</a:t>
            </a:fld>
            <a:endParaRPr lang="it-IT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805B8F2-412D-4CD3-AC0C-F3F811A6C663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880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1EACA-0966-4683-A6F9-DD753DE48838}" type="slidenum">
              <a:rPr lang="it-IT"/>
              <a:pPr/>
              <a:t>28</a:t>
            </a:fld>
            <a:endParaRPr lang="it-IT"/>
          </a:p>
        </p:txBody>
      </p:sp>
      <p:sp>
        <p:nvSpPr>
          <p:cNvPr id="8806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9" name="Segnaposto note 2"/>
          <p:cNvSpPr>
            <a:spLocks noGrp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 lIns="92702" tIns="46351" rIns="92702" bIns="46351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  <p:sp>
        <p:nvSpPr>
          <p:cNvPr id="88070" name="Segnaposto numero diapositiva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 anchor="b"/>
          <a:lstStyle/>
          <a:p>
            <a:pPr algn="r" defTabSz="927100"/>
            <a:fld id="{16808232-558B-4F2B-B617-027A2ED50C06}" type="slidenum">
              <a:rPr lang="it-IT" sz="1200">
                <a:latin typeface="Arial" charset="0"/>
              </a:rPr>
              <a:pPr algn="r" defTabSz="927100"/>
              <a:t>28</a:t>
            </a:fld>
            <a:endParaRPr lang="it-IT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E9980A7-DB2D-4452-B182-05EF32E0E869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92927-5452-4BD4-AA87-ECAE81E19E77}" type="slidenum">
              <a:rPr lang="it-IT"/>
              <a:pPr/>
              <a:t>29</a:t>
            </a:fld>
            <a:endParaRPr lang="it-IT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54B3F7B-4B04-4BDC-B709-A879CAD785C8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64F62-0654-48E2-95DA-2C2637BA73CB}" type="slidenum">
              <a:rPr lang="it-IT"/>
              <a:pPr/>
              <a:t>30</a:t>
            </a:fld>
            <a:endParaRPr lang="it-IT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DDBA540-FAD3-4B0E-B4D8-2F61AA5FADC7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C38F7-615C-45DF-932A-243ED877C825}" type="slidenum">
              <a:rPr lang="it-IT"/>
              <a:pPr/>
              <a:t>31</a:t>
            </a:fld>
            <a:endParaRPr lang="it-IT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751DE53-72F7-4D87-B355-EE57E6111437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5B881-1B64-4AD5-B79A-0CDB1C03F78F}" type="slidenum">
              <a:rPr lang="it-IT"/>
              <a:pPr/>
              <a:t>32</a:t>
            </a:fld>
            <a:endParaRPr lang="it-IT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84750" cy="4470400"/>
          </a:xfrm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arenR"/>
            </a:pPr>
            <a:r>
              <a:rPr lang="it-IT" smtClean="0">
                <a:latin typeface="Arial" charset="0"/>
              </a:rPr>
              <a:t>Durata media della vita arrivata a limiti 74-76 anni M e 81-83 F pochi anni fa considerati al di là dei limiti biologici</a:t>
            </a:r>
          </a:p>
          <a:p>
            <a:pPr marL="228600" indent="-228600" eaLnBrk="1" hangingPunct="1">
              <a:buFontTx/>
              <a:buAutoNum type="arabicParenR"/>
            </a:pPr>
            <a:endParaRPr lang="it-IT" smtClean="0">
              <a:latin typeface="Arial" charset="0"/>
            </a:endParaRPr>
          </a:p>
          <a:p>
            <a:pPr marL="228600" indent="-228600" eaLnBrk="1" hangingPunct="1">
              <a:buFontTx/>
              <a:buAutoNum type="arabicParenR"/>
            </a:pPr>
            <a:endParaRPr lang="it-IT" smtClean="0">
              <a:latin typeface="Arial" charset="0"/>
            </a:endParaRPr>
          </a:p>
          <a:p>
            <a:pPr marL="228600" indent="-228600" eaLnBrk="1" hangingPunct="1">
              <a:buFontTx/>
              <a:buAutoNum type="arabicParenR"/>
            </a:pPr>
            <a:r>
              <a:rPr lang="it-IT" smtClean="0">
                <a:latin typeface="Arial" charset="0"/>
              </a:rPr>
              <a:t>Un bambino Italiano/giapponese nati negli anni ’50 avrà probabilità di essere in vita dopo 75 anni quindi nel 2025 60% M e 77% F</a:t>
            </a:r>
          </a:p>
          <a:p>
            <a:pPr marL="228600" indent="-228600" eaLnBrk="1" hangingPunct="1"/>
            <a:r>
              <a:rPr lang="it-IT" smtClean="0">
                <a:latin typeface="Arial" charset="0"/>
              </a:rPr>
              <a:t>(per un etiope circa 20%)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D031D04-78AF-409B-9D66-B23D8588F96D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1D2F-AF51-49E1-B9AE-D1CCA15A73FF}" type="slidenum">
              <a:rPr lang="it-IT"/>
              <a:pPr/>
              <a:t>2</a:t>
            </a:fld>
            <a:endParaRPr lang="it-IT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0383C2A-9D41-4060-97D5-5848C2C01AA1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C266D-8AB1-44FA-81F0-DC39D5899C56}" type="slidenum">
              <a:rPr lang="it-IT"/>
              <a:pPr/>
              <a:t>33</a:t>
            </a:fld>
            <a:endParaRPr lang="it-IT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1100"/>
          </a:xfrm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B00F42C-9655-4607-9625-CDD90C336436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95BA8-F864-40BC-AF1D-E353C37F442C}" type="slidenum">
              <a:rPr lang="it-IT"/>
              <a:pPr/>
              <a:t>34</a:t>
            </a:fld>
            <a:endParaRPr lang="it-IT"/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3D63394-BA81-4C70-9F24-E1EC8B6A90DF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CCF91-127F-4B44-96C3-71CD680D059B}" type="slidenum">
              <a:rPr lang="it-IT"/>
              <a:pPr/>
              <a:t>36</a:t>
            </a:fld>
            <a:endParaRPr lang="it-IT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633CDF1-A7AE-423F-8F4A-2948BF07B489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44CC5-203F-4EC8-86DB-DD01662C8FBA}" type="slidenum">
              <a:rPr lang="it-IT"/>
              <a:pPr/>
              <a:t>37</a:t>
            </a:fld>
            <a:endParaRPr lang="it-IT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B71D38B-ACC6-43FF-9D79-0864442DD972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EB80C-9819-4BEF-A9F9-D0DAD1CD52CA}" type="slidenum">
              <a:rPr lang="it-IT"/>
              <a:pPr/>
              <a:t>38</a:t>
            </a:fld>
            <a:endParaRPr lang="it-IT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0CE61AD-CB23-420D-8709-503BFCD4E18D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768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37503-6692-4F7D-B177-D8B0DB904C04}" type="slidenum">
              <a:rPr lang="it-IT"/>
              <a:pPr/>
              <a:t>39</a:t>
            </a:fld>
            <a:endParaRPr lang="it-IT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ED6B176-3FC8-4C7F-8733-EBC6A21168F2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0D773-1CB6-48ED-921E-A9DF598E7BE8}" type="slidenum">
              <a:rPr lang="it-IT"/>
              <a:pPr/>
              <a:t>40</a:t>
            </a:fld>
            <a:endParaRPr lang="it-IT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44AC48-7422-475D-ABF4-8A77F8BFC371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0DD71-E5F3-4EB9-800E-09CDDCE064E2}" type="slidenum">
              <a:rPr lang="it-IT"/>
              <a:pPr/>
              <a:t>41</a:t>
            </a:fld>
            <a:endParaRPr lang="it-IT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9835ED4-233A-4B41-857A-B4BC781B1451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4058D-78E4-4FB3-A3A0-E16ECAE7668E}" type="slidenum">
              <a:rPr lang="it-IT"/>
              <a:pPr/>
              <a:t>9</a:t>
            </a:fld>
            <a:endParaRPr lang="it-IT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40F6DE6-E379-4F3B-BAB4-752818303054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819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835B0-804B-4389-A83B-19920482C213}" type="slidenum">
              <a:rPr lang="it-IT"/>
              <a:pPr/>
              <a:t>13</a:t>
            </a:fld>
            <a:endParaRPr lang="it-IT"/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94FE31F-7F5F-47E6-8611-FB4CDAB1F38B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849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E1150-F5AF-4792-BF66-382CB5F43929}" type="slidenum">
              <a:rPr lang="it-IT"/>
              <a:pPr/>
              <a:t>14</a:t>
            </a:fld>
            <a:endParaRPr lang="it-IT"/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A6BE021-870A-41F5-B8F4-91D06A68AB9D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860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C4231-E2BF-492C-866B-40BBD626BCED}" type="slidenum">
              <a:rPr lang="it-IT"/>
              <a:pPr/>
              <a:t>17</a:t>
            </a:fld>
            <a:endParaRPr lang="it-IT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320E940-3E07-4AA5-8124-7080623103F9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808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E72CB-F595-437E-85A9-A9F4DA7241D5}" type="slidenum">
              <a:rPr lang="it-IT"/>
              <a:pPr/>
              <a:t>18</a:t>
            </a:fld>
            <a:endParaRPr lang="it-IT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320E940-3E07-4AA5-8124-7080623103F9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808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E72CB-F595-437E-85A9-A9F4DA7241D5}" type="slidenum">
              <a:rPr lang="it-IT"/>
              <a:pPr/>
              <a:t>19</a:t>
            </a:fld>
            <a:endParaRPr lang="it-IT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94FE31F-7F5F-47E6-8611-FB4CDAB1F38B}" type="datetime1">
              <a:rPr lang="it-IT"/>
              <a:pPr/>
              <a:t>12/01/2013</a:t>
            </a:fld>
            <a:endParaRPr lang="it-IT"/>
          </a:p>
        </p:txBody>
      </p:sp>
      <p:sp>
        <p:nvSpPr>
          <p:cNvPr id="849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E1150-F5AF-4792-BF66-382CB5F43929}" type="slidenum">
              <a:rPr lang="it-IT"/>
              <a:pPr/>
              <a:t>20</a:t>
            </a:fld>
            <a:endParaRPr lang="it-IT"/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0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3FA0CED-C59B-4DE5-9696-D1A45178709C}" type="datetime1">
              <a:rPr lang="it-IT"/>
              <a:pPr>
                <a:defRPr/>
              </a:pPr>
              <a:t>12/01/2013</a:t>
            </a:fld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BA9BEBB-9411-40A7-8821-4151C0FC70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6A10F-A6E5-4AE5-B7EE-E2F25BD04F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20955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341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4196A-C628-43F1-93C9-7ACFCD6DA8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90432-B1AC-4BCB-A5F3-B1E843E27A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87A67-0176-4690-ABC8-A8652CEACD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C1F8-A8CB-4588-9D15-D1787CF3D7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EBAF-46C8-4F4B-9283-F0B32E85E3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A199-4541-4512-938E-8B669565E3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CC71-0CA7-4E97-A530-F9494FDC7C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DDEE-6437-4B62-AA8D-1ED53390CC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F7510-336A-4C72-A122-F909A28A27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CA5AC-54AF-474F-A21F-B4C998A617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5275C-869F-47F7-9FF4-96AC10AADF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AA08A-89C7-44F1-A12E-2E2F17290B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793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BE7A9D5-5273-47DA-87A7-777BD4364E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9343" name="Line 15"/>
          <p:cNvSpPr>
            <a:spLocks noChangeShapeType="1"/>
          </p:cNvSpPr>
          <p:nvPr userDrawn="1"/>
        </p:nvSpPr>
        <p:spPr bwMode="auto">
          <a:xfrm>
            <a:off x="323850" y="1125538"/>
            <a:ext cx="8610600" cy="0"/>
          </a:xfrm>
          <a:prstGeom prst="line">
            <a:avLst/>
          </a:prstGeom>
          <a:noFill/>
          <a:ln w="38100">
            <a:solidFill>
              <a:srgbClr val="777777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Foglio_di_lavoro_di_Microsoft_Office_Excel_97-20031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81300"/>
            <a:ext cx="9144000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struttura della popolazione italiana: </a:t>
            </a:r>
            <a:b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fotografia e prospettive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0" y="4437063"/>
            <a:ext cx="8964613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908175" y="188913"/>
            <a:ext cx="7235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Diocesi di Padova - Pastorale Sociale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Formazione all’Impegno Sociale e Politico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Anno </a:t>
            </a:r>
            <a:r>
              <a:rPr lang="it-IT" sz="2000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2012-13</a:t>
            </a:r>
            <a:endParaRPr lang="it-IT" dirty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23850" y="5445125"/>
            <a:ext cx="40322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3399"/>
                </a:solidFill>
              </a:rPr>
              <a:t>Maria Letizia Tanturri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Dipartimento di Scienze Statistiche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tanturri@stat.unipd.it</a:t>
            </a:r>
          </a:p>
        </p:txBody>
      </p:sp>
      <p:sp>
        <p:nvSpPr>
          <p:cNvPr id="6151" name="Text Box 18"/>
          <p:cNvSpPr txBox="1">
            <a:spLocks noChangeArrowheads="1"/>
          </p:cNvSpPr>
          <p:nvPr/>
        </p:nvSpPr>
        <p:spPr bwMode="auto">
          <a:xfrm>
            <a:off x="6011863" y="5589588"/>
            <a:ext cx="28082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 smtClean="0">
                <a:solidFill>
                  <a:srgbClr val="990033"/>
                </a:solidFill>
              </a:rPr>
              <a:t>Primo incontro</a:t>
            </a:r>
            <a:endParaRPr lang="it-IT" sz="2000" b="1" dirty="0">
              <a:solidFill>
                <a:srgbClr val="990033"/>
              </a:solidFill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 smtClean="0">
                <a:solidFill>
                  <a:srgbClr val="777777"/>
                </a:solidFill>
              </a:rPr>
              <a:t>12 </a:t>
            </a:r>
            <a:r>
              <a:rPr lang="it-IT" sz="2000" b="1">
                <a:solidFill>
                  <a:srgbClr val="777777"/>
                </a:solidFill>
              </a:rPr>
              <a:t>Gennaio </a:t>
            </a:r>
            <a:r>
              <a:rPr lang="it-IT" sz="2000" b="1" smtClean="0">
                <a:solidFill>
                  <a:srgbClr val="777777"/>
                </a:solidFill>
              </a:rPr>
              <a:t>2013</a:t>
            </a:r>
            <a:endParaRPr lang="it-IT" sz="1800" dirty="0">
              <a:solidFill>
                <a:srgbClr val="777777"/>
              </a:solidFill>
            </a:endParaRPr>
          </a:p>
        </p:txBody>
      </p:sp>
      <p:pic>
        <p:nvPicPr>
          <p:cNvPr id="615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piramide dell’età (2001-11)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9EBAF-46C8-4F4B-9283-F0B32E85E38A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157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69129"/>
            <a:ext cx="7000924" cy="558887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 è un paese per giovani!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9EBAF-46C8-4F4B-9283-F0B32E85E38A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158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1"/>
            <a:ext cx="7715304" cy="467855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Conseguenze per la politica?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9EBAF-46C8-4F4B-9283-F0B32E85E38A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159748" name="Picture 4" descr="Non è un paese per giovani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71678"/>
            <a:ext cx="2515689" cy="4228049"/>
          </a:xfrm>
          <a:prstGeom prst="rect">
            <a:avLst/>
          </a:prstGeom>
          <a:noFill/>
        </p:spPr>
      </p:pic>
      <p:pic>
        <p:nvPicPr>
          <p:cNvPr id="159750" name="Picture 6" descr="http://us.cdn1.123rf.com/168nwm/lisafx/lisafx0804/lisafx080400088/2915055-alti-uomo-raccoglie-la-sua-vignetta-ho-votato-da-un-amichevole-volontar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857628"/>
            <a:ext cx="2710035" cy="2500330"/>
          </a:xfrm>
          <a:prstGeom prst="rect">
            <a:avLst/>
          </a:prstGeom>
          <a:noFill/>
        </p:spPr>
      </p:pic>
      <p:pic>
        <p:nvPicPr>
          <p:cNvPr id="159752" name="Picture 8" descr="http://www.comune.tradate.va.it/Immagini/Img_Sito/urna%20elettor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14620"/>
            <a:ext cx="3534341" cy="3748082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714348" y="1500174"/>
            <a:ext cx="307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Età media dell’elettore alla Camera = 50 anni</a:t>
            </a:r>
          </a:p>
          <a:p>
            <a:r>
              <a:rPr lang="it-IT" dirty="0"/>
              <a:t>a</a:t>
            </a:r>
            <a:r>
              <a:rPr lang="it-IT" dirty="0" smtClean="0"/>
              <a:t>l Senato = 53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431AB-D216-46B1-9688-69764ADE25FC}" type="slidenum">
              <a:rPr lang="it-IT"/>
              <a:pPr/>
              <a:t>13</a:t>
            </a:fld>
            <a:endParaRPr lang="it-IT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Invecchiamento in Italia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Il contingente di </a:t>
            </a:r>
            <a:r>
              <a:rPr lang="it-IT" sz="2800" smtClean="0">
                <a:solidFill>
                  <a:schemeClr val="folHlink"/>
                </a:solidFill>
              </a:rPr>
              <a:t>anziani</a:t>
            </a:r>
            <a:r>
              <a:rPr lang="it-IT" sz="2800" smtClean="0"/>
              <a:t> ha assunto proporzioni crescenti, </a:t>
            </a:r>
          </a:p>
          <a:p>
            <a:pPr lvl="1" eaLnBrk="1" hangingPunct="1">
              <a:defRPr/>
            </a:pPr>
            <a:r>
              <a:rPr lang="it-IT" sz="2400" smtClean="0"/>
              <a:t>sia in termini relativi </a:t>
            </a:r>
          </a:p>
          <a:p>
            <a:pPr lvl="1" eaLnBrk="1" hangingPunct="1">
              <a:defRPr/>
            </a:pPr>
            <a:r>
              <a:rPr lang="it-IT" sz="2400" smtClean="0"/>
              <a:t>che assoluti </a:t>
            </a:r>
            <a:r>
              <a:rPr lang="it-IT" sz="2000" smtClean="0"/>
              <a:t>(specie nella popolazione femminile)</a:t>
            </a:r>
          </a:p>
          <a:p>
            <a:pPr eaLnBrk="1" hangingPunct="1">
              <a:defRPr/>
            </a:pPr>
            <a:endParaRPr lang="it-IT" sz="2400" smtClean="0"/>
          </a:p>
          <a:p>
            <a:pPr eaLnBrk="1" hangingPunct="1">
              <a:defRPr/>
            </a:pPr>
            <a:r>
              <a:rPr lang="it-IT" sz="2800" smtClean="0"/>
              <a:t>L’invecchiamento è stato particolarmente veloce, essendo in funzione:</a:t>
            </a:r>
          </a:p>
          <a:p>
            <a:pPr lvl="1" eaLnBrk="1" hangingPunct="1">
              <a:defRPr/>
            </a:pPr>
            <a:r>
              <a:rPr lang="it-IT" sz="2400" smtClean="0"/>
              <a:t>Del </a:t>
            </a:r>
            <a:r>
              <a:rPr lang="it-IT" sz="2400" smtClean="0">
                <a:solidFill>
                  <a:srgbClr val="339966"/>
                </a:solidFill>
              </a:rPr>
              <a:t>tasso di decremento</a:t>
            </a:r>
            <a:r>
              <a:rPr lang="it-IT" sz="2400" smtClean="0"/>
              <a:t> della popolazione </a:t>
            </a:r>
            <a:r>
              <a:rPr lang="it-IT" sz="240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giovane</a:t>
            </a:r>
          </a:p>
          <a:p>
            <a:pPr lvl="1" eaLnBrk="1" hangingPunct="1">
              <a:defRPr/>
            </a:pPr>
            <a:r>
              <a:rPr lang="it-IT" sz="2400" smtClean="0"/>
              <a:t>Del </a:t>
            </a:r>
            <a:r>
              <a:rPr lang="it-IT" sz="2400" smtClean="0">
                <a:solidFill>
                  <a:srgbClr val="800080"/>
                </a:solidFill>
              </a:rPr>
              <a:t>tasso di incremento</a:t>
            </a:r>
            <a:r>
              <a:rPr lang="it-IT" sz="2400" smtClean="0"/>
              <a:t> della popolazione </a:t>
            </a:r>
            <a:r>
              <a:rPr lang="it-IT" sz="240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anziana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000100"/>
          </a:xfrm>
        </p:spPr>
        <p:txBody>
          <a:bodyPr/>
          <a:lstStyle/>
          <a:p>
            <a:pPr eaLnBrk="1" hangingPunct="1"/>
            <a:r>
              <a:rPr lang="en-GB" sz="4000" dirty="0" err="1" smtClean="0"/>
              <a:t>Indici</a:t>
            </a:r>
            <a:r>
              <a:rPr lang="en-GB" sz="4000" dirty="0" smtClean="0"/>
              <a:t> </a:t>
            </a:r>
            <a:r>
              <a:rPr lang="en-GB" sz="4000" dirty="0" err="1" smtClean="0"/>
              <a:t>di</a:t>
            </a:r>
            <a:r>
              <a:rPr lang="en-GB" sz="4000" dirty="0" smtClean="0"/>
              <a:t> </a:t>
            </a:r>
            <a:r>
              <a:rPr lang="en-GB" sz="4000" dirty="0" err="1" smtClean="0"/>
              <a:t>struttura</a:t>
            </a:r>
            <a:r>
              <a:rPr lang="en-GB" sz="4000" dirty="0" smtClean="0"/>
              <a:t> per </a:t>
            </a:r>
            <a:r>
              <a:rPr lang="en-GB" sz="4000" dirty="0" err="1" smtClean="0"/>
              <a:t>età</a:t>
            </a:r>
            <a:r>
              <a:rPr lang="en-GB" sz="4000" dirty="0" smtClean="0"/>
              <a:t> (71-91)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28596" y="2643182"/>
            <a:ext cx="4040188" cy="639762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3.8 anziani per un &lt; 6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2355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357158" y="3357562"/>
            <a:ext cx="4111626" cy="314530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4643438" y="2643182"/>
            <a:ext cx="4041775" cy="639762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Anziani per 100 giovani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2355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 bwMode="auto">
          <a:xfrm>
            <a:off x="4857752" y="3429000"/>
            <a:ext cx="3786214" cy="29932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35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F0ED2-7B30-4F1E-822B-660645F683BB}" type="slidenum">
              <a:rPr lang="it-IT"/>
              <a:pPr/>
              <a:t>14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1428736"/>
            <a:ext cx="771530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Popolazione sopra i 65 anni: 18.7% nel 1991</a:t>
            </a:r>
          </a:p>
          <a:p>
            <a:r>
              <a:rPr lang="it-IT" dirty="0"/>
              <a:t>	</a:t>
            </a:r>
            <a:r>
              <a:rPr lang="it-IT" dirty="0" smtClean="0"/>
              <a:t>				21% del 2011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Ampie differenze regionali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DDDEE-6437-4B62-AA8D-1ED53390CC3A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164866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674860" cy="437415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4" name="Rettangolo arrotondato 13"/>
          <p:cNvSpPr/>
          <p:nvPr/>
        </p:nvSpPr>
        <p:spPr bwMode="auto">
          <a:xfrm>
            <a:off x="2786050" y="3071810"/>
            <a:ext cx="357190" cy="2571768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77280" cy="609600"/>
          </a:xfrm>
        </p:spPr>
        <p:txBody>
          <a:bodyPr/>
          <a:lstStyle/>
          <a:p>
            <a:r>
              <a:rPr lang="it-IT" dirty="0" smtClean="0"/>
              <a:t>Raddoppiano gli ultra-centenari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2011 sono 6.313:</a:t>
            </a:r>
          </a:p>
          <a:p>
            <a:pPr lvl="1"/>
            <a:r>
              <a:rPr lang="it-IT" dirty="0" smtClean="0"/>
              <a:t>1.080 maschi</a:t>
            </a:r>
          </a:p>
          <a:p>
            <a:pPr lvl="1"/>
            <a:r>
              <a:rPr lang="it-IT" dirty="0" smtClean="0"/>
              <a:t>5.233 femmine (83%)</a:t>
            </a:r>
            <a:endParaRPr lang="it-IT" sz="3200" dirty="0" smtClean="0">
              <a:ea typeface="+mn-ea"/>
              <a:cs typeface="+mn-cs"/>
            </a:endParaRPr>
          </a:p>
          <a:p>
            <a:pPr lvl="1"/>
            <a:endParaRPr lang="it-IT" sz="3200" dirty="0" smtClean="0">
              <a:ea typeface="+mn-ea"/>
              <a:cs typeface="+mn-cs"/>
            </a:endParaRPr>
          </a:p>
          <a:p>
            <a:pPr lvl="1"/>
            <a:r>
              <a:rPr lang="it-IT" sz="3200" dirty="0" smtClean="0">
                <a:ea typeface="+mn-ea"/>
                <a:cs typeface="+mn-cs"/>
              </a:rPr>
              <a:t>In Veneto 1.305 </a:t>
            </a:r>
          </a:p>
          <a:p>
            <a:pPr lvl="2"/>
            <a:r>
              <a:rPr lang="it-IT" dirty="0" smtClean="0">
                <a:ea typeface="+mn-ea"/>
                <a:cs typeface="+mn-cs"/>
              </a:rPr>
              <a:t>(8.6% degli ultracentenari italiani)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90432-B1AC-4BCB-A5F3-B1E843E27A45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FF2E7-4260-4FF8-B96E-831492FD1F49}" type="slidenum">
              <a:rPr lang="it-IT"/>
              <a:pPr/>
              <a:t>17</a:t>
            </a:fld>
            <a:endParaRPr lang="it-IT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3250" cy="609600"/>
          </a:xfrm>
        </p:spPr>
        <p:txBody>
          <a:bodyPr/>
          <a:lstStyle/>
          <a:p>
            <a:pPr eaLnBrk="1" hangingPunct="1"/>
            <a:r>
              <a:rPr lang="en-GB" sz="3200" smtClean="0"/>
              <a:t>La femminilizzazione della popolazione</a:t>
            </a:r>
          </a:p>
        </p:txBody>
      </p:sp>
      <p:pic>
        <p:nvPicPr>
          <p:cNvPr id="2458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484313"/>
            <a:ext cx="8137525" cy="5084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7F1609-1039-4203-83EB-D64F9304E55B}" type="slidenum">
              <a:rPr lang="it-IT"/>
              <a:pPr/>
              <a:t>18</a:t>
            </a:fld>
            <a:endParaRPr lang="it-IT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L’invecchiamento demografico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E’ il risultato della “rarefazione” di 2 eventi fondamentali della vita di una popolazione: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dirty="0" smtClean="0"/>
              <a:t>Le </a:t>
            </a:r>
            <a:r>
              <a:rPr lang="it-IT" sz="2400" dirty="0" smtClean="0">
                <a:solidFill>
                  <a:srgbClr val="339966"/>
                </a:solidFill>
              </a:rPr>
              <a:t>nascite</a:t>
            </a:r>
            <a:r>
              <a:rPr lang="it-IT" sz="2400" dirty="0" smtClean="0"/>
              <a:t> (</a:t>
            </a:r>
            <a:r>
              <a:rPr lang="it-IT" sz="2400" dirty="0" err="1" smtClean="0"/>
              <a:t>c.d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invecchiamento dal basso</a:t>
            </a:r>
            <a:r>
              <a:rPr lang="it-IT" sz="2400" dirty="0" smtClean="0"/>
              <a:t>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sz="1800" dirty="0" smtClean="0"/>
              <a:t>La diminuzione progressiva della natalità non permette alla struttura per età di alimentarsi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339933"/>
                </a:solidFill>
                <a:sym typeface="Wingdings" pitchFamily="2" charset="2"/>
              </a:rPr>
              <a:t> </a:t>
            </a:r>
            <a:r>
              <a:rPr lang="it-IT" sz="1800" dirty="0" smtClean="0">
                <a:solidFill>
                  <a:srgbClr val="339933"/>
                </a:solidFill>
              </a:rPr>
              <a:t>Diminuiscono i giovani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it-IT" sz="1800" dirty="0" smtClean="0">
              <a:solidFill>
                <a:srgbClr val="339933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dirty="0" smtClean="0"/>
              <a:t>Le </a:t>
            </a:r>
            <a:r>
              <a:rPr lang="it-IT" sz="2400" dirty="0" smtClean="0">
                <a:solidFill>
                  <a:srgbClr val="800080"/>
                </a:solidFill>
              </a:rPr>
              <a:t>morti</a:t>
            </a:r>
            <a:r>
              <a:rPr lang="it-IT" sz="2400" dirty="0" smtClean="0"/>
              <a:t> (c.d. </a:t>
            </a:r>
            <a:r>
              <a:rPr lang="it-IT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invecchiamento dall’alto</a:t>
            </a:r>
            <a:r>
              <a:rPr lang="it-IT" sz="2400" dirty="0" smtClean="0"/>
              <a:t>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sz="1800" dirty="0" smtClean="0"/>
              <a:t>L’allungamento della durata media della vita e ogni ulteriore caduta della mortalità ha l’effetto di contribuire al fenomeno (dato che i recenti guadagni di sopravvivenza si sono avuti tutti alle età matura e anziane)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ð"/>
              <a:defRPr/>
            </a:pPr>
            <a:r>
              <a:rPr lang="it-IT" sz="1800" dirty="0" smtClean="0">
                <a:solidFill>
                  <a:srgbClr val="9900CC"/>
                </a:solidFill>
              </a:rPr>
              <a:t>Aumentano gli anziani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ð"/>
              <a:defRPr/>
            </a:pPr>
            <a:endParaRPr lang="it-IT" sz="1800" dirty="0" smtClean="0">
              <a:solidFill>
                <a:srgbClr val="9900CC"/>
              </a:solidFill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ð"/>
              <a:defRPr/>
            </a:pPr>
            <a:endParaRPr lang="it-IT" sz="1800" dirty="0" smtClean="0">
              <a:solidFill>
                <a:srgbClr val="9900CC"/>
              </a:solidFill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dirty="0" smtClean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7F1609-1039-4203-83EB-D64F9304E55B}" type="slidenum">
              <a:rPr lang="it-IT"/>
              <a:pPr/>
              <a:t>19</a:t>
            </a:fld>
            <a:endParaRPr lang="it-IT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L’invecchiamento demografico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Controbilanciato dalla presenza degli stranieri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dirty="0" smtClean="0"/>
              <a:t>Perché hanno una struttura per età più giovane (effetto diretto sulla struttura alle età più giovani)</a:t>
            </a:r>
            <a:endParaRPr lang="it-IT" sz="1800" dirty="0" smtClean="0">
              <a:solidFill>
                <a:srgbClr val="339933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it-IT" sz="1800" dirty="0" smtClean="0">
              <a:solidFill>
                <a:srgbClr val="339933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dirty="0" smtClean="0"/>
              <a:t>Per effetto del loro contributo alla fecondità italiana (effetto sulla base della piramide)</a:t>
            </a:r>
            <a:endParaRPr lang="it-IT" sz="1800" dirty="0" smtClean="0">
              <a:solidFill>
                <a:srgbClr val="9900CC"/>
              </a:solidFill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ð"/>
              <a:defRPr/>
            </a:pPr>
            <a:endParaRPr lang="it-IT" sz="1800" dirty="0" smtClean="0">
              <a:solidFill>
                <a:srgbClr val="9900CC"/>
              </a:solidFill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ð"/>
              <a:defRPr/>
            </a:pPr>
            <a:endParaRPr lang="it-IT" sz="1800" dirty="0" smtClean="0">
              <a:solidFill>
                <a:srgbClr val="9900CC"/>
              </a:solidFill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dirty="0" smtClean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82EEB-AA25-4269-B6BA-E4B14E2D13D1}" type="slidenum">
              <a:rPr lang="it-IT"/>
              <a:pPr/>
              <a:t>2</a:t>
            </a:fld>
            <a:endParaRPr lang="it-IT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Oggi parleremo di: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smtClean="0"/>
              <a:t>I cambiamenti della popolazione italiana: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/>
              <a:t>Si vive più a lungo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/>
              <a:t>Nascono meno figli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/>
              <a:t>Aumenta la presenza straniera</a:t>
            </a:r>
          </a:p>
          <a:p>
            <a:pPr lvl="1" eaLnBrk="1" hangingPunct="1">
              <a:lnSpc>
                <a:spcPct val="90000"/>
              </a:lnSpc>
            </a:pPr>
            <a:endParaRPr lang="it-IT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dirty="0" smtClean="0">
              <a:solidFill>
                <a:schemeClr val="hlink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dirty="0" smtClean="0">
              <a:solidFill>
                <a:schemeClr val="hlink"/>
              </a:solidFill>
            </a:endParaRPr>
          </a:p>
        </p:txBody>
      </p:sp>
      <p:sp>
        <p:nvSpPr>
          <p:cNvPr id="5" name="Parentesi graffa chiusa 4"/>
          <p:cNvSpPr/>
          <p:nvPr/>
        </p:nvSpPr>
        <p:spPr bwMode="auto">
          <a:xfrm>
            <a:off x="4857752" y="3214686"/>
            <a:ext cx="214314" cy="857256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786314" y="328612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 smtClean="0">
                <a:solidFill>
                  <a:srgbClr val="CC0000"/>
                </a:solidFill>
                <a:sym typeface="Wingdings" pitchFamily="2" charset="2"/>
              </a:rPr>
              <a:t>	</a:t>
            </a:r>
            <a:r>
              <a:rPr lang="it-IT" sz="2000" dirty="0" smtClean="0">
                <a:sym typeface="Wingdings" pitchFamily="2" charset="2"/>
              </a:rPr>
              <a:t>INVECCHIAMENTO   	  	   DEMOGRAFICO</a:t>
            </a:r>
          </a:p>
        </p:txBody>
      </p:sp>
      <p:sp>
        <p:nvSpPr>
          <p:cNvPr id="7" name="Freccia in giù 6"/>
          <p:cNvSpPr/>
          <p:nvPr/>
        </p:nvSpPr>
        <p:spPr bwMode="auto">
          <a:xfrm>
            <a:off x="4071934" y="4929198"/>
            <a:ext cx="785818" cy="714380"/>
          </a:xfrm>
          <a:prstGeom prst="downArrow">
            <a:avLst>
              <a:gd name="adj1" fmla="val 36106"/>
              <a:gd name="adj2" fmla="val 50000"/>
            </a:avLst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14480" y="578645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Quali sfide per le </a:t>
            </a:r>
            <a:r>
              <a:rPr lang="it-IT" dirty="0" smtClean="0">
                <a:solidFill>
                  <a:srgbClr val="FF0000"/>
                </a:solidFill>
              </a:rPr>
              <a:t>POLITICHE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7174" name="Picture 6" descr="http://www.provincia.mantova.it/UploadImgs/657_popolazione.jpg?w=3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132" y="4929198"/>
            <a:ext cx="1809867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F0ED2-7B30-4F1E-822B-660645F683BB}" type="slidenum">
              <a:rPr lang="it-IT"/>
              <a:pPr/>
              <a:t>20</a:t>
            </a:fld>
            <a:endParaRPr lang="it-IT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Indici di struttura per età (2009)</a:t>
            </a:r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276475"/>
            <a:ext cx="7772400" cy="2235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7BAE3D-BD6B-4A8D-9758-2EAB9149B63E}" type="slidenum">
              <a:rPr lang="it-IT"/>
              <a:pPr/>
              <a:t>21</a:t>
            </a:fld>
            <a:endParaRPr lang="it-IT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48718" cy="614346"/>
          </a:xfrm>
        </p:spPr>
        <p:txBody>
          <a:bodyPr/>
          <a:lstStyle/>
          <a:p>
            <a:pPr eaLnBrk="1" hangingPunct="1"/>
            <a:r>
              <a:rPr lang="it-IT" sz="2400" i="1" dirty="0" smtClean="0"/>
              <a:t>Crescita relativa della popolazione per alcune classi di età: </a:t>
            </a:r>
            <a:br>
              <a:rPr lang="it-IT" sz="2400" i="1" dirty="0" smtClean="0"/>
            </a:br>
            <a:r>
              <a:rPr lang="it-IT" sz="2400" i="1" dirty="0" smtClean="0"/>
              <a:t> Andamento dal 1998 (anno base=100) al 2008 nei Paesi dell’Unione Europea a 27</a:t>
            </a:r>
            <a:endParaRPr lang="en-GB" sz="4000" dirty="0" smtClean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336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1" lang="en-GB" sz="2400">
              <a:latin typeface="Times New Roman" pitchFamily="18" charset="0"/>
            </a:endParaRPr>
          </a:p>
        </p:txBody>
      </p:sp>
      <p:pic>
        <p:nvPicPr>
          <p:cNvPr id="2253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628775"/>
            <a:ext cx="7991475" cy="49895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33600"/>
            <a:ext cx="8820150" cy="1495425"/>
          </a:xfrm>
        </p:spPr>
        <p:txBody>
          <a:bodyPr/>
          <a:lstStyle/>
          <a:p>
            <a:pPr eaLnBrk="1" hangingPunct="1">
              <a:defRPr/>
            </a:pPr>
            <a:r>
              <a:rPr lang="it-IT" sz="4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 presenza straniera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L’ammontare degli stranieri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1828800"/>
            <a:ext cx="8358214" cy="4814910"/>
          </a:xfrm>
        </p:spPr>
        <p:txBody>
          <a:bodyPr/>
          <a:lstStyle/>
          <a:p>
            <a:r>
              <a:rPr lang="it-IT" dirty="0" smtClean="0"/>
              <a:t>Negli ultimi dieci anni la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popolazione straniera residente in Italia è </a:t>
            </a:r>
            <a:r>
              <a:rPr lang="it-IT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triplicata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poco più di 1 milione e 300 mila persone nel 2001 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oltre 4 milioni nel 2011 (</a:t>
            </a:r>
            <a:r>
              <a:rPr lang="it-IT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6.8%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dei residenti)</a:t>
            </a:r>
          </a:p>
          <a:p>
            <a:pPr>
              <a:buNone/>
            </a:pPr>
            <a:endParaRPr lang="it-IT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dirty="0" smtClean="0"/>
              <a:t>La popolazione italiana è aumentata </a:t>
            </a:r>
            <a:r>
              <a:rPr lang="it-IT" dirty="0" smtClean="0">
                <a:solidFill>
                  <a:srgbClr val="C00000"/>
                </a:solidFill>
              </a:rPr>
              <a:t>solo per effetto</a:t>
            </a:r>
            <a:r>
              <a:rPr lang="it-IT" dirty="0" smtClean="0"/>
              <a:t> dell’aumento degli </a:t>
            </a:r>
            <a:r>
              <a:rPr lang="it-IT" dirty="0" smtClean="0">
                <a:solidFill>
                  <a:srgbClr val="C00000"/>
                </a:solidFill>
              </a:rPr>
              <a:t>stranieri!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9EBAF-46C8-4F4B-9283-F0B32E85E38A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7F6329-168A-4891-A0B6-1E10B0B4D68F}" type="slidenum">
              <a:rPr lang="it-IT"/>
              <a:pPr/>
              <a:t>24</a:t>
            </a:fld>
            <a:endParaRPr lang="it-IT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smtClean="0"/>
              <a:t>La distribuzione territoriale nel 2010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7772400" cy="4114800"/>
          </a:xfrm>
        </p:spPr>
        <p:txBody>
          <a:bodyPr/>
          <a:lstStyle/>
          <a:p>
            <a:pPr eaLnBrk="1" hangingPunct="1"/>
            <a:r>
              <a:rPr lang="it-IT" dirty="0" smtClean="0"/>
              <a:t>Oltre il </a:t>
            </a:r>
            <a:r>
              <a:rPr lang="it-IT" dirty="0" smtClean="0">
                <a:solidFill>
                  <a:schemeClr val="hlink"/>
                </a:solidFill>
              </a:rPr>
              <a:t>62%</a:t>
            </a:r>
            <a:r>
              <a:rPr lang="it-IT" dirty="0" smtClean="0"/>
              <a:t> degli immigrati risiede nelle regioni del </a:t>
            </a:r>
            <a:r>
              <a:rPr lang="it-IT" dirty="0" smtClean="0">
                <a:solidFill>
                  <a:schemeClr val="hlink"/>
                </a:solidFill>
              </a:rPr>
              <a:t>Nord </a:t>
            </a:r>
            <a:r>
              <a:rPr lang="it-IT" sz="2800" dirty="0" smtClean="0"/>
              <a:t>(oltre </a:t>
            </a:r>
            <a:r>
              <a:rPr lang="it-IT" sz="2800" dirty="0" smtClean="0">
                <a:solidFill>
                  <a:schemeClr val="hlink"/>
                </a:solidFill>
              </a:rPr>
              <a:t>9% </a:t>
            </a:r>
            <a:r>
              <a:rPr lang="it-IT" sz="2800" dirty="0" smtClean="0"/>
              <a:t>dei residenti)</a:t>
            </a:r>
            <a:r>
              <a:rPr lang="it-IT" dirty="0" smtClean="0"/>
              <a:t>,</a:t>
            </a:r>
          </a:p>
          <a:p>
            <a:pPr eaLnBrk="1" hangingPunct="1">
              <a:buNone/>
            </a:pPr>
            <a:endParaRPr lang="it-IT" dirty="0" smtClean="0"/>
          </a:p>
          <a:p>
            <a:pPr lvl="1" eaLnBrk="1" hangingPunct="1"/>
            <a:r>
              <a:rPr lang="it-IT" dirty="0" smtClean="0"/>
              <a:t>il 24% in quelle del Centro e </a:t>
            </a:r>
          </a:p>
          <a:p>
            <a:pPr lvl="1" eaLnBrk="1" hangingPunct="1"/>
            <a:r>
              <a:rPr lang="it-IT" dirty="0" smtClean="0"/>
              <a:t>il restante 13% in quelle del Mezzogiorno (poco più del 2% dei residenti)</a:t>
            </a:r>
          </a:p>
          <a:p>
            <a:pPr lvl="1" eaLnBrk="1" hangingPunct="1"/>
            <a:endParaRPr lang="it-IT" dirty="0" smtClean="0"/>
          </a:p>
          <a:p>
            <a:pPr lvl="1" eaLnBrk="1" hangingPunct="1"/>
            <a:r>
              <a:rPr lang="it-IT" dirty="0" smtClean="0"/>
              <a:t>In Veneto 457.000 (9.4% dei residenti)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772D1B-5ABC-407E-9BC2-85937F006359}" type="slidenum">
              <a:rPr lang="it-IT"/>
              <a:pPr/>
              <a:t>25</a:t>
            </a:fld>
            <a:endParaRPr lang="it-IT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Dove gli stranieri incidono di più? </a:t>
            </a:r>
            <a:endParaRPr lang="en-GB" sz="4000" smtClean="0"/>
          </a:p>
        </p:txBody>
      </p:sp>
      <p:graphicFrame>
        <p:nvGraphicFramePr>
          <p:cNvPr id="1142787" name="Group 3"/>
          <p:cNvGraphicFramePr>
            <a:graphicFrameLocks noGrp="1"/>
          </p:cNvGraphicFramePr>
          <p:nvPr>
            <p:ph sz="half" idx="1"/>
          </p:nvPr>
        </p:nvGraphicFramePr>
        <p:xfrm>
          <a:off x="990600" y="1828800"/>
          <a:ext cx="3810000" cy="4114801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190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Stranieri su 100 residenti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Centro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1" name="Rectangle 2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La quota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stranieri</a:t>
            </a:r>
            <a:r>
              <a:rPr lang="en-GB" sz="2400" dirty="0" smtClean="0"/>
              <a:t> sui </a:t>
            </a:r>
            <a:r>
              <a:rPr lang="en-GB" sz="2400" dirty="0" err="1" smtClean="0"/>
              <a:t>residenti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err="1" smtClean="0"/>
              <a:t>Nei</a:t>
            </a:r>
            <a:r>
              <a:rPr lang="en-GB" sz="2400" dirty="0" smtClean="0"/>
              <a:t> </a:t>
            </a:r>
            <a:r>
              <a:rPr lang="en-GB" sz="2400" dirty="0" err="1" smtClean="0"/>
              <a:t>comuni</a:t>
            </a:r>
            <a:r>
              <a:rPr lang="en-GB" sz="2400" dirty="0" smtClean="0"/>
              <a:t> </a:t>
            </a:r>
            <a:r>
              <a:rPr lang="en-GB" sz="2400" dirty="0" err="1" smtClean="0"/>
              <a:t>capoluogo</a:t>
            </a:r>
            <a:r>
              <a:rPr lang="en-GB" sz="2400" dirty="0" smtClean="0"/>
              <a:t>: 8,7%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In </a:t>
            </a:r>
            <a:r>
              <a:rPr lang="en-GB" sz="2400" dirty="0" err="1" smtClean="0"/>
              <a:t>alcune</a:t>
            </a:r>
            <a:r>
              <a:rPr lang="en-GB" sz="2400" dirty="0" smtClean="0"/>
              <a:t> </a:t>
            </a:r>
            <a:r>
              <a:rPr lang="en-GB" sz="2400" dirty="0" err="1" smtClean="0"/>
              <a:t>regioni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chemeClr val="folHlink"/>
                </a:solidFill>
              </a:rPr>
              <a:t>attorno</a:t>
            </a:r>
            <a:r>
              <a:rPr lang="en-GB" sz="2400" dirty="0" smtClean="0">
                <a:solidFill>
                  <a:schemeClr val="folHlink"/>
                </a:solidFill>
              </a:rPr>
              <a:t> al 10%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err="1" smtClean="0"/>
              <a:t>Lombardia</a:t>
            </a:r>
            <a:endParaRPr lang="en-GB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Emilia Romagna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Umbria</a:t>
            </a:r>
          </a:p>
          <a:p>
            <a:pPr lvl="1"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Veneto: </a:t>
            </a:r>
            <a:r>
              <a:rPr lang="en-GB" sz="2400" dirty="0" smtClean="0">
                <a:solidFill>
                  <a:schemeClr val="folHlink"/>
                </a:solidFill>
              </a:rPr>
              <a:t>9,4%</a:t>
            </a:r>
          </a:p>
          <a:p>
            <a:pPr lvl="1" eaLnBrk="1" hangingPunct="1">
              <a:lnSpc>
                <a:spcPct val="80000"/>
              </a:lnSpc>
            </a:pPr>
            <a:endParaRPr lang="en-GB" sz="20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C40D39-91BC-454F-B1E3-416EC5C91039}" type="slidenum">
              <a:rPr lang="it-IT"/>
              <a:pPr/>
              <a:t>26</a:t>
            </a:fld>
            <a:endParaRPr lang="it-IT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151813" cy="609600"/>
          </a:xfrm>
        </p:spPr>
        <p:txBody>
          <a:bodyPr/>
          <a:lstStyle/>
          <a:p>
            <a:pPr eaLnBrk="1" hangingPunct="1"/>
            <a:r>
              <a:rPr lang="en-GB" sz="3200" smtClean="0"/>
              <a:t>A che età incidono di più?</a:t>
            </a:r>
          </a:p>
        </p:txBody>
      </p:sp>
      <p:pic>
        <p:nvPicPr>
          <p:cNvPr id="3174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211263"/>
            <a:ext cx="8604250" cy="5375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popolazione giovane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9EBAF-46C8-4F4B-9283-F0B32E85E38A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468712" cy="490537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65FC8F-0952-45D9-B4AE-8D7348A4FA2A}" type="slidenum">
              <a:rPr lang="it-IT"/>
              <a:pPr/>
              <a:t>28</a:t>
            </a:fld>
            <a:endParaRPr lang="it-IT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341438"/>
            <a:ext cx="530066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12175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600" smtClean="0"/>
              <a:t>Le componenti della presenza straniera in Italia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EE05D9-91A8-46DB-8B09-59E29C726DD2}" type="slidenum">
              <a:rPr lang="it-IT"/>
              <a:pPr/>
              <a:t>29</a:t>
            </a:fld>
            <a:endParaRPr lang="it-IT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Migrazioni di sostituzione?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>
                <a:solidFill>
                  <a:srgbClr val="CC0000"/>
                </a:solidFill>
              </a:rPr>
              <a:t>Rapporto 2002 della UN Population Division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/>
              <a:t>Quali sono i livelli necessari nei prossimi 50 anni per 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80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800" smtClean="0">
                <a:solidFill>
                  <a:schemeClr val="folHlink"/>
                </a:solidFill>
              </a:rPr>
              <a:t>Evitare un declino della popolazione italiana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800" smtClean="0">
                <a:solidFill>
                  <a:srgbClr val="FF0000"/>
                </a:solidFill>
              </a:rPr>
              <a:t>Evitare un declino della popolazione in età lavorativa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800" smtClean="0">
                <a:solidFill>
                  <a:srgbClr val="339933"/>
                </a:solidFill>
              </a:rPr>
              <a:t>Mantenere il rapporto tra popolazione attiva e anziana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it-IT" sz="2800" smtClean="0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Quanti siamo?</a:t>
            </a:r>
          </a:p>
        </p:txBody>
      </p:sp>
      <p:sp>
        <p:nvSpPr>
          <p:cNvPr id="819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2BADB2-2A44-4915-B3B4-700B154EE792}" type="slidenum">
              <a:rPr lang="it-IT"/>
              <a:pPr/>
              <a:t>3</a:t>
            </a:fld>
            <a:endParaRPr lang="it-IT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675600" cy="46182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6929454" y="2071678"/>
            <a:ext cx="20002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21 Ottobre2011 </a:t>
            </a:r>
            <a:r>
              <a:rPr lang="it-IT" dirty="0"/>
              <a:t>59.433.744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F7818C-8DCB-4F9F-BB31-C1F65DB56747}" type="slidenum">
              <a:rPr lang="it-IT"/>
              <a:pPr/>
              <a:t>30</a:t>
            </a:fld>
            <a:endParaRPr lang="it-IT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Migrazioni di sostituzione?</a:t>
            </a:r>
          </a:p>
        </p:txBody>
      </p:sp>
      <p:graphicFrame>
        <p:nvGraphicFramePr>
          <p:cNvPr id="1134595" name="Group 3"/>
          <p:cNvGraphicFramePr>
            <a:graphicFrameLocks noGrp="1"/>
          </p:cNvGraphicFramePr>
          <p:nvPr/>
        </p:nvGraphicFramePr>
        <p:xfrm>
          <a:off x="838200" y="1752600"/>
          <a:ext cx="7848600" cy="4419600"/>
        </p:xfrm>
        <a:graphic>
          <a:graphicData uri="http://schemas.openxmlformats.org/drawingml/2006/table">
            <a:tbl>
              <a:tblPr/>
              <a:tblGrid>
                <a:gridCol w="4127500"/>
                <a:gridCol w="1892300"/>
                <a:gridCol w="182880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Flusso annuo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 pop. Straniera al 2050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Evitare un declino della popolazione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251.000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Evitare un declino della popolazione in età lavorativa</a:t>
                      </a:r>
                      <a:endParaRPr kumimoji="0" 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327.000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38,7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Mantenere il rapporto tra popolazione attiva e anziana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2.268.000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79 !!!!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33600"/>
            <a:ext cx="8532813" cy="1495425"/>
          </a:xfrm>
        </p:spPr>
        <p:txBody>
          <a:bodyPr/>
          <a:lstStyle/>
          <a:p>
            <a:pPr eaLnBrk="1" hangingPunct="1">
              <a:defRPr/>
            </a:pPr>
            <a: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Una vita più lunga per tanti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48AD83-219C-4742-A120-94B3FFC8A11F}" type="slidenum">
              <a:rPr lang="it-IT"/>
              <a:pPr/>
              <a:t>32</a:t>
            </a:fld>
            <a:endParaRPr lang="it-IT"/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424862" cy="3916362"/>
          </a:xfrm>
          <a:noFill/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it-IT" smtClean="0"/>
              <a:t>Aumento sensibile durata della vita</a:t>
            </a:r>
          </a:p>
          <a:p>
            <a:pPr lvl="1" eaLnBrk="1" hangingPunct="1">
              <a:lnSpc>
                <a:spcPct val="90000"/>
              </a:lnSpc>
            </a:pPr>
            <a:endParaRPr lang="it-IT" smtClean="0"/>
          </a:p>
          <a:p>
            <a:pPr lvl="1" eaLnBrk="1" hangingPunct="1">
              <a:lnSpc>
                <a:spcPct val="90000"/>
              </a:lnSpc>
            </a:pPr>
            <a:r>
              <a:rPr lang="it-IT" smtClean="0"/>
              <a:t>Aumento probabilità di diventare anziano e vecchio</a:t>
            </a:r>
          </a:p>
          <a:p>
            <a:pPr lvl="2" eaLnBrk="1" hangingPunct="1">
              <a:lnSpc>
                <a:spcPct val="90000"/>
              </a:lnSpc>
            </a:pPr>
            <a:r>
              <a:rPr lang="it-IT" smtClean="0"/>
              <a:t>=“democratizzazione” della vecchiaia, non più riservata a pochi (Légaré)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mtClean="0"/>
          </a:p>
          <a:p>
            <a:pPr lvl="1" eaLnBrk="1" hangingPunct="1">
              <a:lnSpc>
                <a:spcPct val="90000"/>
              </a:lnSpc>
            </a:pPr>
            <a:r>
              <a:rPr lang="it-IT" smtClean="0"/>
              <a:t>Aumentano gli anni vissuti in vecchiaia</a:t>
            </a:r>
            <a:endParaRPr lang="it-IT" b="1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it-IT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mtClean="0"/>
          </a:p>
          <a:p>
            <a:pPr lvl="1" eaLnBrk="1" hangingPunct="1">
              <a:lnSpc>
                <a:spcPct val="20000"/>
              </a:lnSpc>
              <a:buFont typeface="Wingdings" pitchFamily="2" charset="2"/>
              <a:buNone/>
            </a:pPr>
            <a:endParaRPr lang="it-IT" sz="240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 eaLnBrk="1" hangingPunct="1"/>
            <a:r>
              <a:rPr lang="it-IT" sz="4000" smtClean="0"/>
              <a:t>Si vive più a lungo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2F6B84-FB48-496C-88AE-70AA8EED5D54}" type="slidenum">
              <a:rPr lang="it-IT"/>
              <a:pPr/>
              <a:t>33</a:t>
            </a:fld>
            <a:endParaRPr lang="it-IT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smtClean="0"/>
              <a:t>Speranza di vita alla nascita in Italia. (1887-1992)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323850" y="1052513"/>
          <a:ext cx="8280400" cy="5637212"/>
        </p:xfrm>
        <a:graphic>
          <a:graphicData uri="http://schemas.openxmlformats.org/presentationml/2006/ole">
            <p:oleObj spid="_x0000_s1026" name="Grafico" r:id="rId4" imgW="6896100" imgH="45720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08050"/>
            <a:ext cx="2520950" cy="2376488"/>
          </a:xfrm>
        </p:spPr>
        <p:txBody>
          <a:bodyPr/>
          <a:lstStyle/>
          <a:p>
            <a:pPr eaLnBrk="1" hangingPunct="1"/>
            <a:r>
              <a:rPr lang="en-GB" sz="4000" smtClean="0"/>
              <a:t>La speranza di vita alla nascita nel 2009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3850" y="5373688"/>
            <a:ext cx="27352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hlink"/>
                </a:solidFill>
              </a:rPr>
              <a:t>l’Italia è tra i Paesi più longevi!!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19475" y="333375"/>
            <a:ext cx="4878388" cy="6232525"/>
          </a:xfr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419475" y="1268413"/>
            <a:ext cx="4824413" cy="2889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8951F0-5B8D-4B87-922E-6C35A79F4B6F}" type="slidenum">
              <a:rPr lang="it-IT"/>
              <a:pPr/>
              <a:t>35</a:t>
            </a:fld>
            <a:endParaRPr lang="it-IT"/>
          </a:p>
        </p:txBody>
      </p:sp>
      <p:sp>
        <p:nvSpPr>
          <p:cNvPr id="9220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9221" name="Immagine 5" descr="http://images.corriere.it/Media/Foto/2013/01/04/fdg/aspettativa-di-vita_p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85938"/>
            <a:ext cx="61198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9A7203-BCFB-408A-BF61-AA694D3D4FCE}" type="slidenum">
              <a:rPr lang="it-IT"/>
              <a:pPr/>
              <a:t>36</a:t>
            </a:fld>
            <a:endParaRPr lang="it-IT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Probabilità di “invecchiare” </a:t>
            </a:r>
            <a:r>
              <a:rPr lang="en-GB" sz="3200" smtClean="0"/>
              <a:t>(donne)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Nel 1860:</a:t>
            </a:r>
          </a:p>
          <a:p>
            <a:pPr lvl="1" eaLnBrk="1" hangingPunct="1">
              <a:defRPr/>
            </a:pPr>
            <a:r>
              <a:rPr lang="en-GB" smtClean="0"/>
              <a:t>Arriva a 5 anni: circa il 47% dei nati</a:t>
            </a:r>
          </a:p>
          <a:p>
            <a:pPr lvl="1" eaLnBrk="1" hangingPunct="1">
              <a:defRPr/>
            </a:pPr>
            <a:r>
              <a:rPr lang="en-GB" smtClean="0"/>
              <a:t>Arriva a 65 anni: circa l’8% dei nati</a:t>
            </a:r>
          </a:p>
          <a:p>
            <a:pPr lvl="1" eaLnBrk="1" hangingPunct="1">
              <a:defRPr/>
            </a:pPr>
            <a:endParaRPr lang="en-GB" smtClean="0"/>
          </a:p>
          <a:p>
            <a:pPr eaLnBrk="1" hangingPunct="1">
              <a:defRPr/>
            </a:pPr>
            <a:r>
              <a:rPr lang="en-GB" smtClean="0"/>
              <a:t>Oggi:</a:t>
            </a:r>
          </a:p>
          <a:p>
            <a:pPr lvl="1" eaLnBrk="1" hangingPunct="1">
              <a:defRPr/>
            </a:pPr>
            <a:r>
              <a:rPr lang="en-GB" smtClean="0"/>
              <a:t>Arriva a 5 anni: il 99,6% dei nati</a:t>
            </a:r>
          </a:p>
          <a:p>
            <a:pPr lvl="1" eaLnBrk="1" hangingPunct="1">
              <a:defRPr/>
            </a:pPr>
            <a:r>
              <a:rPr lang="en-GB" smtClean="0"/>
              <a:t>Arriva a 65 anni:</a:t>
            </a:r>
            <a:r>
              <a:rPr lang="en-GB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94,2% </a:t>
            </a:r>
            <a:r>
              <a:rPr lang="en-GB" smtClean="0"/>
              <a:t>dei nati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GB" b="1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DC85CD-9B35-403E-BF3B-6DE441E3951A}" type="slidenum">
              <a:rPr lang="it-IT"/>
              <a:pPr/>
              <a:t>37</a:t>
            </a:fld>
            <a:endParaRPr lang="it-IT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17525"/>
            <a:ext cx="7426325" cy="347663"/>
          </a:xfrm>
        </p:spPr>
        <p:txBody>
          <a:bodyPr/>
          <a:lstStyle/>
          <a:p>
            <a:pPr eaLnBrk="1" hangingPunct="1"/>
            <a:r>
              <a:rPr lang="en-GB" sz="2800" smtClean="0"/>
              <a:t>I guadagni della speranza di vita a 65 anni</a:t>
            </a:r>
          </a:p>
        </p:txBody>
      </p:sp>
      <p:graphicFrame>
        <p:nvGraphicFramePr>
          <p:cNvPr id="1050627" name="Group 3"/>
          <p:cNvGraphicFramePr>
            <a:graphicFrameLocks noGrp="1"/>
          </p:cNvGraphicFramePr>
          <p:nvPr>
            <p:ph idx="1"/>
          </p:nvPr>
        </p:nvGraphicFramePr>
        <p:xfrm>
          <a:off x="755650" y="1381125"/>
          <a:ext cx="7556500" cy="5486400"/>
        </p:xfrm>
        <a:graphic>
          <a:graphicData uri="http://schemas.openxmlformats.org/drawingml/2006/table">
            <a:tbl>
              <a:tblPr/>
              <a:tblGrid>
                <a:gridCol w="2081213"/>
                <a:gridCol w="1169987"/>
                <a:gridCol w="1168400"/>
                <a:gridCol w="481013"/>
                <a:gridCol w="1330325"/>
                <a:gridCol w="132556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Uomini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Donne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1970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2007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1970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2007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Giappone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12,5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18,6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15,3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23,6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Spagna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17,8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16,0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22,0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Francia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13,0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18,4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16,8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22,3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Svizzera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18,6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16,3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22,2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Italia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13,3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18,0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16,2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21,8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Australia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11,9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18,5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15,6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21,6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Svezia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14,2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17,8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16,8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20,7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Canada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13,7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18,1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17,5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21,3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Germania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11,9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17,4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14,9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20,7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Regno Unito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12,0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17,6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16,0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20,2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Polonia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12,5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14,6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15,3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18,9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Stati Uniti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13,1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17,1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17,0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19,8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Ungheria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12,0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13,4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14,3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17,3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FF730F-EC10-469D-882A-7862D7F93146}" type="slidenum">
              <a:rPr lang="it-IT"/>
              <a:pPr/>
              <a:t>38</a:t>
            </a:fld>
            <a:endParaRPr lang="it-IT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609600"/>
          </a:xfrm>
        </p:spPr>
        <p:txBody>
          <a:bodyPr/>
          <a:lstStyle/>
          <a:p>
            <a:pPr eaLnBrk="1" hangingPunct="1"/>
            <a:r>
              <a:rPr lang="en-GB" sz="4000" smtClean="0"/>
              <a:t>I progressi italiani alle età anziane</a:t>
            </a:r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628775"/>
            <a:ext cx="6048375" cy="501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33600"/>
            <a:ext cx="8820150" cy="1495425"/>
          </a:xfrm>
        </p:spPr>
        <p:txBody>
          <a:bodyPr/>
          <a:lstStyle/>
          <a:p>
            <a:pPr eaLnBrk="1" hangingPunct="1">
              <a:defRPr/>
            </a:pP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Bassa fecondità, poche nascite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20090" cy="609600"/>
          </a:xfrm>
        </p:spPr>
        <p:txBody>
          <a:bodyPr/>
          <a:lstStyle/>
          <a:p>
            <a:r>
              <a:rPr lang="it-IT" sz="3600" dirty="0" smtClean="0"/>
              <a:t>La diversa dinamica:  1) il Centro-Nord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7224" y="1643050"/>
            <a:ext cx="7772400" cy="41148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Nel periodo intercensuario:</a:t>
            </a:r>
          </a:p>
          <a:p>
            <a:pPr>
              <a:buNone/>
            </a:pPr>
            <a:endParaRPr lang="it-IT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maggiori incrementi di popolazione si rilevano nelle regioni del Centro-Nord:</a:t>
            </a:r>
          </a:p>
          <a:p>
            <a:pPr lvl="2"/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specie in Trentino-Alto Adige (+9,5%), </a:t>
            </a:r>
          </a:p>
          <a:p>
            <a:pPr lvl="2"/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Emilia-Romagna (+8,5%), </a:t>
            </a:r>
          </a:p>
          <a:p>
            <a:pPr lvl="2"/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Lazio (+7,6%), </a:t>
            </a:r>
          </a:p>
          <a:p>
            <a:pPr lvl="2"/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Lombardia (+7,4%) e </a:t>
            </a:r>
          </a:p>
          <a:p>
            <a:pPr lvl="2"/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Veneto (+7,3)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9EBAF-46C8-4F4B-9283-F0B32E85E38A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479946-8779-4AAA-9A17-6FE85E95D780}" type="slidenum">
              <a:rPr lang="it-IT"/>
              <a:pPr/>
              <a:t>40</a:t>
            </a:fld>
            <a:endParaRPr lang="it-IT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La bassa fecondità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33513"/>
            <a:ext cx="777875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1692275" y="4076700"/>
            <a:ext cx="6408738" cy="0"/>
          </a:xfrm>
          <a:prstGeom prst="line">
            <a:avLst/>
          </a:prstGeom>
          <a:noFill/>
          <a:ln w="28575">
            <a:solidFill>
              <a:srgbClr val="990033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68313" y="6524625"/>
            <a:ext cx="25193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Fonte: Caltalbiano 2006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2124075" y="2276475"/>
            <a:ext cx="295275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66CC"/>
                </a:solidFill>
              </a:rPr>
              <a:t>Tasso di fecondità totale per anno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2339975" y="4724400"/>
            <a:ext cx="1871663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</a:rPr>
              <a:t>Tasso di fecondità totale per generazione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D846F8-D00F-4AAA-ACE5-09B2DD0D91DF}" type="slidenum">
              <a:rPr lang="it-IT"/>
              <a:pPr/>
              <a:t>41</a:t>
            </a:fld>
            <a:endParaRPr lang="it-IT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Trend indicatori </a:t>
            </a:r>
            <a:endParaRPr lang="en-GB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395288" y="2636838"/>
          <a:ext cx="8208962" cy="3344862"/>
        </p:xfrm>
        <a:graphic>
          <a:graphicData uri="http://schemas.openxmlformats.org/presentationml/2006/ole">
            <p:oleObj spid="_x0000_s2050" name="Foglio di lavoro" r:id="rId4" imgW="6926722" imgH="28225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28604"/>
            <a:ext cx="10120354" cy="609600"/>
          </a:xfrm>
        </p:spPr>
        <p:txBody>
          <a:bodyPr/>
          <a:lstStyle/>
          <a:p>
            <a:r>
              <a:rPr lang="it-IT" sz="4000" dirty="0" smtClean="0"/>
              <a:t>La diversa dinamica: 2) il Mezzogiorno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7224" y="1643050"/>
            <a:ext cx="7772400" cy="41148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Nel periodo intercensuario:</a:t>
            </a:r>
          </a:p>
          <a:p>
            <a:pPr>
              <a:buNone/>
            </a:pPr>
            <a:endParaRPr lang="it-IT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it-IT" dirty="0" smtClean="0">
                <a:ea typeface="+mn-ea"/>
                <a:cs typeface="+mn-cs"/>
              </a:rPr>
              <a:t>a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 contrario, nelle regioni del Sud e delle Isole si registrano:</a:t>
            </a:r>
          </a:p>
          <a:p>
            <a:pPr lvl="2"/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incrementi lievi (intorno all’1% in Campania, Puglia e Sicilia) e </a:t>
            </a:r>
          </a:p>
          <a:p>
            <a:pPr lvl="2"/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perdite di popolazione (superiori al 2% in Molise, Basilicata e Calabria)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9EBAF-46C8-4F4B-9283-F0B32E85E38A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05842" cy="609600"/>
          </a:xfrm>
        </p:spPr>
        <p:txBody>
          <a:bodyPr/>
          <a:lstStyle/>
          <a:p>
            <a:r>
              <a:rPr lang="it-IT" sz="3600" dirty="0" smtClean="0"/>
              <a:t>Il ruolo degli italiani e degli stranieri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9EBAF-46C8-4F4B-9283-F0B32E85E38A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0578"/>
            <a:ext cx="8929718" cy="557742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63000" cy="609600"/>
          </a:xfrm>
        </p:spPr>
        <p:txBody>
          <a:bodyPr/>
          <a:lstStyle/>
          <a:p>
            <a:r>
              <a:rPr lang="it-IT" sz="3600" dirty="0" smtClean="0"/>
              <a:t>Più popolati i comuni di media dimensione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600" y="1828800"/>
            <a:ext cx="8153400" cy="41148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 2001-11, la popolazione è aumentata nel </a:t>
            </a:r>
            <a:r>
              <a:rPr lang="it-IT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dei comuni italiani (4.867)</a:t>
            </a:r>
          </a:p>
          <a:p>
            <a:endParaRPr lang="it-IT" dirty="0" smtClean="0"/>
          </a:p>
          <a:p>
            <a:r>
              <a:rPr lang="it-IT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registra un incremento di residenti</a:t>
            </a:r>
          </a:p>
          <a:p>
            <a:pPr lvl="1"/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nell’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81%</a:t>
            </a:r>
            <a:r>
              <a:rPr lang="it-IT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 comuni </a:t>
            </a:r>
            <a:r>
              <a:rPr lang="it-IT" sz="2400" dirty="0" smtClean="0">
                <a:ea typeface="+mn-ea"/>
                <a:cs typeface="+mn-cs"/>
              </a:rPr>
              <a:t>di dimensione media 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 </a:t>
            </a:r>
            <a:r>
              <a:rPr lang="it-IT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5mila e 50mila abitanti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lvl="1"/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 68% dei comuni tra 50.001 e 100.000 abitanti e</a:t>
            </a:r>
          </a:p>
          <a:p>
            <a:pPr lvl="1"/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 52% di quelli con meno di 5mila abitanti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9EBAF-46C8-4F4B-9283-F0B32E85E38A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Aree di incremento e decremento della popolazione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In arancione aree di “benessere demografico”</a:t>
            </a:r>
          </a:p>
          <a:p>
            <a:endParaRPr lang="it-IT" dirty="0" smtClean="0"/>
          </a:p>
          <a:p>
            <a:r>
              <a:rPr lang="it-IT" dirty="0" smtClean="0"/>
              <a:t>In verde are di “malessere demografico”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9EBAF-46C8-4F4B-9283-F0B32E85E38A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4786346" cy="68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33600"/>
            <a:ext cx="9144000" cy="1495425"/>
          </a:xfrm>
        </p:spPr>
        <p:txBody>
          <a:bodyPr/>
          <a:lstStyle/>
          <a:p>
            <a:pPr eaLnBrk="1" hangingPunct="1">
              <a:defRPr/>
            </a:pPr>
            <a:r>
              <a:rPr lang="it-IT" sz="4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Una popolazione invecchiata</a:t>
            </a:r>
            <a:endParaRPr lang="it-IT" sz="5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 fonti 3">
  <a:themeElements>
    <a:clrScheme name="Le fonti 3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Le fonti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Le fonti 3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Settings\1801867\Dati applicazioni\Microsoft\Modelli\Le fonti 3.pot</Template>
  <TotalTime>6850</TotalTime>
  <Words>1180</Words>
  <Application>Microsoft PowerPoint 7.0</Application>
  <PresentationFormat>Lucidi</PresentationFormat>
  <Paragraphs>365</Paragraphs>
  <Slides>41</Slides>
  <Notes>27</Notes>
  <HiddenSlides>3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44" baseType="lpstr">
      <vt:lpstr>Le fonti 3</vt:lpstr>
      <vt:lpstr>Grafico</vt:lpstr>
      <vt:lpstr>Foglio di lavoro</vt:lpstr>
      <vt:lpstr> La struttura della popolazione italiana:  fotografia e prospettive</vt:lpstr>
      <vt:lpstr>Oggi parleremo di:</vt:lpstr>
      <vt:lpstr>Quanti siamo?</vt:lpstr>
      <vt:lpstr>La diversa dinamica:  1) il Centro-Nord</vt:lpstr>
      <vt:lpstr>La diversa dinamica: 2) il Mezzogiorno</vt:lpstr>
      <vt:lpstr>Il ruolo degli italiani e degli stranieri</vt:lpstr>
      <vt:lpstr>Più popolati i comuni di media dimensione</vt:lpstr>
      <vt:lpstr>Aree di incremento e decremento della popolazione </vt:lpstr>
      <vt:lpstr> Una popolazione invecchiata</vt:lpstr>
      <vt:lpstr>La piramide dell’età (2001-11)</vt:lpstr>
      <vt:lpstr>Non è un paese per giovani!</vt:lpstr>
      <vt:lpstr>Conseguenze per la politica?</vt:lpstr>
      <vt:lpstr>Invecchiamento in Italia</vt:lpstr>
      <vt:lpstr>Indici di struttura per età (71-91)</vt:lpstr>
      <vt:lpstr>Ampie differenze regionali</vt:lpstr>
      <vt:lpstr>Raddoppiano gli ultra-centenari</vt:lpstr>
      <vt:lpstr>La femminilizzazione della popolazione</vt:lpstr>
      <vt:lpstr>L’invecchiamento demografico</vt:lpstr>
      <vt:lpstr>L’invecchiamento demografico</vt:lpstr>
      <vt:lpstr>Indici di struttura per età (2009)</vt:lpstr>
      <vt:lpstr>Crescita relativa della popolazione per alcune classi di età:   Andamento dal 1998 (anno base=100) al 2008 nei Paesi dell’Unione Europea a 27</vt:lpstr>
      <vt:lpstr> La presenza straniera</vt:lpstr>
      <vt:lpstr>L’ammontare degli stranieri</vt:lpstr>
      <vt:lpstr>La distribuzione territoriale nel 2010</vt:lpstr>
      <vt:lpstr>Dove gli stranieri incidono di più? </vt:lpstr>
      <vt:lpstr>A che età incidono di più?</vt:lpstr>
      <vt:lpstr>Una popolazione giovane</vt:lpstr>
      <vt:lpstr>Le componenti della presenza straniera in Italia</vt:lpstr>
      <vt:lpstr>Migrazioni di sostituzione?</vt:lpstr>
      <vt:lpstr>Migrazioni di sostituzione?</vt:lpstr>
      <vt:lpstr>  Una vita più lunga per tanti</vt:lpstr>
      <vt:lpstr>Si vive più a lungo</vt:lpstr>
      <vt:lpstr>Speranza di vita alla nascita in Italia. (1887-1992)</vt:lpstr>
      <vt:lpstr>La speranza di vita alla nascita nel 2009</vt:lpstr>
      <vt:lpstr>Diapositiva 35</vt:lpstr>
      <vt:lpstr>Probabilità di “invecchiare” (donne)</vt:lpstr>
      <vt:lpstr>I guadagni della speranza di vita a 65 anni</vt:lpstr>
      <vt:lpstr>I progressi italiani alle età anziane</vt:lpstr>
      <vt:lpstr>  Bassa fecondità, poche nascite</vt:lpstr>
      <vt:lpstr>La bassa fecondità</vt:lpstr>
      <vt:lpstr>Trend indicatori </vt:lpstr>
    </vt:vector>
  </TitlesOfParts>
  <Company>Dipartimento di Statistica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Esercitazioni demografiche</dc:title>
  <dc:creator>1801867</dc:creator>
  <cp:lastModifiedBy>M.Letizia</cp:lastModifiedBy>
  <cp:revision>922</cp:revision>
  <cp:lastPrinted>1601-01-01T00:00:00Z</cp:lastPrinted>
  <dcterms:created xsi:type="dcterms:W3CDTF">2003-05-06T12:12:46Z</dcterms:created>
  <dcterms:modified xsi:type="dcterms:W3CDTF">2013-01-12T12:04:33Z</dcterms:modified>
</cp:coreProperties>
</file>