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4"/>
  </p:notesMasterIdLst>
  <p:handoutMasterIdLst>
    <p:handoutMasterId r:id="rId85"/>
  </p:handoutMasterIdLst>
  <p:sldIdLst>
    <p:sldId id="405" r:id="rId2"/>
    <p:sldId id="473" r:id="rId3"/>
    <p:sldId id="452" r:id="rId4"/>
    <p:sldId id="476" r:id="rId5"/>
    <p:sldId id="477" r:id="rId6"/>
    <p:sldId id="486" r:id="rId7"/>
    <p:sldId id="490" r:id="rId8"/>
    <p:sldId id="436" r:id="rId9"/>
    <p:sldId id="512" r:id="rId10"/>
    <p:sldId id="479" r:id="rId11"/>
    <p:sldId id="480" r:id="rId12"/>
    <p:sldId id="481" r:id="rId13"/>
    <p:sldId id="595" r:id="rId14"/>
    <p:sldId id="524" r:id="rId15"/>
    <p:sldId id="590" r:id="rId16"/>
    <p:sldId id="596" r:id="rId17"/>
    <p:sldId id="597" r:id="rId18"/>
    <p:sldId id="492" r:id="rId19"/>
    <p:sldId id="559" r:id="rId20"/>
    <p:sldId id="565" r:id="rId21"/>
    <p:sldId id="560" r:id="rId22"/>
    <p:sldId id="563" r:id="rId23"/>
    <p:sldId id="561" r:id="rId24"/>
    <p:sldId id="562" r:id="rId25"/>
    <p:sldId id="564" r:id="rId26"/>
    <p:sldId id="566" r:id="rId27"/>
    <p:sldId id="567" r:id="rId28"/>
    <p:sldId id="513" r:id="rId29"/>
    <p:sldId id="494" r:id="rId30"/>
    <p:sldId id="517" r:id="rId31"/>
    <p:sldId id="504" r:id="rId32"/>
    <p:sldId id="516" r:id="rId33"/>
    <p:sldId id="497" r:id="rId34"/>
    <p:sldId id="500" r:id="rId35"/>
    <p:sldId id="521" r:id="rId36"/>
    <p:sldId id="514" r:id="rId37"/>
    <p:sldId id="505" r:id="rId38"/>
    <p:sldId id="572" r:id="rId39"/>
    <p:sldId id="594" r:id="rId40"/>
    <p:sldId id="593" r:id="rId41"/>
    <p:sldId id="507" r:id="rId42"/>
    <p:sldId id="506" r:id="rId43"/>
    <p:sldId id="508" r:id="rId44"/>
    <p:sldId id="510" r:id="rId45"/>
    <p:sldId id="509" r:id="rId46"/>
    <p:sldId id="511" r:id="rId47"/>
    <p:sldId id="571" r:id="rId48"/>
    <p:sldId id="599" r:id="rId49"/>
    <p:sldId id="591" r:id="rId50"/>
    <p:sldId id="592" r:id="rId51"/>
    <p:sldId id="598" r:id="rId52"/>
    <p:sldId id="580" r:id="rId53"/>
    <p:sldId id="581" r:id="rId54"/>
    <p:sldId id="582" r:id="rId55"/>
    <p:sldId id="583" r:id="rId56"/>
    <p:sldId id="584" r:id="rId57"/>
    <p:sldId id="570" r:id="rId58"/>
    <p:sldId id="569" r:id="rId59"/>
    <p:sldId id="575" r:id="rId60"/>
    <p:sldId id="576" r:id="rId61"/>
    <p:sldId id="585" r:id="rId62"/>
    <p:sldId id="586" r:id="rId63"/>
    <p:sldId id="588" r:id="rId64"/>
    <p:sldId id="589" r:id="rId65"/>
    <p:sldId id="534" r:id="rId66"/>
    <p:sldId id="535" r:id="rId67"/>
    <p:sldId id="537" r:id="rId68"/>
    <p:sldId id="538" r:id="rId69"/>
    <p:sldId id="541" r:id="rId70"/>
    <p:sldId id="542" r:id="rId71"/>
    <p:sldId id="543" r:id="rId72"/>
    <p:sldId id="544" r:id="rId73"/>
    <p:sldId id="545" r:id="rId74"/>
    <p:sldId id="548" r:id="rId75"/>
    <p:sldId id="549" r:id="rId76"/>
    <p:sldId id="552" r:id="rId77"/>
    <p:sldId id="553" r:id="rId78"/>
    <p:sldId id="554" r:id="rId79"/>
    <p:sldId id="555" r:id="rId80"/>
    <p:sldId id="573" r:id="rId81"/>
    <p:sldId id="556" r:id="rId82"/>
    <p:sldId id="568" r:id="rId83"/>
  </p:sldIdLst>
  <p:sldSz cx="9144000" cy="6858000" type="overhead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99FF"/>
    <a:srgbClr val="6699FF"/>
    <a:srgbClr val="339933"/>
    <a:srgbClr val="990033"/>
    <a:srgbClr val="993366"/>
    <a:srgbClr val="FFFF66"/>
    <a:srgbClr val="CCFF66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6" autoAdjust="0"/>
    <p:restoredTop sz="96644" autoAdjust="0"/>
  </p:normalViewPr>
  <p:slideViewPr>
    <p:cSldViewPr>
      <p:cViewPr varScale="1">
        <p:scale>
          <a:sx n="72" d="100"/>
          <a:sy n="72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6"/>
    </p:cViewPr>
  </p:sorterViewPr>
  <p:notesViewPr>
    <p:cSldViewPr>
      <p:cViewPr>
        <p:scale>
          <a:sx n="100" d="100"/>
          <a:sy n="100" d="100"/>
        </p:scale>
        <p:origin x="-924" y="-6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E904219-417D-4DFB-9708-28332DA21420}" type="datetime1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/>
              <a:t>Le fonti dei dati in demografia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BF1502F-B140-4193-ABDE-B381E72212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A213ED5-30B0-4D1F-9443-0A9AE4866CB2}" type="datetime1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6" rIns="92110" bIns="46056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5ED1B1F-25C5-4824-BC33-39C090F161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53DA08-260D-4792-931C-1FB526D3A1A2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870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9485A-9037-4127-B212-9EB47E19083E}" type="slidenum">
              <a:rPr lang="it-IT"/>
              <a:pPr/>
              <a:t>1</a:t>
            </a:fld>
            <a:endParaRPr lang="it-IT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463DDA3-8CF6-4461-B526-F68989B5DBB6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5317B-04B2-4527-A42C-4B440F1D8DB9}" type="slidenum">
              <a:rPr lang="it-IT"/>
              <a:pPr/>
              <a:t>10</a:t>
            </a:fld>
            <a:endParaRPr lang="it-IT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2F8925E-05D3-4416-B584-5B21BB05B0A2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972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A9771-9CE1-44B9-A88B-EEE09CD29CA7}" type="slidenum">
              <a:rPr lang="it-IT"/>
              <a:pPr/>
              <a:t>11</a:t>
            </a:fld>
            <a:endParaRPr lang="it-IT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37D491B-5E00-4291-AE02-BD0618B3996E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983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4E9EB-6D37-4AD8-80BA-C23C2BA2A0C6}" type="slidenum">
              <a:rPr lang="it-IT"/>
              <a:pPr/>
              <a:t>12</a:t>
            </a:fld>
            <a:endParaRPr lang="it-IT"/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3FDCFCA-98DF-42DD-A018-DC483AB771C4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993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9F7C1-AA14-4FAE-B7D0-F53CC9145A01}" type="slidenum">
              <a:rPr lang="it-IT"/>
              <a:pPr/>
              <a:t>14</a:t>
            </a:fld>
            <a:endParaRPr lang="it-IT"/>
          </a:p>
        </p:txBody>
      </p:sp>
      <p:sp>
        <p:nvSpPr>
          <p:cNvPr id="9933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590F68-88B0-446F-B071-DF9F7D264BA8}" type="slidenum">
              <a:rPr lang="it-IT" sz="1200">
                <a:latin typeface="Arial" charset="0"/>
                <a:cs typeface="Arial" charset="0"/>
              </a:rPr>
              <a:pPr algn="r"/>
              <a:t>14</a:t>
            </a:fld>
            <a:endParaRPr lang="it-IT" sz="1200">
              <a:latin typeface="Arial" charset="0"/>
              <a:cs typeface="Arial" charset="0"/>
            </a:endParaRPr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1440" tIns="45720" rIns="91440" bIns="45720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78CB67D-E473-4144-85C9-C49466D1A266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003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FEA9B-F587-42E1-863C-CB7C47A40257}" type="slidenum">
              <a:rPr lang="it-IT"/>
              <a:pPr/>
              <a:t>16</a:t>
            </a:fld>
            <a:endParaRPr lang="it-IT"/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  <a:ln/>
        </p:spPr>
        <p:txBody>
          <a:bodyPr/>
          <a:lstStyle/>
          <a:p>
            <a:pPr eaLnBrk="1" hangingPunct="1"/>
            <a:r>
              <a:rPr lang="it-IT" smtClean="0">
                <a:latin typeface="Arial" charset="0"/>
              </a:rPr>
              <a:t>La più bassa età al matrimonio dell’Italia contemporanea è stata raggiunta dalle coorti nate a metà </a:t>
            </a:r>
            <a:r>
              <a:rPr lang="it-IT" b="1" smtClean="0">
                <a:latin typeface="Arial" charset="0"/>
              </a:rPr>
              <a:t>degli anni Cinquanta</a:t>
            </a:r>
            <a:r>
              <a:rPr lang="it-IT" smtClean="0">
                <a:latin typeface="Arial" charset="0"/>
              </a:rPr>
              <a:t>, con metà delle donne già coniugate prima del 24° compleanno e metà degli uomini prima del 27°. </a:t>
            </a:r>
          </a:p>
          <a:p>
            <a:pPr eaLnBrk="1" hangingPunct="1"/>
            <a:endParaRPr lang="it-IT" smtClean="0">
              <a:latin typeface="Arial" charset="0"/>
            </a:endParaRPr>
          </a:p>
          <a:p>
            <a:pPr eaLnBrk="1" hangingPunct="1"/>
            <a:r>
              <a:rPr lang="it-IT" smtClean="0">
                <a:latin typeface="Arial" charset="0"/>
              </a:rPr>
              <a:t>Per le coorti successive, le prime nozze iniziarono a essere rinviate, specialmente delle regioni settentrionali e centrali </a:t>
            </a: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83AFD68-E9A4-4EE3-B93D-93FDDC4AE4FE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034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7C324-35A8-4CEF-AAD9-F0FF1E68E48A}" type="slidenum">
              <a:rPr lang="it-IT"/>
              <a:pPr/>
              <a:t>17</a:t>
            </a:fld>
            <a:endParaRPr lang="it-IT"/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7FA70C9-6E51-4EB5-A4C7-220183BEBEDA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054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BF1BA-5814-4754-976D-295A7000667F}" type="slidenum">
              <a:rPr lang="it-IT"/>
              <a:pPr/>
              <a:t>18</a:t>
            </a:fld>
            <a:endParaRPr lang="it-IT"/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4630715-72A6-4043-84FF-400C38A39607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064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1FC37-0033-4FF7-896E-4111289A3565}" type="slidenum">
              <a:rPr lang="it-IT"/>
              <a:pPr/>
              <a:t>19</a:t>
            </a:fld>
            <a:endParaRPr lang="it-IT"/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B731ECD-C2F2-4C34-AD7C-F3A3A3CF064E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075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EF33C-3605-4C7D-AB5F-F093DA8F89EF}" type="slidenum">
              <a:rPr lang="it-IT"/>
              <a:pPr/>
              <a:t>20</a:t>
            </a:fld>
            <a:endParaRPr lang="it-IT"/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1C4862E-7FF1-40EF-A07E-ADB1EC1D8430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085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08E5D-8ADF-4E81-9FBF-FEAF6B03646F}" type="slidenum">
              <a:rPr lang="it-IT"/>
              <a:pPr/>
              <a:t>21</a:t>
            </a:fld>
            <a:endParaRPr lang="it-IT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7EB0DEC-6FA9-4335-8C40-4E05F07B60D0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880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B4648-EBB0-495A-8003-B3D4B4013244}" type="slidenum">
              <a:rPr lang="it-IT"/>
              <a:pPr/>
              <a:t>2</a:t>
            </a:fld>
            <a:endParaRPr lang="it-IT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B902848-C11B-49D7-BCCD-FE9BFFF560FA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116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E14F2-F80B-4022-AEE9-52192FB9E880}" type="slidenum">
              <a:rPr lang="it-IT"/>
              <a:pPr/>
              <a:t>22</a:t>
            </a:fld>
            <a:endParaRPr lang="it-IT"/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36E8379-4DE2-473E-909E-21154281DD17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095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277FA-E7AA-4467-9B3F-C717DD272A61}" type="slidenum">
              <a:rPr lang="it-IT"/>
              <a:pPr/>
              <a:t>23</a:t>
            </a:fld>
            <a:endParaRPr lang="it-IT"/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714E6A0-B0F1-4D90-90B6-DDB40E1BE3C5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105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377E9-05A3-41FD-A7D3-1E99B812A53D}" type="slidenum">
              <a:rPr lang="it-IT"/>
              <a:pPr/>
              <a:t>24</a:t>
            </a:fld>
            <a:endParaRPr lang="it-IT"/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83845D9-3FC1-4750-91CD-79EC04696339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841E6-EADA-438A-A7AF-DDD17AEAED47}" type="slidenum">
              <a:rPr lang="it-IT"/>
              <a:pPr/>
              <a:t>25</a:t>
            </a:fld>
            <a:endParaRPr lang="it-IT"/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E3E5ED-8C3E-44F3-A5EF-889F138437E2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136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D59B6-61F2-4CDA-95D3-29C9B5B37E8A}" type="slidenum">
              <a:rPr lang="it-IT"/>
              <a:pPr/>
              <a:t>26</a:t>
            </a:fld>
            <a:endParaRPr lang="it-IT"/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5EA2BFE-F079-4A52-BFF1-D892764928DA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146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E4FC5-92D8-45D8-A221-AD4676610996}" type="slidenum">
              <a:rPr lang="it-IT"/>
              <a:pPr/>
              <a:t>27</a:t>
            </a:fld>
            <a:endParaRPr lang="it-IT"/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DC8CC78-DF63-4D0F-8A51-F2667722AA94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157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F7C86-E4A4-4B4B-A57C-10F6E63B0D0D}" type="slidenum">
              <a:rPr lang="it-IT"/>
              <a:pPr/>
              <a:t>28</a:t>
            </a:fld>
            <a:endParaRPr lang="it-IT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367E1E-256E-493A-B213-8F4242210CED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361CC-3996-4AA6-9E48-220A53ECCC6F}" type="slidenum">
              <a:rPr lang="it-IT"/>
              <a:pPr/>
              <a:t>29</a:t>
            </a:fld>
            <a:endParaRPr lang="it-IT"/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FC06588-2E16-4896-BAED-4878D9E7F48B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177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37E60-B3DC-46A2-9F87-D6FB6CEDFDDC}" type="slidenum">
              <a:rPr lang="it-IT"/>
              <a:pPr/>
              <a:t>30</a:t>
            </a:fld>
            <a:endParaRPr lang="it-IT"/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00EBF14-F8CE-4169-AB04-CD80BC320A5D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187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9885F-2157-4418-BC2F-25DC6AF234FC}" type="slidenum">
              <a:rPr lang="it-IT"/>
              <a:pPr/>
              <a:t>31</a:t>
            </a:fld>
            <a:endParaRPr lang="it-IT"/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6556E46-6280-4880-B99B-73BBDAE8B1BF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890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C05FD-EF1E-45E1-9AD3-B772C906295A}" type="slidenum">
              <a:rPr lang="it-IT"/>
              <a:pPr/>
              <a:t>3</a:t>
            </a:fld>
            <a:endParaRPr lang="it-IT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49A75E0-1091-4C9A-AC7C-FF9AD207AED1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198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CBAB8-419B-4CCF-9C96-28D91DF895DA}" type="slidenum">
              <a:rPr lang="it-IT"/>
              <a:pPr/>
              <a:t>32</a:t>
            </a:fld>
            <a:endParaRPr lang="it-IT"/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A11CB70-EABC-4AF1-A7EC-FFDCC08E57CF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AB79D-ED8A-456F-9D20-D4A3B486876E}" type="slidenum">
              <a:rPr lang="it-IT"/>
              <a:pPr/>
              <a:t>33</a:t>
            </a:fld>
            <a:endParaRPr lang="it-IT"/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063A403-D2EF-4FF5-89C1-28743344209A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218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C32A0-DB93-4D31-9E03-D981500AAD93}" type="slidenum">
              <a:rPr lang="it-IT"/>
              <a:pPr/>
              <a:t>34</a:t>
            </a:fld>
            <a:endParaRPr lang="it-IT"/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709DB7C-27F0-4C6D-9179-2EDFD897644F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228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A162F-A51B-487E-9A70-3CB47EF11367}" type="slidenum">
              <a:rPr lang="it-IT"/>
              <a:pPr/>
              <a:t>35</a:t>
            </a:fld>
            <a:endParaRPr lang="it-IT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D636096-94A8-4829-AAA8-D618B453D11E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239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2D5A8-A17A-492F-8DF5-9D244A4F3E09}" type="slidenum">
              <a:rPr lang="it-IT"/>
              <a:pPr/>
              <a:t>36</a:t>
            </a:fld>
            <a:endParaRPr lang="it-IT"/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5941D0A-05AF-4E27-9BCD-34A4BC17583F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DAA83-919E-497A-B798-90EAA1140D7F}" type="slidenum">
              <a:rPr lang="it-IT"/>
              <a:pPr/>
              <a:t>37</a:t>
            </a:fld>
            <a:endParaRPr lang="it-IT"/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48E203-A9F8-4EC8-A4F1-97B97875E8D5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259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8FC16-1912-4A22-8305-B74DFCA07C17}" type="slidenum">
              <a:rPr lang="it-IT"/>
              <a:pPr/>
              <a:t>38</a:t>
            </a:fld>
            <a:endParaRPr lang="it-IT"/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0D35C13-CA02-4A85-9619-0F6EB12646A6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253FF-7BA2-4C01-B494-009DADED5DAE}" type="slidenum">
              <a:rPr lang="it-IT"/>
              <a:pPr/>
              <a:t>41</a:t>
            </a:fld>
            <a:endParaRPr lang="it-IT"/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F100884-DABD-47B0-A638-7E8045B778A6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280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5FE46-7C92-4B53-B478-E2B2D2629698}" type="slidenum">
              <a:rPr lang="it-IT"/>
              <a:pPr/>
              <a:t>42</a:t>
            </a:fld>
            <a:endParaRPr lang="it-IT"/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31946C2-674C-4AE0-9A26-DE9995799DE3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290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26EE7-11FE-4AA1-9802-98E378AA9147}" type="slidenum">
              <a:rPr lang="it-IT"/>
              <a:pPr/>
              <a:t>43</a:t>
            </a:fld>
            <a:endParaRPr lang="it-IT"/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6E621BA-EAEB-4230-A004-43A1942B621C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901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C47CC-3A39-4876-B600-1D78C29FA6F2}" type="slidenum">
              <a:rPr lang="it-IT"/>
              <a:pPr/>
              <a:t>4</a:t>
            </a:fld>
            <a:endParaRPr lang="it-IT"/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D52DF9F-4782-4FB2-AF90-BC8CD65EE0A8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300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722CA-FE51-46B1-BD3F-FDD38D757EE2}" type="slidenum">
              <a:rPr lang="it-IT"/>
              <a:pPr/>
              <a:t>44</a:t>
            </a:fld>
            <a:endParaRPr lang="it-IT"/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395AC83-3C2A-421B-A158-850095F05F0F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310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0F65C-49E6-4D2D-B41A-82FBFEA69205}" type="slidenum">
              <a:rPr lang="it-IT"/>
              <a:pPr/>
              <a:t>45</a:t>
            </a:fld>
            <a:endParaRPr lang="it-IT"/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65F0F99-D46E-4F8F-9F6F-A88E35AD4EF5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320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24215-BEDE-4D98-B5FA-245AC729B08A}" type="slidenum">
              <a:rPr lang="it-IT"/>
              <a:pPr/>
              <a:t>46</a:t>
            </a:fld>
            <a:endParaRPr lang="it-IT"/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660629-FD01-4F90-95DB-7987B1213FFC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33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A7905-6BA0-4779-A038-EA4C9B1C6D0E}" type="slidenum">
              <a:rPr lang="it-IT"/>
              <a:pPr/>
              <a:t>47</a:t>
            </a:fld>
            <a:endParaRPr lang="it-IT"/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1277D33-2720-4C2F-8B56-5F24C569BD17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34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6F0B9-4C8D-45EC-8D7F-017FCB17FC0A}" type="slidenum">
              <a:rPr lang="it-IT"/>
              <a:pPr/>
              <a:t>48</a:t>
            </a:fld>
            <a:endParaRPr lang="it-IT"/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87925" cy="4467225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A519A35-A393-44D2-BFDE-E9AA62B96650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36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6B92D-7FC1-4CAE-B78F-C525F5FFE2FA}" type="slidenum">
              <a:rPr lang="it-IT"/>
              <a:pPr/>
              <a:t>51</a:t>
            </a:fld>
            <a:endParaRPr lang="it-IT"/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70A1E83-314D-4DB3-8A28-B3AB9A44A6CC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37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AFFC6-B8DF-4D65-A992-DB4A9CDBF854}" type="slidenum">
              <a:rPr lang="it-IT"/>
              <a:pPr/>
              <a:t>52</a:t>
            </a:fld>
            <a:endParaRPr lang="it-IT"/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endParaRPr lang="it-IT" smtClean="0">
              <a:latin typeface="Arial" charset="0"/>
              <a:cs typeface="Times New Roman" pitchFamily="18" charset="0"/>
            </a:endParaRPr>
          </a:p>
          <a:p>
            <a:pPr algn="just" eaLnBrk="1" hangingPunct="1"/>
            <a:r>
              <a:rPr lang="en-GB" smtClean="0">
                <a:latin typeface="Arial" charset="0"/>
                <a:cs typeface="Times New Roman" pitchFamily="18" charset="0"/>
              </a:rPr>
              <a:t>Fertility pathways reveal</a:t>
            </a:r>
            <a:r>
              <a:rPr lang="it-IT" smtClean="0">
                <a:latin typeface="Arial" charset="0"/>
                <a:cs typeface="Times New Roman" pitchFamily="18" charset="0"/>
              </a:rPr>
              <a:t>:</a:t>
            </a:r>
            <a:r>
              <a:rPr lang="en-GB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  <a:cs typeface="Times New Roman" pitchFamily="18" charset="0"/>
            </a:endParaRPr>
          </a:p>
          <a:p>
            <a:pPr algn="just" eaLnBrk="1" hangingPunct="1"/>
            <a:r>
              <a:rPr lang="it-IT" smtClean="0">
                <a:latin typeface="Arial" charset="0"/>
                <a:cs typeface="Times New Roman" pitchFamily="18" charset="0"/>
              </a:rPr>
              <a:t>- </a:t>
            </a:r>
            <a:r>
              <a:rPr lang="en-GB" smtClean="0">
                <a:latin typeface="Arial" charset="0"/>
                <a:cs typeface="Times New Roman" pitchFamily="18" charset="0"/>
              </a:rPr>
              <a:t>a substantial </a:t>
            </a:r>
            <a:r>
              <a:rPr lang="en-GB" b="1" smtClean="0">
                <a:latin typeface="Arial" charset="0"/>
                <a:cs typeface="Times New Roman" pitchFamily="18" charset="0"/>
              </a:rPr>
              <a:t>drop of third birth</a:t>
            </a:r>
            <a:r>
              <a:rPr lang="en-GB" smtClean="0">
                <a:latin typeface="Arial" charset="0"/>
                <a:cs typeface="Times New Roman" pitchFamily="18" charset="0"/>
              </a:rPr>
              <a:t> order or more, </a:t>
            </a:r>
            <a:endParaRPr lang="it-IT" smtClean="0">
              <a:latin typeface="Arial" charset="0"/>
              <a:cs typeface="Times New Roman" pitchFamily="18" charset="0"/>
            </a:endParaRPr>
          </a:p>
          <a:p>
            <a:pPr algn="just" eaLnBrk="1" hangingPunct="1"/>
            <a:endParaRPr lang="it-IT" smtClean="0">
              <a:latin typeface="Arial" charset="0"/>
              <a:cs typeface="Times New Roman" pitchFamily="18" charset="0"/>
            </a:endParaRPr>
          </a:p>
          <a:p>
            <a:pPr algn="just" eaLnBrk="1" hangingPunct="1"/>
            <a:r>
              <a:rPr lang="it-IT" smtClean="0">
                <a:latin typeface="Arial" charset="0"/>
                <a:cs typeface="Times New Roman" pitchFamily="18" charset="0"/>
              </a:rPr>
              <a:t>- </a:t>
            </a:r>
            <a:r>
              <a:rPr lang="en-GB" smtClean="0">
                <a:latin typeface="Arial" charset="0"/>
                <a:cs typeface="Times New Roman" pitchFamily="18" charset="0"/>
              </a:rPr>
              <a:t>the affirmation of “</a:t>
            </a:r>
            <a:r>
              <a:rPr lang="en-GB" b="1" smtClean="0">
                <a:latin typeface="Arial" charset="0"/>
                <a:cs typeface="Times New Roman" pitchFamily="18" charset="0"/>
              </a:rPr>
              <a:t>two children per couple” pattern</a:t>
            </a:r>
            <a:r>
              <a:rPr lang="en-GB" smtClean="0">
                <a:latin typeface="Arial" charset="0"/>
                <a:cs typeface="Times New Roman" pitchFamily="18" charset="0"/>
              </a:rPr>
              <a:t>, </a:t>
            </a:r>
            <a:r>
              <a:rPr lang="it-IT" smtClean="0">
                <a:latin typeface="Arial" charset="0"/>
                <a:cs typeface="Times New Roman" pitchFamily="18" charset="0"/>
              </a:rPr>
              <a:t>(that for the younger cohorts however is decreasing its importance)</a:t>
            </a:r>
          </a:p>
          <a:p>
            <a:pPr algn="just" eaLnBrk="1" hangingPunct="1"/>
            <a:endParaRPr lang="it-IT" smtClean="0">
              <a:latin typeface="Arial" charset="0"/>
              <a:cs typeface="Times New Roman" pitchFamily="18" charset="0"/>
            </a:endParaRPr>
          </a:p>
          <a:p>
            <a:pPr algn="just" eaLnBrk="1" hangingPunct="1"/>
            <a:r>
              <a:rPr lang="it-IT" smtClean="0">
                <a:latin typeface="Arial" charset="0"/>
                <a:cs typeface="Times New Roman" pitchFamily="18" charset="0"/>
              </a:rPr>
              <a:t>- </a:t>
            </a:r>
            <a:r>
              <a:rPr lang="en-GB" smtClean="0">
                <a:latin typeface="Arial" charset="0"/>
                <a:cs typeface="Times New Roman" pitchFamily="18" charset="0"/>
              </a:rPr>
              <a:t>an increase of </a:t>
            </a:r>
            <a:r>
              <a:rPr lang="en-GB" b="1" smtClean="0">
                <a:latin typeface="Arial" charset="0"/>
                <a:cs typeface="Times New Roman" pitchFamily="18" charset="0"/>
              </a:rPr>
              <a:t>childlessness</a:t>
            </a:r>
            <a:r>
              <a:rPr lang="en-GB" smtClean="0">
                <a:latin typeface="Arial" charset="0"/>
                <a:cs typeface="Times New Roman" pitchFamily="18" charset="0"/>
              </a:rPr>
              <a:t> in the younger generation and a more conspicuous proportion of only children. </a:t>
            </a:r>
            <a:endParaRPr lang="it-IT" smtClean="0">
              <a:latin typeface="Arial" charset="0"/>
              <a:cs typeface="Times New Roman" pitchFamily="18" charset="0"/>
            </a:endParaRPr>
          </a:p>
          <a:p>
            <a:pPr algn="just" eaLnBrk="1" hangingPunct="1"/>
            <a:endParaRPr lang="it-IT" smtClean="0">
              <a:latin typeface="Arial" charset="0"/>
              <a:cs typeface="Times New Roman" pitchFamily="18" charset="0"/>
            </a:endParaRPr>
          </a:p>
          <a:p>
            <a:pPr algn="just" eaLnBrk="1" hangingPunct="1"/>
            <a:r>
              <a:rPr lang="it-IT" smtClean="0">
                <a:latin typeface="Arial" charset="0"/>
                <a:cs typeface="Times New Roman" pitchFamily="18" charset="0"/>
              </a:rPr>
              <a:t>Therefore:</a:t>
            </a:r>
          </a:p>
          <a:p>
            <a:pPr algn="just" eaLnBrk="1" hangingPunct="1"/>
            <a:r>
              <a:rPr lang="en-GB" smtClean="0">
                <a:latin typeface="Arial" charset="0"/>
                <a:cs typeface="Times New Roman" pitchFamily="18" charset="0"/>
              </a:rPr>
              <a:t>Cohorts – from those born at the end of the </a:t>
            </a:r>
            <a:r>
              <a:rPr lang="it-IT" smtClean="0">
                <a:latin typeface="Arial" charset="0"/>
                <a:cs typeface="Times New Roman" pitchFamily="18" charset="0"/>
              </a:rPr>
              <a:t>40s</a:t>
            </a:r>
            <a:r>
              <a:rPr lang="en-GB" smtClean="0">
                <a:latin typeface="Arial" charset="0"/>
                <a:cs typeface="Times New Roman" pitchFamily="18" charset="0"/>
              </a:rPr>
              <a:t>- </a:t>
            </a:r>
            <a:r>
              <a:rPr lang="en-GB" b="1" smtClean="0">
                <a:latin typeface="Arial" charset="0"/>
                <a:cs typeface="Times New Roman" pitchFamily="18" charset="0"/>
              </a:rPr>
              <a:t>have shifted from having “at least two children” to “no more than two”</a:t>
            </a:r>
            <a:r>
              <a:rPr lang="it-IT" smtClean="0">
                <a:latin typeface="Arial" charset="0"/>
                <a:cs typeface="Times New Roman" pitchFamily="18" charset="0"/>
              </a:rPr>
              <a:t>. </a:t>
            </a:r>
          </a:p>
          <a:p>
            <a:pPr algn="just" eaLnBrk="1" hangingPunct="1"/>
            <a:endParaRPr lang="it-IT" smtClean="0">
              <a:latin typeface="Arial" charset="0"/>
              <a:cs typeface="Times New Roman" pitchFamily="18" charset="0"/>
            </a:endParaRPr>
          </a:p>
          <a:p>
            <a:pPr algn="just" eaLnBrk="1" hangingPunct="1"/>
            <a:r>
              <a:rPr lang="it-IT" smtClean="0">
                <a:latin typeface="Arial" charset="0"/>
                <a:cs typeface="Times New Roman" pitchFamily="18" charset="0"/>
              </a:rPr>
              <a:t>W</a:t>
            </a:r>
            <a:r>
              <a:rPr lang="en-GB" smtClean="0">
                <a:latin typeface="Arial" charset="0"/>
                <a:cs typeface="Times New Roman" pitchFamily="18" charset="0"/>
              </a:rPr>
              <a:t>e might argue that the new widespread pattern of childbearing is more and more characterised by </a:t>
            </a:r>
            <a:r>
              <a:rPr lang="en-GB" b="1" smtClean="0">
                <a:latin typeface="Arial" charset="0"/>
                <a:cs typeface="Times New Roman" pitchFamily="18" charset="0"/>
              </a:rPr>
              <a:t>childless and low parities</a:t>
            </a:r>
            <a:r>
              <a:rPr lang="en-GB" smtClean="0">
                <a:latin typeface="Arial" charset="0"/>
                <a:cs typeface="Times New Roman" pitchFamily="18" charset="0"/>
              </a:rPr>
              <a:t>, with the </a:t>
            </a:r>
            <a:r>
              <a:rPr lang="en-GB" b="1" smtClean="0">
                <a:latin typeface="Arial" charset="0"/>
                <a:cs typeface="Times New Roman" pitchFamily="18" charset="0"/>
              </a:rPr>
              <a:t>traditional high parity pattern</a:t>
            </a:r>
            <a:r>
              <a:rPr lang="en-GB" smtClean="0">
                <a:latin typeface="Arial" charset="0"/>
                <a:cs typeface="Times New Roman" pitchFamily="18" charset="0"/>
              </a:rPr>
              <a:t> has become the </a:t>
            </a:r>
            <a:r>
              <a:rPr lang="en-GB" b="1" smtClean="0">
                <a:latin typeface="Arial" charset="0"/>
                <a:cs typeface="Times New Roman" pitchFamily="18" charset="0"/>
              </a:rPr>
              <a:t>heritage of a minority group</a:t>
            </a:r>
            <a:endParaRPr lang="it-IT" b="1" smtClean="0">
              <a:latin typeface="Arial" charset="0"/>
              <a:cs typeface="Times New Roman" pitchFamily="18" charset="0"/>
            </a:endParaRPr>
          </a:p>
          <a:p>
            <a:pPr algn="just" eaLnBrk="1" hangingPunct="1"/>
            <a:endParaRPr lang="it-IT" b="1" smtClean="0">
              <a:latin typeface="Arial" charset="0"/>
              <a:cs typeface="Times New Roman" pitchFamily="18" charset="0"/>
            </a:endParaRPr>
          </a:p>
          <a:p>
            <a:pPr algn="just" eaLnBrk="1" hangingPunct="1"/>
            <a:r>
              <a:rPr lang="en-GB" smtClean="0">
                <a:latin typeface="Arial" charset="0"/>
                <a:cs typeface="Times New Roman" pitchFamily="18" charset="0"/>
              </a:rPr>
              <a:t>. </a:t>
            </a:r>
            <a:endParaRPr lang="en-GB" i="1" smtClean="0">
              <a:latin typeface="Arial" charset="0"/>
              <a:cs typeface="Times New Roman" pitchFamily="18" charset="0"/>
            </a:endParaRPr>
          </a:p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1C02DA0-66FB-4C72-90E3-862101D4BD22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38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8D1A7-EBF3-4FCC-9D6F-669E6BEA26B6}" type="slidenum">
              <a:rPr lang="it-IT"/>
              <a:pPr/>
              <a:t>53</a:t>
            </a:fld>
            <a:endParaRPr lang="it-IT"/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3E140B-A7D1-48A5-857C-2837D0637E5C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392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F5328-5883-413E-B85E-2C147A457F52}" type="slidenum">
              <a:rPr lang="it-IT"/>
              <a:pPr/>
              <a:t>54</a:t>
            </a:fld>
            <a:endParaRPr lang="it-IT"/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B37366A-6183-4143-BE57-23641DCF1106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40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61801-B15B-496B-8269-005061FC5E56}" type="slidenum">
              <a:rPr lang="it-IT"/>
              <a:pPr/>
              <a:t>55</a:t>
            </a:fld>
            <a:endParaRPr lang="it-IT"/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2C7C867-054E-421C-A730-ABD6DEC3FC2A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911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EC46E-F770-49D8-8327-2190BC98164C}" type="slidenum">
              <a:rPr lang="it-IT"/>
              <a:pPr/>
              <a:t>5</a:t>
            </a:fld>
            <a:endParaRPr lang="it-IT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F49BA77-DD74-489A-9BC7-644B05A0EFDF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413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3198C-62C3-4064-AD7D-41FF8A756A79}" type="slidenum">
              <a:rPr lang="it-IT"/>
              <a:pPr/>
              <a:t>56</a:t>
            </a:fld>
            <a:endParaRPr lang="it-IT"/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D7CF4C-D251-4CAA-B63D-B7D03DC834A9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42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C787C-9B53-483D-8C3E-287001829AEF}" type="slidenum">
              <a:rPr lang="it-IT"/>
              <a:pPr/>
              <a:t>57</a:t>
            </a:fld>
            <a:endParaRPr lang="it-IT"/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423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85E17A8-DBC7-463A-9060-A09D8CB30223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43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0D325-DAE6-4E66-AFEF-51B436DA959B}" type="slidenum">
              <a:rPr lang="it-IT"/>
              <a:pPr/>
              <a:t>58</a:t>
            </a:fld>
            <a:endParaRPr lang="it-IT"/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C7B4472-5598-4E6E-8B15-B7FD65ABB170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44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B4591-4E32-4BE0-BC65-25481482C739}" type="slidenum">
              <a:rPr lang="it-IT"/>
              <a:pPr/>
              <a:t>59</a:t>
            </a:fld>
            <a:endParaRPr lang="it-IT"/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DBDC011-E392-418E-A410-86D0C3B0C4D4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45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E758F-D2B8-438D-B8DA-1C055F22D75C}" type="slidenum">
              <a:rPr lang="it-IT"/>
              <a:pPr/>
              <a:t>60</a:t>
            </a:fld>
            <a:endParaRPr lang="it-IT"/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E16F518-63DD-4C3D-A79B-C30B78EE4D58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46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FDDFB-BDA1-49B4-8BD2-F85F3789952F}" type="slidenum">
              <a:rPr lang="it-IT"/>
              <a:pPr/>
              <a:t>61</a:t>
            </a:fld>
            <a:endParaRPr lang="it-IT"/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46C70FA-86AE-41A3-85A7-3F2A3F00EE7F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47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BDCD7-2B91-4E73-8772-713A9515B0A0}" type="slidenum">
              <a:rPr lang="it-IT"/>
              <a:pPr/>
              <a:t>62</a:t>
            </a:fld>
            <a:endParaRPr lang="it-IT"/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95EA620-1CBC-48DD-9FA8-E173F6FD0F04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48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50CD7-5BCF-4930-AB87-71642600ECBA}" type="slidenum">
              <a:rPr lang="it-IT"/>
              <a:pPr/>
              <a:t>63</a:t>
            </a:fld>
            <a:endParaRPr lang="it-IT"/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14EAE64-BE3B-48C5-8976-7AD0229D1A9D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49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23839-A189-48C7-9AEF-460DC18DDB1F}" type="slidenum">
              <a:rPr lang="it-IT"/>
              <a:pPr/>
              <a:t>64</a:t>
            </a:fld>
            <a:endParaRPr lang="it-IT"/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D45646D-22E6-4F5B-891D-EF3BBD96C6C4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5D43A-9102-476A-969D-3C3FCCC10651}" type="slidenum">
              <a:rPr lang="it-IT"/>
              <a:pPr/>
              <a:t>65</a:t>
            </a:fld>
            <a:endParaRPr lang="it-IT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F44BEA5-0965-4C9C-833B-F4B4A44001DE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46BDA-AC00-491D-9294-AEFB8C6EC80B}" type="slidenum">
              <a:rPr lang="it-IT"/>
              <a:pPr/>
              <a:t>6</a:t>
            </a:fld>
            <a:endParaRPr lang="it-IT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411238E-6955-4F4A-AF9F-6BBBD57CDC3B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51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E72BE-0260-4D67-9A1F-06B3BAFBF2AC}" type="slidenum">
              <a:rPr lang="it-IT"/>
              <a:pPr/>
              <a:t>66</a:t>
            </a:fld>
            <a:endParaRPr lang="it-IT"/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BFAAC6B-0BA9-497F-BB30-49067A2B7EF4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52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0A611-858B-43AB-B0D2-B7E3AC113343}" type="slidenum">
              <a:rPr lang="it-IT"/>
              <a:pPr/>
              <a:t>67</a:t>
            </a:fld>
            <a:endParaRPr lang="it-IT"/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6280E3A-7D37-4D9B-91A4-10F94B11CE7C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53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87261-9C2C-4A1A-BBC1-2AA7C66F485E}" type="slidenum">
              <a:rPr lang="it-IT"/>
              <a:pPr/>
              <a:t>68</a:t>
            </a:fld>
            <a:endParaRPr lang="it-IT"/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32E3375-E6C4-46EE-8EFE-08934C792135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54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AB678-B3EA-453F-B324-99FD7FF27617}" type="slidenum">
              <a:rPr lang="it-IT"/>
              <a:pPr/>
              <a:t>69</a:t>
            </a:fld>
            <a:endParaRPr lang="it-IT"/>
          </a:p>
        </p:txBody>
      </p:sp>
      <p:sp>
        <p:nvSpPr>
          <p:cNvPr id="15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  <a:p>
            <a:pPr eaLnBrk="1" hangingPunct="1"/>
            <a:r>
              <a:rPr lang="en-GB" smtClean="0">
                <a:latin typeface="Arial" charset="0"/>
              </a:rPr>
              <a:t>Differenze di genere massima: coppia con figli piccoli: 40 punti percentuali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76D466B-8A38-4148-B805-0E17290DEAE5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55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BFF96-3C9A-4B72-8D14-D956F3307A87}" type="slidenum">
              <a:rPr lang="it-IT"/>
              <a:pPr/>
              <a:t>70</a:t>
            </a:fld>
            <a:endParaRPr lang="it-IT"/>
          </a:p>
        </p:txBody>
      </p:sp>
      <p:sp>
        <p:nvSpPr>
          <p:cNvPr id="155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r>
              <a:rPr lang="it-IT" smtClean="0">
                <a:latin typeface="Arial" charset="0"/>
              </a:rPr>
              <a:t>Ampie differenze tra paesi</a:t>
            </a:r>
          </a:p>
          <a:p>
            <a:pPr eaLnBrk="1" hangingPunct="1"/>
            <a:endParaRPr lang="it-IT" smtClean="0">
              <a:latin typeface="Arial" charset="0"/>
            </a:endParaRPr>
          </a:p>
          <a:p>
            <a:pPr eaLnBrk="1" hangingPunct="1"/>
            <a:r>
              <a:rPr lang="it-IT" smtClean="0">
                <a:latin typeface="Arial" charset="0"/>
              </a:rPr>
              <a:t>Negli altri Paesi gli uomini  con figli piccoli aumentano la partecipazione lavorativa, a differenza dell’Italia.</a:t>
            </a:r>
          </a:p>
          <a:p>
            <a:pPr eaLnBrk="1" hangingPunct="1"/>
            <a:endParaRPr lang="it-IT" smtClean="0">
              <a:latin typeface="Arial" charset="0"/>
            </a:endParaRPr>
          </a:p>
          <a:p>
            <a:pPr eaLnBrk="1" hangingPunct="1"/>
            <a:r>
              <a:rPr lang="it-IT" smtClean="0">
                <a:latin typeface="Arial" charset="0"/>
              </a:rPr>
              <a:t>Francia: il Paese più simile all’Italia, MA:</a:t>
            </a:r>
          </a:p>
          <a:p>
            <a:pPr eaLnBrk="1" hangingPunct="1">
              <a:buFontTx/>
              <a:buChar char="-"/>
            </a:pPr>
            <a:r>
              <a:rPr lang="it-IT" smtClean="0">
                <a:latin typeface="Arial" charset="0"/>
              </a:rPr>
              <a:t>l’occupazione femminile, cresce anche con l’entrata in unione (come in Svezia e Usa), e </a:t>
            </a:r>
          </a:p>
          <a:p>
            <a:pPr eaLnBrk="1" hangingPunct="1">
              <a:buFontTx/>
              <a:buChar char="-"/>
            </a:pPr>
            <a:r>
              <a:rPr lang="it-IT" smtClean="0">
                <a:latin typeface="Arial" charset="0"/>
              </a:rPr>
              <a:t>la riduzione dell’occupazione femminile più contenute anche in presenza di figli piccoli e </a:t>
            </a:r>
          </a:p>
          <a:p>
            <a:pPr eaLnBrk="1" hangingPunct="1">
              <a:buFontTx/>
              <a:buChar char="-"/>
            </a:pPr>
            <a:r>
              <a:rPr lang="it-IT" smtClean="0">
                <a:latin typeface="Arial" charset="0"/>
              </a:rPr>
              <a:t>i tassi non si riducono per le donne con figli più grandi.</a:t>
            </a:r>
          </a:p>
          <a:p>
            <a:pPr eaLnBrk="1" hangingPunct="1">
              <a:buFontTx/>
              <a:buChar char="-"/>
            </a:pPr>
            <a:r>
              <a:rPr lang="it-IT" smtClean="0">
                <a:latin typeface="Arial" charset="0"/>
              </a:rPr>
              <a:t>Differenze di genere minori (20 punti percentuali)</a:t>
            </a:r>
          </a:p>
          <a:p>
            <a:pPr eaLnBrk="1" hangingPunct="1">
              <a:buFontTx/>
              <a:buChar char="-"/>
            </a:pPr>
            <a:endParaRPr lang="it-IT" smtClean="0">
              <a:latin typeface="Arial" charset="0"/>
            </a:endParaRPr>
          </a:p>
          <a:p>
            <a:pPr eaLnBrk="1" hangingPunct="1"/>
            <a:endParaRPr lang="it-IT" smtClean="0">
              <a:latin typeface="Arial" charset="0"/>
            </a:endParaRPr>
          </a:p>
          <a:p>
            <a:pPr eaLnBrk="1" hangingPunct="1"/>
            <a:r>
              <a:rPr lang="it-IT" smtClean="0">
                <a:latin typeface="Arial" charset="0"/>
              </a:rPr>
              <a:t>USA: si notano le minime differenze di genere nelle prime fasi del ciclo di vita.</a:t>
            </a:r>
          </a:p>
          <a:p>
            <a:pPr eaLnBrk="1" hangingPunct="1"/>
            <a:r>
              <a:rPr lang="it-IT" smtClean="0">
                <a:latin typeface="Arial" charset="0"/>
              </a:rPr>
              <a:t>Ma ampia riduzione dell’occupazione femminile alla nascita dei figli: da 82 a 58% (in assenza di politiche di welfare: solo 12 settimane di congedo di maternità! E nessun congedo parentale retribuito) </a:t>
            </a:r>
          </a:p>
          <a:p>
            <a:pPr eaLnBrk="1" hangingPunct="1"/>
            <a:r>
              <a:rPr lang="it-IT" smtClean="0">
                <a:latin typeface="Arial" charset="0"/>
              </a:rPr>
              <a:t>Seguita da una ripresa dei tassi di occupazione nelle fasi successive (flessibilità lavorativa permette un reingresso delle donne)</a:t>
            </a:r>
          </a:p>
          <a:p>
            <a:pPr eaLnBrk="1" hangingPunct="1"/>
            <a:r>
              <a:rPr lang="it-IT" smtClean="0">
                <a:latin typeface="Arial" charset="0"/>
              </a:rPr>
              <a:t>Alti tassi anche per gli anziani.</a:t>
            </a:r>
          </a:p>
          <a:p>
            <a:pPr eaLnBrk="1" hangingPunct="1"/>
            <a:endParaRPr lang="it-IT" smtClean="0">
              <a:latin typeface="Arial" charset="0"/>
            </a:endParaRPr>
          </a:p>
          <a:p>
            <a:pPr eaLnBrk="1" hangingPunct="1"/>
            <a:endParaRPr lang="it-IT" smtClean="0">
              <a:latin typeface="Arial" charset="0"/>
            </a:endParaRPr>
          </a:p>
          <a:p>
            <a:pPr eaLnBrk="1" hangingPunct="1"/>
            <a:r>
              <a:rPr lang="it-IT" smtClean="0">
                <a:latin typeface="Arial" charset="0"/>
              </a:rPr>
              <a:t>Svezia: </a:t>
            </a:r>
          </a:p>
          <a:p>
            <a:pPr eaLnBrk="1" hangingPunct="1"/>
            <a:r>
              <a:rPr lang="it-IT" smtClean="0">
                <a:latin typeface="Arial" charset="0"/>
              </a:rPr>
              <a:t>Differenze di genere quasi impercettibili, e solo in presenza di figli piccoli: le donne svedesi riducono l’orario di lavoro, ma non lasciano l’occupazione. </a:t>
            </a:r>
          </a:p>
          <a:p>
            <a:pPr eaLnBrk="1" hangingPunct="1"/>
            <a:r>
              <a:rPr lang="it-IT" smtClean="0">
                <a:latin typeface="Arial" charset="0"/>
              </a:rPr>
              <a:t>E poi il tasso cresce di nuovo quando i figli crescono.</a:t>
            </a:r>
          </a:p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9C5332D-FC64-4963-A11B-D7FCC43DEC1E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56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F6CAC-095F-45D8-875D-13DBD7543066}" type="slidenum">
              <a:rPr lang="it-IT"/>
              <a:pPr/>
              <a:t>71</a:t>
            </a:fld>
            <a:endParaRPr lang="it-IT"/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8932180-F2E7-4EEB-B69F-708A26D7AF37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1D7FC-AEDC-4662-A2A0-D491E21391DD}" type="slidenum">
              <a:rPr lang="it-IT"/>
              <a:pPr/>
              <a:t>72</a:t>
            </a:fld>
            <a:endParaRPr lang="it-IT"/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r>
              <a:rPr lang="it-IT" smtClean="0">
                <a:latin typeface="Arial" charset="0"/>
              </a:rPr>
              <a:t>Per gli occupati senza figli le differenze di genere nel tempo dedicato al lavoro non sono molto marcate.</a:t>
            </a:r>
          </a:p>
          <a:p>
            <a:pPr eaLnBrk="1" hangingPunct="1"/>
            <a:endParaRPr lang="it-IT" smtClean="0">
              <a:latin typeface="Arial" charset="0"/>
            </a:endParaRPr>
          </a:p>
          <a:p>
            <a:pPr eaLnBrk="1" hangingPunct="1"/>
            <a:endParaRPr lang="it-IT" smtClean="0">
              <a:latin typeface="Arial" charset="0"/>
            </a:endParaRPr>
          </a:p>
          <a:p>
            <a:pPr eaLnBrk="1" hangingPunct="1"/>
            <a:endParaRPr lang="it-IT" smtClean="0">
              <a:latin typeface="Arial" charset="0"/>
            </a:endParaRPr>
          </a:p>
          <a:p>
            <a:pPr eaLnBrk="1" hangingPunct="1"/>
            <a:r>
              <a:rPr lang="it-IT" smtClean="0">
                <a:latin typeface="Arial" charset="0"/>
              </a:rPr>
              <a:t>La massima differenza si nota le coppie con figli di età prescolare: circa 25 ore a settimana.</a:t>
            </a:r>
            <a:br>
              <a:rPr lang="it-IT" smtClean="0">
                <a:latin typeface="Arial" charset="0"/>
              </a:rPr>
            </a:br>
            <a:r>
              <a:rPr lang="it-IT" smtClean="0">
                <a:latin typeface="Arial" charset="0"/>
              </a:rPr>
              <a:t>Ma osservate il diverso andamento del tempo di uomini e donne:</a:t>
            </a:r>
          </a:p>
          <a:p>
            <a:pPr eaLnBrk="1" hangingPunct="1">
              <a:buFontTx/>
              <a:buChar char="-"/>
            </a:pPr>
            <a:r>
              <a:rPr lang="it-IT" smtClean="0">
                <a:latin typeface="Arial" charset="0"/>
              </a:rPr>
              <a:t>Gli uomini aumentano le re di lavoro</a:t>
            </a:r>
          </a:p>
          <a:p>
            <a:pPr eaLnBrk="1" hangingPunct="1">
              <a:buFontTx/>
              <a:buChar char="-"/>
            </a:pPr>
            <a:r>
              <a:rPr lang="it-IT" smtClean="0">
                <a:latin typeface="Arial" charset="0"/>
              </a:rPr>
              <a:t>Le donne le riducono drasticamente, anche grazie ai congedi di maternità, parentali e maggiore ricorso al part-time.</a:t>
            </a:r>
          </a:p>
          <a:p>
            <a:pPr eaLnBrk="1" hangingPunct="1"/>
            <a:r>
              <a:rPr lang="it-IT" smtClean="0">
                <a:latin typeface="Arial" charset="0"/>
              </a:rPr>
              <a:t>Dunque: più rigida specializzazione di genere</a:t>
            </a:r>
          </a:p>
          <a:p>
            <a:pPr eaLnBrk="1" hangingPunct="1">
              <a:buFontTx/>
              <a:buChar char="-"/>
            </a:pPr>
            <a:endParaRPr lang="it-IT" smtClean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it-IT" smtClean="0">
                <a:latin typeface="Arial" charset="0"/>
              </a:rPr>
              <a:t>Anche con figli più grandi le donne italiane lavorano meno ore.</a:t>
            </a:r>
          </a:p>
          <a:p>
            <a:pPr eaLnBrk="1" hangingPunct="1">
              <a:buFontTx/>
              <a:buChar char="-"/>
            </a:pPr>
            <a:endParaRPr lang="it-IT" smtClean="0">
              <a:latin typeface="Arial" charset="0"/>
            </a:endParaRPr>
          </a:p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A82FBBE-A642-4249-B8B1-DAFE9A4BAFBF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58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68915-B2B4-4B60-B05E-CDE4E05A0121}" type="slidenum">
              <a:rPr lang="it-IT"/>
              <a:pPr/>
              <a:t>73</a:t>
            </a:fld>
            <a:endParaRPr lang="it-IT"/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Negli altri Paesi: le ore di lavoro degli UOMINI indipendenti dalla tipologia familiare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8C53AB9-C7A2-42EA-86E0-1841DCD2CB31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59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5B2A8-1327-4CF7-AC4C-405677728D04}" type="slidenum">
              <a:rPr lang="it-IT"/>
              <a:pPr/>
              <a:t>74</a:t>
            </a:fld>
            <a:endParaRPr lang="it-IT"/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DA307AE-37D2-477D-9D03-502761750E20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60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D92E3-F345-4722-93CA-C500EB790238}" type="slidenum">
              <a:rPr lang="it-IT"/>
              <a:pPr/>
              <a:t>75</a:t>
            </a:fld>
            <a:endParaRPr lang="it-IT"/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Il gender gap è presente:</a:t>
            </a:r>
          </a:p>
          <a:p>
            <a:pPr eaLnBrk="1" hangingPunct="1">
              <a:buFontTx/>
              <a:buChar char="-"/>
            </a:pPr>
            <a:r>
              <a:rPr lang="en-GB" smtClean="0">
                <a:latin typeface="Arial" charset="0"/>
              </a:rPr>
              <a:t>in tutti i paesi, ma osservate quanto diverse siano le proporzioni!!</a:t>
            </a:r>
          </a:p>
          <a:p>
            <a:pPr eaLnBrk="1" hangingPunct="1">
              <a:buFontTx/>
              <a:buChar char="-"/>
            </a:pPr>
            <a:r>
              <a:rPr lang="en-GB" smtClean="0">
                <a:latin typeface="Arial" charset="0"/>
              </a:rPr>
              <a:t>In tutte le fasi del ciclo di vita, ma minore in quelle più estreme!</a:t>
            </a:r>
          </a:p>
          <a:p>
            <a:pPr eaLnBrk="1" hangingPunct="1">
              <a:buFontTx/>
              <a:buChar char="-"/>
            </a:pPr>
            <a:r>
              <a:rPr lang="en-GB" smtClean="0">
                <a:latin typeface="Arial" charset="0"/>
              </a:rPr>
              <a:t>Massimo in Italia: coppie con figli piccoli: 40 aore, contro 11 ore in Svezia</a:t>
            </a:r>
          </a:p>
          <a:p>
            <a:pPr eaLnBrk="1" hangingPunct="1">
              <a:buFontTx/>
              <a:buChar char="-"/>
            </a:pPr>
            <a:r>
              <a:rPr lang="en-GB" smtClean="0">
                <a:latin typeface="Arial" charset="0"/>
              </a:rPr>
              <a:t>In Italia è rilevante anche tra I single (anche che vivono in casa dei genitori) e alle età anziane</a:t>
            </a:r>
          </a:p>
          <a:p>
            <a:pPr eaLnBrk="1" hangingPunct="1">
              <a:buFontTx/>
              <a:buChar char="-"/>
            </a:pPr>
            <a:endParaRPr lang="en-GB" smtClean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en-GB" smtClean="0">
                <a:latin typeface="Arial" charset="0"/>
              </a:rPr>
              <a:t> Guardate quanto sono diversi i numeri di ore lavorate per le donne tra paesi. Le donne italiane regine della casa? Le francesi cucinano di più ? Le mericane mangiano I surgelati???</a:t>
            </a:r>
          </a:p>
          <a:p>
            <a:pPr eaLnBrk="1" hangingPunct="1">
              <a:buFontTx/>
              <a:buChar char="-"/>
            </a:pPr>
            <a:endParaRPr lang="en-GB" smtClean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en-GB" smtClean="0">
                <a:latin typeface="Arial" charset="0"/>
              </a:rPr>
              <a:t>Le stime TOBIT confermano che il lavoro non retribuito per le donne è influenzato dalle varie fasi del ciclo di vita, una volta che controlliamo per altri indicatori</a:t>
            </a:r>
          </a:p>
          <a:p>
            <a:pPr eaLnBrk="1" hangingPunct="1">
              <a:buFontTx/>
              <a:buChar char="-"/>
            </a:pPr>
            <a:r>
              <a:rPr lang="en-GB" smtClean="0">
                <a:latin typeface="Arial" charset="0"/>
              </a:rPr>
              <a:t>_ le single in casa con I genitori lavorano meno specie in Ita e Francia</a:t>
            </a:r>
          </a:p>
          <a:p>
            <a:pPr eaLnBrk="1" hangingPunct="1">
              <a:buFontTx/>
              <a:buChar char="-"/>
            </a:pPr>
            <a:endParaRPr lang="en-GB" smtClean="0">
              <a:latin typeface="Arial" charset="0"/>
            </a:endParaRPr>
          </a:p>
          <a:p>
            <a:pPr eaLnBrk="1" hangingPunct="1">
              <a:buFontTx/>
              <a:buChar char="-"/>
            </a:pPr>
            <a:endParaRPr lang="en-GB" smtClean="0">
              <a:latin typeface="Arial" charset="0"/>
            </a:endParaRPr>
          </a:p>
          <a:p>
            <a:pPr eaLnBrk="1" hangingPunct="1">
              <a:buFontTx/>
              <a:buChar char="-"/>
            </a:pPr>
            <a:endParaRPr lang="en-GB" smtClean="0">
              <a:latin typeface="Arial" charset="0"/>
            </a:endParaRPr>
          </a:p>
          <a:p>
            <a:pPr eaLnBrk="1" hangingPunct="1">
              <a:buFontTx/>
              <a:buChar char="-"/>
            </a:pPr>
            <a:endParaRPr lang="en-GB" smtClean="0">
              <a:latin typeface="Arial" charset="0"/>
            </a:endParaRPr>
          </a:p>
          <a:p>
            <a:pPr eaLnBrk="1" hangingPunct="1">
              <a:buFontTx/>
              <a:buChar char="-"/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D51E782-E193-45AF-AA2D-32ADFF321869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931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A0E32-6C9E-4154-A9C7-79FA2D31EDE1}" type="slidenum">
              <a:rPr lang="it-IT"/>
              <a:pPr/>
              <a:t>7</a:t>
            </a:fld>
            <a:endParaRPr lang="it-IT"/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7169DAE-82D4-4451-AAAE-57B767A71BBA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61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A2F5D-C30B-44D0-8ABB-B0695DAE0474}" type="slidenum">
              <a:rPr lang="it-IT"/>
              <a:pPr/>
              <a:t>76</a:t>
            </a:fld>
            <a:endParaRPr lang="it-IT"/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D185BC9-6A23-4D40-A20B-543CE8FC17BB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62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4E021-7EA8-4710-AF14-0E4BDB56A07D}" type="slidenum">
              <a:rPr lang="it-IT"/>
              <a:pPr/>
              <a:t>77</a:t>
            </a:fld>
            <a:endParaRPr lang="it-IT"/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B2C2A72-D81C-4682-918D-E3FCA176AC55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63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6DDA9-917E-4867-BC0A-2FAFF613F607}" type="slidenum">
              <a:rPr lang="it-IT"/>
              <a:pPr/>
              <a:t>78</a:t>
            </a:fld>
            <a:endParaRPr lang="it-IT"/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D9E1CE6-E276-458A-91D6-9DBF096ED1F2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64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F24D7-536C-4C44-BA59-95B49EFA7108}" type="slidenum">
              <a:rPr lang="it-IT"/>
              <a:pPr/>
              <a:t>79</a:t>
            </a:fld>
            <a:endParaRPr lang="it-IT"/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502A9AF-FD8F-476A-8BC5-8B587FF17FCD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65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C0C1C-AE0D-4A99-BA4B-C42396F7FCF6}" type="slidenum">
              <a:rPr lang="it-IT"/>
              <a:pPr/>
              <a:t>80</a:t>
            </a:fld>
            <a:endParaRPr lang="it-IT"/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589588" cy="4467225"/>
          </a:xfrm>
          <a:noFill/>
          <a:ln/>
        </p:spPr>
        <p:txBody>
          <a:bodyPr/>
          <a:lstStyle/>
          <a:p>
            <a:pPr algn="just" eaLnBrk="1" hangingPunct="1"/>
            <a:endParaRPr lang="it-IT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BBF9A65-CC50-4920-BCEA-64B498C878FF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66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91C85-2012-4F8D-BEA0-36B4F0F7E839}" type="slidenum">
              <a:rPr lang="it-IT"/>
              <a:pPr/>
              <a:t>81</a:t>
            </a:fld>
            <a:endParaRPr lang="it-IT"/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3160163-883C-4BEE-9460-D53433ED6096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167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6D125-A0AC-48B4-9C9A-AEF1CC078C18}" type="slidenum">
              <a:rPr lang="it-IT"/>
              <a:pPr/>
              <a:t>82</a:t>
            </a:fld>
            <a:endParaRPr lang="it-IT"/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F3EF73-7423-4B06-9807-7BB0FFD536C5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1D331-C8E6-4722-B5C4-715A2EA4BA6F}" type="slidenum">
              <a:rPr lang="it-IT"/>
              <a:pPr/>
              <a:t>8</a:t>
            </a:fld>
            <a:endParaRPr lang="it-IT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EA00E32-BED5-40AF-A816-1791C0C17371}" type="datetime1">
              <a:rPr lang="it-IT"/>
              <a:pPr/>
              <a:t>26/01/2013</a:t>
            </a:fld>
            <a:endParaRPr lang="it-IT"/>
          </a:p>
        </p:txBody>
      </p:sp>
      <p:sp>
        <p:nvSpPr>
          <p:cNvPr id="952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CA483-CB27-4C46-BF72-4679E87BAC1E}" type="slidenum">
              <a:rPr lang="it-IT"/>
              <a:pPr/>
              <a:t>9</a:t>
            </a:fld>
            <a:endParaRPr lang="it-IT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charset="0"/>
                <a:cs typeface="Times New Roman" pitchFamily="18" charset="0"/>
              </a:rPr>
              <a:t> </a:t>
            </a: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03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9E50F95-0572-4751-8B3C-27C27E47439B}" type="datetime1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1CBFA9A-E950-44D5-8CE4-AB01CE8EC1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FE685-D1EF-4DE9-B921-7477233B1D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20955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341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9DEBA-7E45-460F-A9C4-5EB2C2D4E4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90600" y="39624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3BE75-4A00-4BCA-A2BE-5C075E51D5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5D3A5-87F7-4A9A-86D8-4962521EFD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53000" y="1828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53000" y="39624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F730A-6712-4B00-87AC-030824FC15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6190F-A999-4B45-95A5-9E29925936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990600" y="39624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B0C75-7E33-451A-8D2A-043921EC92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1CDB3-C8D6-49C4-9453-E07A67CA7A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90600" y="39624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7D923-5B94-4660-BF85-010C55CBBF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5A707-1A22-4638-B214-FE4EFD7345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0391-896B-4783-8857-D298FC3AB0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C453-E320-4BDB-84C7-2158C61896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2353-BBEE-442A-9751-4095A020EF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EB78-9F4E-4070-BB64-72154AD798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0F17-7C65-48A1-B8A7-C546428EC9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281DF-55A8-4873-93BA-2BCCCF871E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B5C98-D56F-41B4-9132-8BD93C0E5B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793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4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71053A-BA66-4680-B5B9-5623FF05E3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9343" name="Line 15"/>
          <p:cNvSpPr>
            <a:spLocks noChangeShapeType="1"/>
          </p:cNvSpPr>
          <p:nvPr userDrawn="1"/>
        </p:nvSpPr>
        <p:spPr bwMode="auto">
          <a:xfrm>
            <a:off x="323850" y="1125538"/>
            <a:ext cx="8610600" cy="0"/>
          </a:xfrm>
          <a:prstGeom prst="line">
            <a:avLst/>
          </a:prstGeom>
          <a:noFill/>
          <a:ln w="38100">
            <a:solidFill>
              <a:srgbClr val="777777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www.cfh.ufsc.br/~abop/tempo.jpg&amp;imgrefurl=http://www.cfh.ufsc.br/~abop/historico.html&amp;h=212&amp;w=163&amp;prev=/images?q=tempo&amp;svnum=10&amp;hl=it&amp;lr=&amp;ie=UTF-8&amp;oe=UTF-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o_di_Microsoft_Office_Word_97_-_20031.doc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Foglio_di_lavoro_di_Microsoft_Office_Excel_97-20033.xls"/><Relationship Id="rId4" Type="http://schemas.openxmlformats.org/officeDocument/2006/relationships/oleObject" Target="../embeddings/Foglio_di_lavoro_di_Microsoft_Office_Excel_97-20032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Foglio_di_lavoro_di_Microsoft_Office_Excel_97-20034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Foglio_di_lavoro_di_Microsoft_Office_Excel_97-20036.xls"/><Relationship Id="rId4" Type="http://schemas.openxmlformats.org/officeDocument/2006/relationships/oleObject" Target="../embeddings/Foglio_di_lavoro_di_Microsoft_Office_Excel_97-20035.xls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Foglio_di_lavoro_di_Microsoft_Office_Excel_97-20038.xls"/><Relationship Id="rId4" Type="http://schemas.openxmlformats.org/officeDocument/2006/relationships/oleObject" Target="../embeddings/Foglio_di_lavoro_di_Microsoft_Office_Excel_97-20037.xls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ssrn.com/abstract=1049381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ild-centre.it/papers/child22_2009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57431"/>
            <a:ext cx="9144000" cy="206217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Cittadini e legami sociali:</a:t>
            </a:r>
            <a:b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ruolo e cambiamenti delle strutture familiari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0" y="3143248"/>
            <a:ext cx="91440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835150" y="188913"/>
            <a:ext cx="7308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777777"/>
                </a:solidFill>
              </a:rPr>
              <a:t>Diocesi di Padova - Pastorale Sociale 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Formazione all’Impegno Sociale e Politico</a:t>
            </a:r>
          </a:p>
          <a:p>
            <a:pPr algn="ctr">
              <a:defRPr/>
            </a:pPr>
            <a:r>
              <a:rPr lang="it-IT" sz="2000" dirty="0">
                <a:solidFill>
                  <a:srgbClr val="777777"/>
                </a:solidFill>
              </a:rPr>
              <a:t>Anno </a:t>
            </a:r>
            <a:r>
              <a:rPr lang="it-IT" sz="2000" dirty="0" smtClean="0">
                <a:solidFill>
                  <a:srgbClr val="777777"/>
                </a:solidFill>
              </a:rPr>
              <a:t>2012-13</a:t>
            </a:r>
            <a:endParaRPr lang="it-IT" sz="2000" dirty="0">
              <a:solidFill>
                <a:srgbClr val="777777"/>
              </a:solidFill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23850" y="5445125"/>
            <a:ext cx="40322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3399"/>
                </a:solidFill>
              </a:rPr>
              <a:t>Maria Letizia Tanturri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1800">
                <a:solidFill>
                  <a:srgbClr val="808080"/>
                </a:solidFill>
              </a:rPr>
              <a:t>Dipartimento di Scienze Statistiche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1800">
                <a:solidFill>
                  <a:srgbClr val="808080"/>
                </a:solidFill>
              </a:rPr>
              <a:t>tanturri@stat.unipd.it</a:t>
            </a:r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6011863" y="5589588"/>
            <a:ext cx="28082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>
                <a:solidFill>
                  <a:srgbClr val="990033"/>
                </a:solidFill>
              </a:rPr>
              <a:t>Lezione 2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 smtClean="0">
                <a:solidFill>
                  <a:srgbClr val="777777"/>
                </a:solidFill>
              </a:rPr>
              <a:t>26 </a:t>
            </a:r>
            <a:r>
              <a:rPr lang="it-IT" sz="2000" b="1" dirty="0">
                <a:solidFill>
                  <a:srgbClr val="777777"/>
                </a:solidFill>
              </a:rPr>
              <a:t>Gennaio </a:t>
            </a:r>
            <a:r>
              <a:rPr lang="it-IT" sz="2000" b="1" dirty="0" smtClean="0">
                <a:solidFill>
                  <a:srgbClr val="777777"/>
                </a:solidFill>
              </a:rPr>
              <a:t>2013</a:t>
            </a:r>
            <a:endParaRPr lang="it-IT" sz="1800" dirty="0">
              <a:solidFill>
                <a:srgbClr val="777777"/>
              </a:solidFill>
            </a:endParaRPr>
          </a:p>
        </p:txBody>
      </p:sp>
      <p:pic>
        <p:nvPicPr>
          <p:cNvPr id="1229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2C4F3D-64F6-4A4A-B0F1-DB77F4E3A5AB}" type="slidenum">
              <a:rPr lang="it-IT"/>
              <a:pPr/>
              <a:t>10</a:t>
            </a:fld>
            <a:endParaRPr lang="it-IT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7848600" cy="609600"/>
          </a:xfrm>
        </p:spPr>
        <p:txBody>
          <a:bodyPr/>
          <a:lstStyle/>
          <a:p>
            <a:pPr eaLnBrk="1" hangingPunct="1"/>
            <a:r>
              <a:rPr lang="it-IT" sz="3600" smtClean="0"/>
              <a:t>Le tendenze nella formazione delle unioni in Italia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420938"/>
            <a:ext cx="7772400" cy="4114800"/>
          </a:xfrm>
        </p:spPr>
        <p:txBody>
          <a:bodyPr/>
          <a:lstStyle/>
          <a:p>
            <a:pPr eaLnBrk="1" hangingPunct="1"/>
            <a:r>
              <a:rPr lang="it-IT" smtClean="0"/>
              <a:t>Ci si sposa meno</a:t>
            </a:r>
          </a:p>
          <a:p>
            <a:pPr eaLnBrk="1" hangingPunct="1"/>
            <a:r>
              <a:rPr lang="it-IT" smtClean="0"/>
              <a:t>Ci si sposa sempre più tardi</a:t>
            </a:r>
          </a:p>
          <a:p>
            <a:pPr eaLnBrk="1" hangingPunct="1"/>
            <a:r>
              <a:rPr lang="it-IT" smtClean="0"/>
              <a:t>Si diffondono forme alternative di unione</a:t>
            </a:r>
          </a:p>
          <a:p>
            <a:pPr eaLnBrk="1" hangingPunct="1"/>
            <a:r>
              <a:rPr lang="it-IT" smtClean="0"/>
              <a:t>Si divorzia più frequentemente (ma meno rispetto al resto d’Europa)</a:t>
            </a:r>
          </a:p>
          <a:p>
            <a:pPr eaLnBrk="1" hangingPunct="1">
              <a:buFont typeface="Wingdings" pitchFamily="2" charset="2"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92F51B-1B90-4F95-84BE-86C7E6056E9C}" type="slidenum">
              <a:rPr lang="it-IT"/>
              <a:pPr/>
              <a:t>11</a:t>
            </a:fld>
            <a:endParaRPr lang="it-IT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Matrimoni per mille abitanti</a:t>
            </a:r>
            <a:endParaRPr lang="en-GB" sz="4000" smtClean="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844675"/>
            <a:ext cx="76327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2339975" y="3068638"/>
            <a:ext cx="1152525" cy="576262"/>
          </a:xfrm>
          <a:prstGeom prst="up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 rot="10800000">
            <a:off x="4716463" y="2565400"/>
            <a:ext cx="1368425" cy="792163"/>
          </a:xfrm>
          <a:prstGeom prst="upArrowCallout">
            <a:avLst>
              <a:gd name="adj1" fmla="val 43186"/>
              <a:gd name="adj2" fmla="val 43186"/>
              <a:gd name="adj3" fmla="val 16667"/>
              <a:gd name="adj4" fmla="val 66667"/>
            </a:avLst>
          </a:prstGeom>
          <a:solidFill>
            <a:srgbClr val="FEF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4356100" y="2276475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/>
          </a:p>
        </p:txBody>
      </p:sp>
      <p:sp>
        <p:nvSpPr>
          <p:cNvPr id="22537" name="AutoShape 8"/>
          <p:cNvSpPr>
            <a:spLocks noChangeArrowheads="1"/>
          </p:cNvSpPr>
          <p:nvPr/>
        </p:nvSpPr>
        <p:spPr bwMode="auto">
          <a:xfrm rot="10800000">
            <a:off x="6588125" y="2924175"/>
            <a:ext cx="1368425" cy="792163"/>
          </a:xfrm>
          <a:prstGeom prst="upArrowCallout">
            <a:avLst>
              <a:gd name="adj1" fmla="val 43186"/>
              <a:gd name="adj2" fmla="val 43186"/>
              <a:gd name="adj3" fmla="val 16667"/>
              <a:gd name="adj4" fmla="val 6666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GB" sz="2400">
              <a:solidFill>
                <a:srgbClr val="CC0000"/>
              </a:solidFill>
            </a:endParaRP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2700338" y="32131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1</a:t>
            </a: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5219700" y="26368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2</a:t>
            </a: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7092950" y="2997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3</a:t>
            </a:r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3419475" y="1557338"/>
            <a:ext cx="2762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Italia 1950-2005</a:t>
            </a:r>
            <a:endParaRPr lang="en-GB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CC28DE-470C-4AE5-A9DD-4B8FBE63DFC8}" type="slidenum">
              <a:rPr lang="it-IT"/>
              <a:pPr/>
              <a:t>12</a:t>
            </a:fld>
            <a:endParaRPr lang="it-IT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Le fasi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smtClean="0"/>
              <a:t>Fino alla metà degli </a:t>
            </a:r>
            <a:r>
              <a:rPr lang="it-IT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Anni Sessanta</a:t>
            </a:r>
            <a:r>
              <a:rPr lang="it-IT" sz="2800" smtClean="0"/>
              <a:t>: congiuntura favorevole, modello della famiglia borghese, matrimonio precoce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smtClean="0"/>
              <a:t>Dalla metà degli </a:t>
            </a:r>
            <a:r>
              <a:rPr lang="it-IT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anni Settanta</a:t>
            </a:r>
            <a:r>
              <a:rPr lang="it-IT" sz="2800" smtClean="0"/>
              <a:t>: progressiva diminuzione per il posticipo dell’età alle nozze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smtClean="0"/>
              <a:t>Dagli </a:t>
            </a:r>
            <a:r>
              <a:rPr lang="it-IT" sz="28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anni Novanta</a:t>
            </a:r>
            <a:r>
              <a:rPr lang="it-IT" sz="2800" smtClean="0"/>
              <a:t>: si diffondono forme di unione alternative, minore stabilità coniugale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Negli ultimi 20 anni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sz="2000" dirty="0" smtClean="0"/>
              <a:t>Negli ultimi anni (dal 2008) a diminuire sono soprattutto le </a:t>
            </a:r>
            <a:r>
              <a:rPr lang="it-IT" sz="2000" dirty="0" smtClean="0">
                <a:solidFill>
                  <a:srgbClr val="FF0000"/>
                </a:solidFill>
              </a:rPr>
              <a:t>prime nozze tra sposi entrambi di cittadinanza italiana </a:t>
            </a:r>
            <a:r>
              <a:rPr lang="it-IT" sz="2000" dirty="0" smtClean="0"/>
              <a:t>(effetto recessione?) (82% della riduzione)</a:t>
            </a:r>
          </a:p>
          <a:p>
            <a:pPr>
              <a:buFontTx/>
              <a:buChar char="-"/>
            </a:pPr>
            <a:r>
              <a:rPr lang="it-IT" sz="2000" dirty="0" smtClean="0"/>
              <a:t>17% della diminuzione totale è dovuto ai matrimoni in cui almeno uno dei due sposi è di cittadinanza straniera</a:t>
            </a:r>
          </a:p>
          <a:p>
            <a:pPr>
              <a:buFontTx/>
              <a:buChar char="-"/>
            </a:pPr>
            <a:r>
              <a:rPr lang="it-IT" sz="2000" dirty="0" smtClean="0"/>
              <a:t>Età media (al primo matrimonio) nel 2011: </a:t>
            </a:r>
            <a:r>
              <a:rPr lang="it-IT" sz="2000" dirty="0" smtClean="0">
                <a:solidFill>
                  <a:srgbClr val="FF0000"/>
                </a:solidFill>
              </a:rPr>
              <a:t>31 anni </a:t>
            </a:r>
            <a:r>
              <a:rPr lang="it-IT" sz="2000" dirty="0" smtClean="0"/>
              <a:t>per le donne e </a:t>
            </a:r>
            <a:r>
              <a:rPr lang="it-IT" sz="2000" dirty="0" smtClean="0">
                <a:solidFill>
                  <a:srgbClr val="FF0000"/>
                </a:solidFill>
              </a:rPr>
              <a:t>34</a:t>
            </a:r>
            <a:r>
              <a:rPr lang="it-IT" sz="2000" dirty="0" smtClean="0"/>
              <a:t> per gli uomini</a:t>
            </a:r>
          </a:p>
          <a:p>
            <a:pPr>
              <a:buFontTx/>
              <a:buChar char="-"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5A707-1A22-4638-B214-FE4EFD734506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12" name="Picture 2" descr="grafico matrimon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5715039" cy="250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836613"/>
          </a:xfrm>
          <a:solidFill>
            <a:schemeClr val="bg1"/>
          </a:solidFill>
        </p:spPr>
        <p:txBody>
          <a:bodyPr anchor="ctr"/>
          <a:lstStyle/>
          <a:p>
            <a:pPr eaLnBrk="1" hangingPunct="1"/>
            <a:r>
              <a:rPr lang="it-IT" sz="3600" b="1" smtClean="0"/>
              <a:t>Calo dei matrimoni</a:t>
            </a:r>
            <a:endParaRPr lang="it-IT" sz="4000" smtClean="0"/>
          </a:p>
        </p:txBody>
      </p:sp>
      <p:graphicFrame>
        <p:nvGraphicFramePr>
          <p:cNvPr id="1024077" name="Group 77"/>
          <p:cNvGraphicFramePr>
            <a:graphicFrameLocks noGrp="1"/>
          </p:cNvGraphicFramePr>
          <p:nvPr>
            <p:ph idx="4294967295"/>
          </p:nvPr>
        </p:nvGraphicFramePr>
        <p:xfrm>
          <a:off x="468313" y="981075"/>
          <a:ext cx="8218487" cy="4097338"/>
        </p:xfrm>
        <a:graphic>
          <a:graphicData uri="http://schemas.openxmlformats.org/drawingml/2006/table">
            <a:tbl>
              <a:tblPr/>
              <a:tblGrid>
                <a:gridCol w="2374900"/>
                <a:gridCol w="1728787"/>
                <a:gridCol w="2057400"/>
                <a:gridCol w="20574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B61638"/>
                          </a:solidFill>
                          <a:effectLst/>
                          <a:latin typeface="Tahoma" pitchFamily="34" charset="0"/>
                        </a:rPr>
                        <a:t>Year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61638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Numero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Matrimoni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x 1000 ab.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% Non Religiosi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61638"/>
                          </a:solidFill>
                          <a:effectLst/>
                          <a:latin typeface="Tahoma" pitchFamily="34" charset="0"/>
                        </a:rPr>
                        <a:t>1961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397 461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8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7.9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8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1.6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61638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</a:rPr>
                        <a:t>404 464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8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</a:rPr>
                        <a:t>7.5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8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3.9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61638"/>
                          </a:solidFill>
                          <a:effectLst/>
                          <a:latin typeface="Tahoma" pitchFamily="34" charset="0"/>
                        </a:rPr>
                        <a:t>1981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</a:rPr>
                        <a:t>316 953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8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</a:rPr>
                        <a:t>5.6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8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12.7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61638"/>
                          </a:solidFill>
                          <a:effectLst/>
                          <a:latin typeface="Tahoma" pitchFamily="34" charset="0"/>
                        </a:rPr>
                        <a:t>1991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</a:rPr>
                        <a:t>312 061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8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</a:rPr>
                        <a:t>5.5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8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17.5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61638"/>
                          </a:solidFill>
                          <a:effectLst/>
                          <a:latin typeface="Tahoma" pitchFamily="34" charset="0"/>
                        </a:rPr>
                        <a:t>2001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</a:rPr>
                        <a:t>264 026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8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</a:rPr>
                        <a:t>4.6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8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27.1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61638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</a:rPr>
                        <a:t>204 830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</a:rPr>
                        <a:t>3.4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39%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4078" name="Group 78"/>
          <p:cNvGraphicFramePr>
            <a:graphicFrameLocks noGrp="1"/>
          </p:cNvGraphicFramePr>
          <p:nvPr/>
        </p:nvGraphicFramePr>
        <p:xfrm>
          <a:off x="468313" y="5661025"/>
          <a:ext cx="8218487" cy="1012825"/>
        </p:xfrm>
        <a:graphic>
          <a:graphicData uri="http://schemas.openxmlformats.org/drawingml/2006/table">
            <a:tbl>
              <a:tblPr/>
              <a:tblGrid>
                <a:gridCol w="2374900"/>
                <a:gridCol w="1728787"/>
                <a:gridCol w="2057400"/>
                <a:gridCol w="2057400"/>
              </a:tblGrid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61638"/>
                          </a:solidFill>
                          <a:effectLst/>
                          <a:latin typeface="Tahoma" pitchFamily="34" charset="0"/>
                        </a:rPr>
                        <a:t>Veneto 2004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19 032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37.9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61638"/>
                          </a:solidFill>
                          <a:effectLst/>
                          <a:latin typeface="Tahoma" pitchFamily="34" charset="0"/>
                        </a:rPr>
                        <a:t>Veneto 2011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</a:rPr>
                        <a:t>15 496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800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8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</a:rPr>
                        <a:t>47.5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67" name="Oval 74"/>
          <p:cNvSpPr>
            <a:spLocks noChangeArrowheads="1"/>
          </p:cNvSpPr>
          <p:nvPr/>
        </p:nvSpPr>
        <p:spPr bwMode="auto">
          <a:xfrm>
            <a:off x="7164388" y="2276475"/>
            <a:ext cx="1008062" cy="38163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68" name="Rectangle 75"/>
          <p:cNvSpPr>
            <a:spLocks noChangeArrowheads="1"/>
          </p:cNvSpPr>
          <p:nvPr/>
        </p:nvSpPr>
        <p:spPr bwMode="auto">
          <a:xfrm>
            <a:off x="6300788" y="476250"/>
            <a:ext cx="249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Fonte: Castiglioni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Meno matrimonio, più matrimoni</a:t>
            </a:r>
          </a:p>
        </p:txBody>
      </p:sp>
      <p:pic>
        <p:nvPicPr>
          <p:cNvPr id="24580" name="Picture 2" descr="Immagine inserit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142984"/>
            <a:ext cx="6786610" cy="4493949"/>
          </a:xfrm>
          <a:noFill/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500034" y="5643578"/>
            <a:ext cx="8129590" cy="928694"/>
          </a:xfrm>
        </p:spPr>
        <p:txBody>
          <a:bodyPr/>
          <a:lstStyle/>
          <a:p>
            <a:r>
              <a:rPr lang="it-IT" sz="2400" dirty="0" smtClean="0">
                <a:solidFill>
                  <a:srgbClr val="FF0000"/>
                </a:solidFill>
              </a:rPr>
              <a:t>67% </a:t>
            </a:r>
            <a:r>
              <a:rPr lang="it-IT" sz="2400" dirty="0" smtClean="0"/>
              <a:t>matrimoni in regime di separazione dei beni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13%</a:t>
            </a:r>
            <a:r>
              <a:rPr lang="it-IT" sz="2400" dirty="0" smtClean="0"/>
              <a:t> matrimoni con almeno uno straniero </a:t>
            </a:r>
            <a:r>
              <a:rPr lang="it-IT" sz="2000" dirty="0" smtClean="0"/>
              <a:t>(in Veneto 20%)</a:t>
            </a:r>
            <a:endParaRPr lang="it-IT" sz="2000" dirty="0"/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2C9816-8F53-4776-8BAC-71A1B3C6734C}" type="slidenum">
              <a:rPr lang="it-IT"/>
              <a:pPr/>
              <a:t>15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12771F-8BF8-421B-8AC2-93C1FBFBA0E3}" type="slidenum">
              <a:rPr lang="it-IT"/>
              <a:pPr/>
              <a:t>16</a:t>
            </a:fld>
            <a:endParaRPr lang="it-IT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7793037" cy="609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it-IT" sz="4000" dirty="0" smtClean="0"/>
              <a:t>Età media al primo matrimonio </a:t>
            </a:r>
            <a:endParaRPr lang="en-GB" sz="4000" dirty="0" smtClean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844675"/>
            <a:ext cx="7775575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276600" y="1341438"/>
            <a:ext cx="2762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Italia 1950-2005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929290" y="1214422"/>
            <a:ext cx="321471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Nel 2011: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31 anni </a:t>
            </a:r>
            <a:r>
              <a:rPr lang="it-IT" dirty="0" smtClean="0"/>
              <a:t>per le donne e </a:t>
            </a:r>
            <a:r>
              <a:rPr lang="it-IT" dirty="0" smtClean="0">
                <a:solidFill>
                  <a:srgbClr val="FF0000"/>
                </a:solidFill>
              </a:rPr>
              <a:t>34</a:t>
            </a:r>
            <a:r>
              <a:rPr lang="it-IT" dirty="0" smtClean="0"/>
              <a:t> per gli uomini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000760" y="4929198"/>
            <a:ext cx="300039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Permane la </a:t>
            </a:r>
            <a:r>
              <a:rPr lang="it-IT" dirty="0" err="1" smtClean="0">
                <a:solidFill>
                  <a:srgbClr val="FF0000"/>
                </a:solidFill>
              </a:rPr>
              <a:t>diff</a:t>
            </a:r>
            <a:r>
              <a:rPr lang="it-IT" dirty="0" smtClean="0">
                <a:solidFill>
                  <a:srgbClr val="FF0000"/>
                </a:solidFill>
              </a:rPr>
              <a:t>. </a:t>
            </a:r>
            <a:r>
              <a:rPr lang="it-IT" dirty="0">
                <a:solidFill>
                  <a:srgbClr val="FF0000"/>
                </a:solidFill>
              </a:rPr>
              <a:t>s</a:t>
            </a:r>
            <a:r>
              <a:rPr lang="it-IT" dirty="0" smtClean="0">
                <a:solidFill>
                  <a:srgbClr val="FF0000"/>
                </a:solidFill>
              </a:rPr>
              <a:t>i età tra gli sposi!!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B54DCD-399D-4828-A5E9-36792E2FD837}" type="slidenum">
              <a:rPr lang="it-IT"/>
              <a:pPr/>
              <a:t>17</a:t>
            </a:fld>
            <a:endParaRPr lang="it-IT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042988" y="1916113"/>
            <a:ext cx="7104062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it-IT" sz="2400" b="1">
                <a:solidFill>
                  <a:srgbClr val="FF3300"/>
                </a:solidFill>
                <a:latin typeface="Arial" charset="0"/>
              </a:rPr>
              <a:t>Età media al primo matrimonio degli uomini </a:t>
            </a:r>
          </a:p>
          <a:p>
            <a:pPr marL="342900" indent="-342900"/>
            <a:r>
              <a:rPr lang="it-IT" sz="2400" b="1">
                <a:solidFill>
                  <a:srgbClr val="FF3300"/>
                </a:solidFill>
                <a:latin typeface="Arial" charset="0"/>
              </a:rPr>
              <a:t>ed età media all’ordinazione dei nuovi sacerdoti</a:t>
            </a:r>
          </a:p>
          <a:p>
            <a:pPr marL="342900" indent="-342900"/>
            <a:endParaRPr lang="it-IT" sz="1800" b="1">
              <a:solidFill>
                <a:srgbClr val="FF3300"/>
              </a:solidFill>
              <a:latin typeface="Arial" charset="0"/>
            </a:endParaRPr>
          </a:p>
          <a:p>
            <a:pPr marL="342900" indent="-342900"/>
            <a:r>
              <a:rPr lang="it-IT" sz="1800" b="1">
                <a:solidFill>
                  <a:schemeClr val="tx2"/>
                </a:solidFill>
                <a:latin typeface="Arial" charset="0"/>
              </a:rPr>
              <a:t>Anno		        Matrimonio		        Ordinazione</a:t>
            </a:r>
            <a:endParaRPr lang="it-IT" sz="1800">
              <a:solidFill>
                <a:schemeClr val="tx2"/>
              </a:solidFill>
              <a:latin typeface="Arial" charset="0"/>
            </a:endParaRPr>
          </a:p>
          <a:p>
            <a:pPr marL="342900" indent="-342900"/>
            <a:r>
              <a:rPr lang="it-IT" sz="1800">
                <a:latin typeface="Arial" charset="0"/>
              </a:rPr>
              <a:t>1976			27.1			27.0</a:t>
            </a:r>
          </a:p>
          <a:p>
            <a:pPr marL="342900" indent="-342900"/>
            <a:r>
              <a:rPr lang="it-IT" sz="1800">
                <a:latin typeface="Arial" charset="0"/>
              </a:rPr>
              <a:t>1981			27.5			28.1</a:t>
            </a:r>
          </a:p>
          <a:p>
            <a:pPr marL="342900" indent="-342900"/>
            <a:r>
              <a:rPr lang="it-IT" sz="1800">
                <a:latin typeface="Arial" charset="0"/>
              </a:rPr>
              <a:t>1986			28.1			28.1</a:t>
            </a:r>
          </a:p>
          <a:p>
            <a:pPr marL="342900" indent="-342900"/>
            <a:r>
              <a:rPr lang="it-IT" sz="1800">
                <a:latin typeface="Arial" charset="0"/>
              </a:rPr>
              <a:t>1991			28.0			28.8</a:t>
            </a:r>
          </a:p>
          <a:p>
            <a:pPr marL="342900" indent="-342900">
              <a:buFontTx/>
              <a:buAutoNum type="arabicPlain" startAt="1996"/>
            </a:pPr>
            <a:r>
              <a:rPr lang="it-IT" sz="1800">
                <a:latin typeface="Arial" charset="0"/>
              </a:rPr>
              <a:t> 			30.1			29.9</a:t>
            </a:r>
          </a:p>
          <a:p>
            <a:pPr marL="342900" indent="-342900"/>
            <a:r>
              <a:rPr lang="it-IT" sz="1800">
                <a:latin typeface="Arial" charset="0"/>
              </a:rPr>
              <a:t>2001 			31.0			31.0</a:t>
            </a:r>
          </a:p>
          <a:p>
            <a:pPr marL="342900" indent="-342900"/>
            <a:endParaRPr lang="it-IT" sz="1800">
              <a:latin typeface="Arial" charset="0"/>
            </a:endParaRPr>
          </a:p>
          <a:p>
            <a:pPr marL="342900" indent="-342900"/>
            <a:r>
              <a:rPr lang="it-IT" sz="1400">
                <a:latin typeface="Arial" charset="0"/>
              </a:rPr>
              <a:t>Fonte: Diotallevi L. (a cura di) </a:t>
            </a:r>
            <a:r>
              <a:rPr lang="it-IT" sz="1400" i="1">
                <a:latin typeface="Arial" charset="0"/>
              </a:rPr>
              <a:t>La parabola del clero</a:t>
            </a:r>
            <a:r>
              <a:rPr lang="it-IT" sz="1400">
                <a:latin typeface="Arial" charset="0"/>
              </a:rPr>
              <a:t>, </a:t>
            </a:r>
          </a:p>
          <a:p>
            <a:pPr marL="342900" indent="-342900"/>
            <a:r>
              <a:rPr lang="it-IT" sz="1400">
                <a:latin typeface="Arial" charset="0"/>
              </a:rPr>
              <a:t>           Edizione della Fondazione Giovanni Agnelli, Torino, 2005.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755650" y="244475"/>
            <a:ext cx="5459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>
                <a:solidFill>
                  <a:schemeClr val="tx2"/>
                </a:solidFill>
              </a:rPr>
              <a:t>A che età ci si sposa?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163366-95DC-4E60-8117-1C4542EDFD46}" type="slidenum">
              <a:rPr lang="it-IT"/>
              <a:pPr/>
              <a:t>18</a:t>
            </a:fld>
            <a:endParaRPr lang="it-IT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Dunque: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17713"/>
            <a:ext cx="8415338" cy="4114800"/>
          </a:xfrm>
        </p:spPr>
        <p:txBody>
          <a:bodyPr/>
          <a:lstStyle/>
          <a:p>
            <a:pPr eaLnBrk="1" hangingPunct="1"/>
            <a:r>
              <a:rPr lang="it-IT" sz="2800" smtClean="0"/>
              <a:t>Fase dinamica, lenta convergenza verso i comportamenti degli altri paesi europei</a:t>
            </a:r>
          </a:p>
          <a:p>
            <a:pPr eaLnBrk="1" hangingPunct="1"/>
            <a:endParaRPr lang="it-IT" sz="2800" smtClean="0"/>
          </a:p>
          <a:p>
            <a:pPr eaLnBrk="1" hangingPunct="1"/>
            <a:r>
              <a:rPr lang="it-IT" sz="2800" smtClean="0"/>
              <a:t>Nonostante i mutamenti in atto:</a:t>
            </a:r>
          </a:p>
          <a:p>
            <a:pPr lvl="1" eaLnBrk="1" hangingPunct="1"/>
            <a:r>
              <a:rPr lang="it-IT" sz="2400" smtClean="0"/>
              <a:t>l’istituzione matrimoniale sembra tenere</a:t>
            </a:r>
          </a:p>
          <a:p>
            <a:pPr lvl="1" eaLnBrk="1" hangingPunct="1"/>
            <a:r>
              <a:rPr lang="it-IT" sz="2400" smtClean="0"/>
              <a:t>L’80% dei giovani non la ritiene un’istituzione superata</a:t>
            </a:r>
          </a:p>
          <a:p>
            <a:pPr lvl="1" eaLnBrk="1" hangingPunct="1"/>
            <a:r>
              <a:rPr lang="it-IT" sz="2400" smtClean="0"/>
              <a:t>Più bassa la quota di persone mai entrata in unione, rispetto ad altri Paesi</a:t>
            </a:r>
          </a:p>
          <a:p>
            <a:pPr lvl="1" eaLnBrk="1" hangingPunct="1">
              <a:buFont typeface="Wingdings" pitchFamily="2" charset="2"/>
              <a:buNone/>
            </a:pPr>
            <a:endParaRPr lang="it-IT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81300"/>
            <a:ext cx="9144000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lunga permanenza dei giovani in famiglia</a:t>
            </a:r>
            <a:endParaRPr lang="it-IT" sz="4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50825" y="4365625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F02B05-70A8-4863-9DA8-3BC7F17C984F}" type="slidenum">
              <a:rPr lang="it-IT"/>
              <a:pPr/>
              <a:t>2</a:t>
            </a:fld>
            <a:endParaRPr lang="it-IT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Oggi parleremo di: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  <a:p>
            <a:pPr eaLnBrk="1" hangingPunct="1"/>
            <a:r>
              <a:rPr lang="it-IT" dirty="0" smtClean="0"/>
              <a:t>I cambiamenti delle strutture familiari</a:t>
            </a:r>
          </a:p>
          <a:p>
            <a:pPr eaLnBrk="1" hangingPunct="1"/>
            <a:r>
              <a:rPr lang="it-IT" dirty="0" smtClean="0"/>
              <a:t>Tempi e modi del fare e rimanere famiglia</a:t>
            </a:r>
          </a:p>
          <a:p>
            <a:pPr eaLnBrk="1" hangingPunct="1"/>
            <a:r>
              <a:rPr lang="it-IT" dirty="0" smtClean="0"/>
              <a:t>Cosa succede dentro le famiglie: ruoli di genere</a:t>
            </a:r>
          </a:p>
          <a:p>
            <a:pPr eaLnBrk="1" hangingPunct="1">
              <a:buFont typeface="Wingdings" pitchFamily="2" charset="2"/>
              <a:buNone/>
            </a:pPr>
            <a:endParaRPr lang="it-IT" dirty="0" smtClean="0">
              <a:solidFill>
                <a:schemeClr val="hlink"/>
              </a:solidFill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4E2EF-EB8D-4CC6-BA3E-DC56D52DCFF1}" type="slidenum">
              <a:rPr lang="it-IT"/>
              <a:pPr/>
              <a:t>20</a:t>
            </a:fld>
            <a:endParaRPr lang="it-IT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La“sindrome del ritardo”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it-IT" sz="2400" smtClean="0"/>
              <a:t>In Italia, negli ultimi 30 anni: posticipo  di tutte le tappe della </a:t>
            </a:r>
            <a:r>
              <a:rPr lang="it-IT" sz="2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transizione allo stato adulto</a:t>
            </a:r>
          </a:p>
          <a:p>
            <a:pPr eaLnBrk="1" hangingPunct="1">
              <a:defRPr/>
            </a:pPr>
            <a:r>
              <a:rPr lang="it-IT" sz="2400" smtClean="0"/>
              <a:t>La permanenza nella famiglia d’origine è andata aumentando nelle generazioni</a:t>
            </a:r>
          </a:p>
          <a:p>
            <a:pPr eaLnBrk="1" hangingPunct="1">
              <a:defRPr/>
            </a:pPr>
            <a:endParaRPr lang="it-IT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it-IT" sz="2400" smtClean="0"/>
          </a:p>
        </p:txBody>
      </p:sp>
      <p:sp>
        <p:nvSpPr>
          <p:cNvPr id="1107972" name="Rectangle 4"/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chemeClr val="hlink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smtClean="0">
                <a:cs typeface="Arial" pitchFamily="34" charset="0"/>
              </a:rPr>
              <a:t>Caso unico in Europa</a:t>
            </a:r>
          </a:p>
          <a:p>
            <a:pPr eaLnBrk="1" hangingPunct="1">
              <a:defRPr/>
            </a:pPr>
            <a:r>
              <a:rPr lang="en-GB" sz="2400" smtClean="0">
                <a:cs typeface="Arial" pitchFamily="34" charset="0"/>
              </a:rPr>
              <a:t>Possibili </a:t>
            </a:r>
            <a:r>
              <a:rPr lang="en-GB" sz="2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cause</a:t>
            </a:r>
            <a:r>
              <a:rPr lang="en-GB" sz="2400" smtClean="0">
                <a:cs typeface="Arial" pitchFamily="34" charset="0"/>
              </a:rPr>
              <a:t>:</a:t>
            </a:r>
          </a:p>
          <a:p>
            <a:pPr lvl="1" eaLnBrk="1" hangingPunct="1">
              <a:defRPr/>
            </a:pPr>
            <a:r>
              <a:rPr lang="it-IT" sz="2000" smtClean="0">
                <a:cs typeface="Arial" pitchFamily="34" charset="0"/>
              </a:rPr>
              <a:t>“Mammismo”</a:t>
            </a:r>
          </a:p>
          <a:p>
            <a:pPr lvl="1" eaLnBrk="1" hangingPunct="1">
              <a:defRPr/>
            </a:pPr>
            <a:r>
              <a:rPr lang="it-IT" sz="2000" smtClean="0">
                <a:cs typeface="Arial" pitchFamily="34" charset="0"/>
              </a:rPr>
              <a:t>Alto livello di disoccupazione giovanile</a:t>
            </a:r>
          </a:p>
          <a:p>
            <a:pPr lvl="1" eaLnBrk="1" hangingPunct="1">
              <a:defRPr/>
            </a:pPr>
            <a:r>
              <a:rPr lang="it-IT" sz="2000" smtClean="0">
                <a:cs typeface="Arial" pitchFamily="34" charset="0"/>
              </a:rPr>
              <a:t>Bassi redditi dei giovani</a:t>
            </a:r>
          </a:p>
          <a:p>
            <a:pPr lvl="1" eaLnBrk="1" hangingPunct="1">
              <a:defRPr/>
            </a:pPr>
            <a:r>
              <a:rPr lang="it-IT" sz="2000" smtClean="0">
                <a:cs typeface="Arial" pitchFamily="34" charset="0"/>
              </a:rPr>
              <a:t>Precarietà occupazionale</a:t>
            </a:r>
          </a:p>
          <a:p>
            <a:pPr lvl="1" eaLnBrk="1" hangingPunct="1">
              <a:defRPr/>
            </a:pPr>
            <a:r>
              <a:rPr lang="it-IT" sz="2000" smtClean="0">
                <a:cs typeface="Arial" pitchFamily="34" charset="0"/>
              </a:rPr>
              <a:t>Scarsa protezione sociale</a:t>
            </a:r>
          </a:p>
          <a:p>
            <a:pPr lvl="1" eaLnBrk="1" hangingPunct="1">
              <a:defRPr/>
            </a:pPr>
            <a:r>
              <a:rPr lang="it-IT" sz="2000" smtClean="0">
                <a:cs typeface="Arial" pitchFamily="34" charset="0"/>
              </a:rPr>
              <a:t>Caratteristiche del mercato delle abitazioni</a:t>
            </a:r>
          </a:p>
        </p:txBody>
      </p:sp>
      <p:pic>
        <p:nvPicPr>
          <p:cNvPr id="33798" name="Picture 5" descr="temp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868863"/>
            <a:ext cx="11731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79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97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032D85-434D-4880-BB54-E6D90C2E7752}" type="slidenum">
              <a:rPr lang="it-IT"/>
              <a:pPr/>
              <a:t>21</a:t>
            </a:fld>
            <a:endParaRPr lang="it-IT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188913"/>
            <a:ext cx="8642350" cy="647700"/>
          </a:xfrm>
        </p:spPr>
        <p:txBody>
          <a:bodyPr/>
          <a:lstStyle/>
          <a:p>
            <a:pPr eaLnBrk="1" hangingPunct="1"/>
            <a:r>
              <a:rPr lang="it-IT" sz="2800" smtClean="0"/>
              <a:t>I giovani (18-34 anni): % che vive con i genitori</a:t>
            </a:r>
            <a:endParaRPr lang="en-GB" sz="2800" smtClean="0"/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79388" y="6553200"/>
            <a:ext cx="8208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>
                <a:latin typeface="Times New Roman" pitchFamily="18" charset="0"/>
              </a:rPr>
              <a:t>Fonte: </a:t>
            </a:r>
            <a:r>
              <a:rPr lang="en-US" sz="1200">
                <a:latin typeface="Times New Roman" pitchFamily="18" charset="0"/>
              </a:rPr>
              <a:t>European Foundation for the Improvement of Living and Working Conditions</a:t>
            </a:r>
            <a:endParaRPr lang="en-GB" sz="1200">
              <a:latin typeface="Times New Roman" pitchFamily="18" charset="0"/>
            </a:endParaRPr>
          </a:p>
        </p:txBody>
      </p:sp>
      <p:pic>
        <p:nvPicPr>
          <p:cNvPr id="3482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52413" y="665163"/>
            <a:ext cx="9396413" cy="6192837"/>
          </a:xfrm>
          <a:noFill/>
        </p:spPr>
      </p:pic>
      <p:sp>
        <p:nvSpPr>
          <p:cNvPr id="34822" name="AutoShape 5"/>
          <p:cNvSpPr>
            <a:spLocks noChangeArrowheads="1"/>
          </p:cNvSpPr>
          <p:nvPr/>
        </p:nvSpPr>
        <p:spPr bwMode="auto">
          <a:xfrm>
            <a:off x="7235825" y="836613"/>
            <a:ext cx="431800" cy="719137"/>
          </a:xfrm>
          <a:prstGeom prst="downArrow">
            <a:avLst>
              <a:gd name="adj1" fmla="val 50000"/>
              <a:gd name="adj2" fmla="val 41636"/>
            </a:avLst>
          </a:prstGeom>
          <a:solidFill>
            <a:srgbClr val="CC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BFEF17-3CC7-430C-9437-D59A1BD7706C}" type="slidenum">
              <a:rPr lang="it-IT"/>
              <a:pPr/>
              <a:t>22</a:t>
            </a:fld>
            <a:endParaRPr lang="it-IT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67713" cy="609600"/>
          </a:xfrm>
        </p:spPr>
        <p:txBody>
          <a:bodyPr/>
          <a:lstStyle/>
          <a:p>
            <a:pPr eaLnBrk="1" hangingPunct="1"/>
            <a:r>
              <a:rPr lang="it-IT" sz="2400" b="1" smtClean="0"/>
              <a:t>Tipologie familiari (in %)</a:t>
            </a:r>
            <a:br>
              <a:rPr lang="it-IT" sz="2400" b="1" smtClean="0"/>
            </a:br>
            <a:r>
              <a:rPr lang="it-IT" sz="2400" smtClean="0"/>
              <a:t>Donne e uomini nella fascia d’età 30-34 anni </a:t>
            </a:r>
            <a:r>
              <a:rPr lang="it-IT" sz="4000" b="1" smtClean="0"/>
              <a:t> </a:t>
            </a:r>
            <a:endParaRPr lang="en-GB" sz="4000" b="1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635000" y="1731963"/>
          <a:ext cx="8494713" cy="5106987"/>
        </p:xfrm>
        <a:graphic>
          <a:graphicData uri="http://schemas.openxmlformats.org/presentationml/2006/ole">
            <p:oleObj spid="_x0000_s2050" name="Documento" r:id="rId4" imgW="7638464" imgH="4591870" progId="Word.Document.8">
              <p:embed/>
            </p:oleObj>
          </a:graphicData>
        </a:graphic>
      </p:graphicFrame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716463" y="6092825"/>
            <a:ext cx="3881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1" lang="it-IT" sz="1600" i="1"/>
              <a:t>Fonte T. Fokkema, A.C. Liefbroer (2008)</a:t>
            </a:r>
            <a:r>
              <a:rPr kumimoji="1" lang="it-IT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B2F0D1-AACC-4654-8243-5787386095C0}" type="slidenum">
              <a:rPr lang="it-IT"/>
              <a:pPr/>
              <a:t>23</a:t>
            </a:fld>
            <a:endParaRPr lang="it-IT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La transizione allo Stato adulto 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337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smtClean="0"/>
              <a:t>In molti paesi </a:t>
            </a:r>
            <a:r>
              <a:rPr lang="it-IT" sz="2400" smtClean="0">
                <a:solidFill>
                  <a:schemeClr val="folHlink"/>
                </a:solidFill>
              </a:rPr>
              <a:t>dell’Europa nord-occidentale</a:t>
            </a:r>
            <a:r>
              <a:rPr lang="it-IT" sz="2400" smtClean="0"/>
              <a:t> la maggioranza dei giovani all’età di </a:t>
            </a:r>
            <a:r>
              <a:rPr lang="it-IT" sz="2400" smtClean="0">
                <a:solidFill>
                  <a:schemeClr val="folHlink"/>
                </a:solidFill>
              </a:rPr>
              <a:t>25 anni</a:t>
            </a:r>
            <a:r>
              <a:rPr lang="it-IT" sz="2400" smtClean="0"/>
              <a:t> ha già conquistato una propria autonomia dalla famiglia di origine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smtClean="0"/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in Italia il distacco dai genitori avviene più comunemente vicino ai </a:t>
            </a:r>
            <a:r>
              <a:rPr lang="it-IT" sz="2400" smtClean="0">
                <a:solidFill>
                  <a:schemeClr val="hlink"/>
                </a:solidFill>
              </a:rPr>
              <a:t>30 anni</a:t>
            </a:r>
            <a:r>
              <a:rPr lang="it-IT" sz="2400" smtClean="0"/>
              <a:t> che ai 20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smtClean="0"/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Nei contesti nei quali si esce più tardi, come in Italia, è più comune formare </a:t>
            </a:r>
            <a:r>
              <a:rPr lang="it-IT" sz="2400" smtClean="0">
                <a:solidFill>
                  <a:schemeClr val="hlink"/>
                </a:solidFill>
              </a:rPr>
              <a:t>direttamente un proprio nucleo familiare.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Dove invece i giovani escono più precocemente, è più comune andare a </a:t>
            </a:r>
            <a:r>
              <a:rPr lang="it-IT" sz="2400" smtClean="0">
                <a:solidFill>
                  <a:schemeClr val="folHlink"/>
                </a:solidFill>
              </a:rPr>
              <a:t>vivere da soli</a:t>
            </a:r>
            <a:r>
              <a:rPr lang="it-IT" sz="2400" smtClean="0"/>
              <a:t> </a:t>
            </a:r>
            <a:br>
              <a:rPr lang="it-IT" sz="2400" smtClean="0"/>
            </a:b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594501-067D-432B-8501-A9C131BB0A0F}" type="slidenum">
              <a:rPr lang="it-IT"/>
              <a:pPr/>
              <a:t>24</a:t>
            </a:fld>
            <a:endParaRPr lang="it-IT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151813" cy="609600"/>
          </a:xfrm>
        </p:spPr>
        <p:txBody>
          <a:bodyPr/>
          <a:lstStyle/>
          <a:p>
            <a:pPr eaLnBrk="1" hangingPunct="1"/>
            <a:r>
              <a:rPr lang="it-IT" sz="2400" smtClean="0"/>
              <a:t>Giovani ancora nella famiglia di origine tra 16-24, 25-29 e 30-35 anni per ripartizione (Multiscopo 2008-09).</a:t>
            </a:r>
            <a:r>
              <a:rPr lang="it-IT" sz="4000" smtClean="0"/>
              <a:t> </a:t>
            </a:r>
            <a:endParaRPr lang="en-GB" sz="400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547813" y="1268413"/>
          <a:ext cx="5886450" cy="2705100"/>
        </p:xfrm>
        <a:graphic>
          <a:graphicData uri="http://schemas.openxmlformats.org/presentationml/2006/ole">
            <p:oleObj spid="_x0000_s1026" name="Grafico" r:id="rId4" imgW="5886450" imgH="2552700" progId="Excel.Sheet.8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1619250" y="3789363"/>
          <a:ext cx="5895975" cy="2714625"/>
        </p:xfrm>
        <a:graphic>
          <a:graphicData uri="http://schemas.openxmlformats.org/presentationml/2006/ole">
            <p:oleObj spid="_x0000_s1027" name="Grafico" r:id="rId5" imgW="5895975" imgH="2562225" progId="Excel.Sheet.8">
              <p:embed/>
            </p:oleObj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6308725"/>
            <a:ext cx="2951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600" i="1"/>
              <a:t>Fonte: Tanturri e Terzera 2011</a:t>
            </a:r>
            <a:endParaRPr kumimoji="1" lang="en-GB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6994C2-7E8B-419F-8EAD-A968B1A413B8}" type="slidenum">
              <a:rPr lang="it-IT"/>
              <a:pPr/>
              <a:t>25</a:t>
            </a:fld>
            <a:endParaRPr lang="it-IT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I giovani single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57338"/>
            <a:ext cx="7772400" cy="4386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smtClean="0"/>
              <a:t>I giovani single italiani vivono usualmente con i genitori, pur avendo conquistato molta libertà di comportamento, in particolare nella sfera dell’espressione della propria sessualità.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smtClean="0"/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Viceversa, in molti altri paesi occidentali, i single vivono molto più comunemente per conto proprio o con altri coetanei.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smtClean="0"/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Il numero di giovani che vivono per conto proprio (in famiglie unipersonali) sono in sensibile aumento, ma i valori sono ancora contenuti, e rimangono tra i più bassi in Europa </a:t>
            </a:r>
            <a:r>
              <a:rPr lang="it-IT" sz="2400" smtClean="0">
                <a:solidFill>
                  <a:srgbClr val="990033"/>
                </a:solidFill>
              </a:rPr>
              <a:t>(&lt;10%)</a:t>
            </a:r>
            <a:endParaRPr lang="en-GB" sz="240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BD2E1F-FCB1-486E-9C05-285130784322}" type="slidenum">
              <a:rPr lang="it-IT"/>
              <a:pPr/>
              <a:t>26</a:t>
            </a:fld>
            <a:endParaRPr lang="it-IT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/>
          <a:lstStyle/>
          <a:p>
            <a:pPr eaLnBrk="1" hangingPunct="1"/>
            <a:r>
              <a:rPr lang="en-GB" sz="2800" smtClean="0"/>
              <a:t>La cultura conta? In Australia: i figli di immigrati italiani</a:t>
            </a:r>
            <a:r>
              <a:rPr lang="en-GB" sz="4000" b="1" smtClean="0"/>
              <a:t> </a:t>
            </a:r>
          </a:p>
        </p:txBody>
      </p:sp>
      <p:pic>
        <p:nvPicPr>
          <p:cNvPr id="3789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341438"/>
            <a:ext cx="8137525" cy="5203825"/>
          </a:xfrm>
          <a:noFill/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323850" y="4508500"/>
            <a:ext cx="2160588" cy="21590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7092950" y="4508500"/>
            <a:ext cx="574675" cy="21590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23850" y="2636838"/>
            <a:ext cx="7993063" cy="287337"/>
          </a:xfrm>
          <a:prstGeom prst="rect">
            <a:avLst/>
          </a:prstGeom>
          <a:solidFill>
            <a:schemeClr val="hlink">
              <a:alpha val="2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3563938" y="4508500"/>
            <a:ext cx="574675" cy="21590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5292725" y="4508500"/>
            <a:ext cx="574675" cy="21590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F119CF-EAAE-48A1-A302-866C0F9A5BC4}" type="slidenum">
              <a:rPr lang="it-IT"/>
              <a:pPr/>
              <a:t>27</a:t>
            </a:fld>
            <a:endParaRPr lang="it-IT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Non solo mammoni!</a:t>
            </a:r>
          </a:p>
        </p:txBody>
      </p:sp>
      <p:pic>
        <p:nvPicPr>
          <p:cNvPr id="3891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412875"/>
            <a:ext cx="7632700" cy="3513138"/>
          </a:xfrm>
          <a:noFill/>
        </p:spPr>
      </p:pic>
      <p:sp>
        <p:nvSpPr>
          <p:cNvPr id="389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276475"/>
            <a:ext cx="3810000" cy="4114800"/>
          </a:xfrm>
        </p:spPr>
        <p:txBody>
          <a:bodyPr/>
          <a:lstStyle/>
          <a:p>
            <a:pPr eaLnBrk="1" hangingPunct="1"/>
            <a:r>
              <a:rPr lang="it-IT" sz="2800" smtClean="0"/>
              <a:t>I tassi di attività dei giovani italiani molto più bassi  rispetto ai coetanei europei</a:t>
            </a:r>
          </a:p>
          <a:p>
            <a:pPr eaLnBrk="1" hangingPunct="1"/>
            <a:r>
              <a:rPr lang="it-IT" sz="2800" smtClean="0"/>
              <a:t>Soprattutto per i più istruiti!</a:t>
            </a: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539750" y="5956300"/>
            <a:ext cx="2079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600" i="1"/>
              <a:t>Fonte: Rosina (2010)</a:t>
            </a:r>
            <a:endParaRPr kumimoji="1" lang="en-GB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3600"/>
            <a:ext cx="9144000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coppie di fatto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52CE22-043D-4226-B45E-F2610F317BCE}" type="slidenum">
              <a:rPr lang="it-IT"/>
              <a:pPr/>
              <a:t>29</a:t>
            </a:fld>
            <a:endParaRPr lang="it-IT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smtClean="0"/>
              <a:t>Percentuale convivenze sul totale delle prime unioni. Donne, per generazione.</a:t>
            </a:r>
            <a:endParaRPr lang="en-GB" sz="3200" smtClean="0"/>
          </a:p>
        </p:txBody>
      </p:sp>
      <p:grpSp>
        <p:nvGrpSpPr>
          <p:cNvPr id="40964" name="Group 3"/>
          <p:cNvGrpSpPr>
            <a:grpSpLocks noChangeAspect="1"/>
          </p:cNvGrpSpPr>
          <p:nvPr/>
        </p:nvGrpSpPr>
        <p:grpSpPr bwMode="auto">
          <a:xfrm>
            <a:off x="971550" y="1916113"/>
            <a:ext cx="7343775" cy="4629150"/>
            <a:chOff x="3079" y="3951"/>
            <a:chExt cx="5580" cy="3518"/>
          </a:xfrm>
        </p:grpSpPr>
        <p:sp>
          <p:nvSpPr>
            <p:cNvPr id="40969" name="AutoShape 4"/>
            <p:cNvSpPr>
              <a:spLocks noChangeAspect="1" noChangeArrowheads="1"/>
            </p:cNvSpPr>
            <p:nvPr/>
          </p:nvSpPr>
          <p:spPr bwMode="auto">
            <a:xfrm>
              <a:off x="3079" y="3951"/>
              <a:ext cx="5580" cy="3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70" name="Rectangle 5"/>
            <p:cNvSpPr>
              <a:spLocks noChangeArrowheads="1"/>
            </p:cNvSpPr>
            <p:nvPr/>
          </p:nvSpPr>
          <p:spPr bwMode="auto">
            <a:xfrm>
              <a:off x="3449" y="4153"/>
              <a:ext cx="5058" cy="2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71" name="Line 6"/>
            <p:cNvSpPr>
              <a:spLocks noChangeShapeType="1"/>
            </p:cNvSpPr>
            <p:nvPr/>
          </p:nvSpPr>
          <p:spPr bwMode="auto">
            <a:xfrm>
              <a:off x="3449" y="6612"/>
              <a:ext cx="50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72" name="Line 7"/>
            <p:cNvSpPr>
              <a:spLocks noChangeShapeType="1"/>
            </p:cNvSpPr>
            <p:nvPr/>
          </p:nvSpPr>
          <p:spPr bwMode="auto">
            <a:xfrm>
              <a:off x="3449" y="6203"/>
              <a:ext cx="50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73" name="Line 8"/>
            <p:cNvSpPr>
              <a:spLocks noChangeShapeType="1"/>
            </p:cNvSpPr>
            <p:nvPr/>
          </p:nvSpPr>
          <p:spPr bwMode="auto">
            <a:xfrm>
              <a:off x="3449" y="5792"/>
              <a:ext cx="50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74" name="Line 9"/>
            <p:cNvSpPr>
              <a:spLocks noChangeShapeType="1"/>
            </p:cNvSpPr>
            <p:nvPr/>
          </p:nvSpPr>
          <p:spPr bwMode="auto">
            <a:xfrm>
              <a:off x="3449" y="5384"/>
              <a:ext cx="50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75" name="Line 10"/>
            <p:cNvSpPr>
              <a:spLocks noChangeShapeType="1"/>
            </p:cNvSpPr>
            <p:nvPr/>
          </p:nvSpPr>
          <p:spPr bwMode="auto">
            <a:xfrm>
              <a:off x="3449" y="4972"/>
              <a:ext cx="50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76" name="Line 11"/>
            <p:cNvSpPr>
              <a:spLocks noChangeShapeType="1"/>
            </p:cNvSpPr>
            <p:nvPr/>
          </p:nvSpPr>
          <p:spPr bwMode="auto">
            <a:xfrm>
              <a:off x="3449" y="4564"/>
              <a:ext cx="50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77" name="Line 12"/>
            <p:cNvSpPr>
              <a:spLocks noChangeShapeType="1"/>
            </p:cNvSpPr>
            <p:nvPr/>
          </p:nvSpPr>
          <p:spPr bwMode="auto">
            <a:xfrm>
              <a:off x="3449" y="4153"/>
              <a:ext cx="50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78" name="Rectangle 13"/>
            <p:cNvSpPr>
              <a:spLocks noChangeArrowheads="1"/>
            </p:cNvSpPr>
            <p:nvPr/>
          </p:nvSpPr>
          <p:spPr bwMode="auto">
            <a:xfrm>
              <a:off x="3449" y="4153"/>
              <a:ext cx="5058" cy="2870"/>
            </a:xfrm>
            <a:prstGeom prst="rect">
              <a:avLst/>
            </a:prstGeom>
            <a:noFill/>
            <a:ln w="381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79" name="Line 14"/>
            <p:cNvSpPr>
              <a:spLocks noChangeShapeType="1"/>
            </p:cNvSpPr>
            <p:nvPr/>
          </p:nvSpPr>
          <p:spPr bwMode="auto">
            <a:xfrm>
              <a:off x="3449" y="4153"/>
              <a:ext cx="1" cy="28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80" name="Line 15"/>
            <p:cNvSpPr>
              <a:spLocks noChangeShapeType="1"/>
            </p:cNvSpPr>
            <p:nvPr/>
          </p:nvSpPr>
          <p:spPr bwMode="auto">
            <a:xfrm>
              <a:off x="3404" y="7023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81" name="Line 16"/>
            <p:cNvSpPr>
              <a:spLocks noChangeShapeType="1"/>
            </p:cNvSpPr>
            <p:nvPr/>
          </p:nvSpPr>
          <p:spPr bwMode="auto">
            <a:xfrm>
              <a:off x="3404" y="6612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82" name="Line 17"/>
            <p:cNvSpPr>
              <a:spLocks noChangeShapeType="1"/>
            </p:cNvSpPr>
            <p:nvPr/>
          </p:nvSpPr>
          <p:spPr bwMode="auto">
            <a:xfrm>
              <a:off x="3404" y="6203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83" name="Line 18"/>
            <p:cNvSpPr>
              <a:spLocks noChangeShapeType="1"/>
            </p:cNvSpPr>
            <p:nvPr/>
          </p:nvSpPr>
          <p:spPr bwMode="auto">
            <a:xfrm>
              <a:off x="3404" y="5792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84" name="Line 19"/>
            <p:cNvSpPr>
              <a:spLocks noChangeShapeType="1"/>
            </p:cNvSpPr>
            <p:nvPr/>
          </p:nvSpPr>
          <p:spPr bwMode="auto">
            <a:xfrm>
              <a:off x="3404" y="5384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85" name="Line 20"/>
            <p:cNvSpPr>
              <a:spLocks noChangeShapeType="1"/>
            </p:cNvSpPr>
            <p:nvPr/>
          </p:nvSpPr>
          <p:spPr bwMode="auto">
            <a:xfrm>
              <a:off x="3404" y="4972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86" name="Line 21"/>
            <p:cNvSpPr>
              <a:spLocks noChangeShapeType="1"/>
            </p:cNvSpPr>
            <p:nvPr/>
          </p:nvSpPr>
          <p:spPr bwMode="auto">
            <a:xfrm>
              <a:off x="3404" y="4564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87" name="Line 22"/>
            <p:cNvSpPr>
              <a:spLocks noChangeShapeType="1"/>
            </p:cNvSpPr>
            <p:nvPr/>
          </p:nvSpPr>
          <p:spPr bwMode="auto">
            <a:xfrm>
              <a:off x="3404" y="4153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88" name="Line 23"/>
            <p:cNvSpPr>
              <a:spLocks noChangeShapeType="1"/>
            </p:cNvSpPr>
            <p:nvPr/>
          </p:nvSpPr>
          <p:spPr bwMode="auto">
            <a:xfrm>
              <a:off x="3449" y="7023"/>
              <a:ext cx="50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89" name="Line 24"/>
            <p:cNvSpPr>
              <a:spLocks noChangeShapeType="1"/>
            </p:cNvSpPr>
            <p:nvPr/>
          </p:nvSpPr>
          <p:spPr bwMode="auto">
            <a:xfrm flipV="1">
              <a:off x="3449" y="7023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90" name="Line 25"/>
            <p:cNvSpPr>
              <a:spLocks noChangeShapeType="1"/>
            </p:cNvSpPr>
            <p:nvPr/>
          </p:nvSpPr>
          <p:spPr bwMode="auto">
            <a:xfrm flipV="1">
              <a:off x="4293" y="7023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91" name="Line 26"/>
            <p:cNvSpPr>
              <a:spLocks noChangeShapeType="1"/>
            </p:cNvSpPr>
            <p:nvPr/>
          </p:nvSpPr>
          <p:spPr bwMode="auto">
            <a:xfrm flipV="1">
              <a:off x="5134" y="7023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92" name="Line 27"/>
            <p:cNvSpPr>
              <a:spLocks noChangeShapeType="1"/>
            </p:cNvSpPr>
            <p:nvPr/>
          </p:nvSpPr>
          <p:spPr bwMode="auto">
            <a:xfrm flipV="1">
              <a:off x="5978" y="7023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93" name="Line 28"/>
            <p:cNvSpPr>
              <a:spLocks noChangeShapeType="1"/>
            </p:cNvSpPr>
            <p:nvPr/>
          </p:nvSpPr>
          <p:spPr bwMode="auto">
            <a:xfrm flipV="1">
              <a:off x="6822" y="7023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94" name="Line 29"/>
            <p:cNvSpPr>
              <a:spLocks noChangeShapeType="1"/>
            </p:cNvSpPr>
            <p:nvPr/>
          </p:nvSpPr>
          <p:spPr bwMode="auto">
            <a:xfrm flipV="1">
              <a:off x="7663" y="7023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95" name="Line 30"/>
            <p:cNvSpPr>
              <a:spLocks noChangeShapeType="1"/>
            </p:cNvSpPr>
            <p:nvPr/>
          </p:nvSpPr>
          <p:spPr bwMode="auto">
            <a:xfrm flipV="1">
              <a:off x="8507" y="7023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96" name="Freeform 31"/>
            <p:cNvSpPr>
              <a:spLocks/>
            </p:cNvSpPr>
            <p:nvPr/>
          </p:nvSpPr>
          <p:spPr bwMode="auto">
            <a:xfrm>
              <a:off x="3862" y="6805"/>
              <a:ext cx="80" cy="14"/>
            </a:xfrm>
            <a:custGeom>
              <a:avLst/>
              <a:gdLst>
                <a:gd name="T0" fmla="*/ 0 w 80"/>
                <a:gd name="T1" fmla="*/ 3 h 14"/>
                <a:gd name="T2" fmla="*/ 78 w 80"/>
                <a:gd name="T3" fmla="*/ 0 h 14"/>
                <a:gd name="T4" fmla="*/ 80 w 80"/>
                <a:gd name="T5" fmla="*/ 11 h 14"/>
                <a:gd name="T6" fmla="*/ 3 w 80"/>
                <a:gd name="T7" fmla="*/ 14 h 14"/>
                <a:gd name="T8" fmla="*/ 0 w 80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4"/>
                <a:gd name="T17" fmla="*/ 80 w 8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4">
                  <a:moveTo>
                    <a:pt x="0" y="3"/>
                  </a:moveTo>
                  <a:lnTo>
                    <a:pt x="78" y="0"/>
                  </a:lnTo>
                  <a:lnTo>
                    <a:pt x="80" y="11"/>
                  </a:lnTo>
                  <a:lnTo>
                    <a:pt x="3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97" name="Rectangle 32"/>
            <p:cNvSpPr>
              <a:spLocks noChangeArrowheads="1"/>
            </p:cNvSpPr>
            <p:nvPr/>
          </p:nvSpPr>
          <p:spPr bwMode="auto">
            <a:xfrm>
              <a:off x="3975" y="6805"/>
              <a:ext cx="78" cy="11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98" name="Rectangle 33"/>
            <p:cNvSpPr>
              <a:spLocks noChangeArrowheads="1"/>
            </p:cNvSpPr>
            <p:nvPr/>
          </p:nvSpPr>
          <p:spPr bwMode="auto">
            <a:xfrm>
              <a:off x="4086" y="6805"/>
              <a:ext cx="77" cy="11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99" name="Rectangle 34"/>
            <p:cNvSpPr>
              <a:spLocks noChangeArrowheads="1"/>
            </p:cNvSpPr>
            <p:nvPr/>
          </p:nvSpPr>
          <p:spPr bwMode="auto">
            <a:xfrm>
              <a:off x="4207" y="6802"/>
              <a:ext cx="77" cy="11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00" name="Freeform 35"/>
            <p:cNvSpPr>
              <a:spLocks/>
            </p:cNvSpPr>
            <p:nvPr/>
          </p:nvSpPr>
          <p:spPr bwMode="auto">
            <a:xfrm>
              <a:off x="4315" y="6800"/>
              <a:ext cx="80" cy="13"/>
            </a:xfrm>
            <a:custGeom>
              <a:avLst/>
              <a:gdLst>
                <a:gd name="T0" fmla="*/ 0 w 80"/>
                <a:gd name="T1" fmla="*/ 2 h 13"/>
                <a:gd name="T2" fmla="*/ 77 w 80"/>
                <a:gd name="T3" fmla="*/ 0 h 13"/>
                <a:gd name="T4" fmla="*/ 80 w 80"/>
                <a:gd name="T5" fmla="*/ 11 h 13"/>
                <a:gd name="T6" fmla="*/ 2 w 80"/>
                <a:gd name="T7" fmla="*/ 13 h 13"/>
                <a:gd name="T8" fmla="*/ 0 w 80"/>
                <a:gd name="T9" fmla="*/ 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3"/>
                <a:gd name="T17" fmla="*/ 80 w 8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3">
                  <a:moveTo>
                    <a:pt x="0" y="2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01" name="Freeform 36"/>
            <p:cNvSpPr>
              <a:spLocks/>
            </p:cNvSpPr>
            <p:nvPr/>
          </p:nvSpPr>
          <p:spPr bwMode="auto">
            <a:xfrm>
              <a:off x="4425" y="6794"/>
              <a:ext cx="80" cy="14"/>
            </a:xfrm>
            <a:custGeom>
              <a:avLst/>
              <a:gdLst>
                <a:gd name="T0" fmla="*/ 0 w 80"/>
                <a:gd name="T1" fmla="*/ 3 h 14"/>
                <a:gd name="T2" fmla="*/ 77 w 80"/>
                <a:gd name="T3" fmla="*/ 0 h 14"/>
                <a:gd name="T4" fmla="*/ 80 w 80"/>
                <a:gd name="T5" fmla="*/ 11 h 14"/>
                <a:gd name="T6" fmla="*/ 3 w 80"/>
                <a:gd name="T7" fmla="*/ 14 h 14"/>
                <a:gd name="T8" fmla="*/ 0 w 80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4"/>
                <a:gd name="T17" fmla="*/ 80 w 8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4">
                  <a:moveTo>
                    <a:pt x="0" y="3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3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02" name="Freeform 37"/>
            <p:cNvSpPr>
              <a:spLocks/>
            </p:cNvSpPr>
            <p:nvPr/>
          </p:nvSpPr>
          <p:spPr bwMode="auto">
            <a:xfrm>
              <a:off x="4535" y="6786"/>
              <a:ext cx="80" cy="16"/>
            </a:xfrm>
            <a:custGeom>
              <a:avLst/>
              <a:gdLst>
                <a:gd name="T0" fmla="*/ 0 w 80"/>
                <a:gd name="T1" fmla="*/ 5 h 16"/>
                <a:gd name="T2" fmla="*/ 78 w 80"/>
                <a:gd name="T3" fmla="*/ 0 h 16"/>
                <a:gd name="T4" fmla="*/ 80 w 80"/>
                <a:gd name="T5" fmla="*/ 11 h 16"/>
                <a:gd name="T6" fmla="*/ 3 w 80"/>
                <a:gd name="T7" fmla="*/ 16 h 16"/>
                <a:gd name="T8" fmla="*/ 0 w 80"/>
                <a:gd name="T9" fmla="*/ 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6"/>
                <a:gd name="T17" fmla="*/ 80 w 8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6">
                  <a:moveTo>
                    <a:pt x="0" y="5"/>
                  </a:moveTo>
                  <a:lnTo>
                    <a:pt x="78" y="0"/>
                  </a:lnTo>
                  <a:lnTo>
                    <a:pt x="80" y="11"/>
                  </a:lnTo>
                  <a:lnTo>
                    <a:pt x="3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03" name="Freeform 38"/>
            <p:cNvSpPr>
              <a:spLocks/>
            </p:cNvSpPr>
            <p:nvPr/>
          </p:nvSpPr>
          <p:spPr bwMode="auto">
            <a:xfrm>
              <a:off x="4602" y="6775"/>
              <a:ext cx="80" cy="22"/>
            </a:xfrm>
            <a:custGeom>
              <a:avLst/>
              <a:gdLst>
                <a:gd name="T0" fmla="*/ 0 w 80"/>
                <a:gd name="T1" fmla="*/ 11 h 22"/>
                <a:gd name="T2" fmla="*/ 77 w 80"/>
                <a:gd name="T3" fmla="*/ 0 h 22"/>
                <a:gd name="T4" fmla="*/ 80 w 80"/>
                <a:gd name="T5" fmla="*/ 11 h 22"/>
                <a:gd name="T6" fmla="*/ 2 w 80"/>
                <a:gd name="T7" fmla="*/ 22 h 22"/>
                <a:gd name="T8" fmla="*/ 0 w 80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22"/>
                <a:gd name="T17" fmla="*/ 80 w 8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22">
                  <a:moveTo>
                    <a:pt x="0" y="11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2" y="2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04" name="Freeform 39"/>
            <p:cNvSpPr>
              <a:spLocks/>
            </p:cNvSpPr>
            <p:nvPr/>
          </p:nvSpPr>
          <p:spPr bwMode="auto">
            <a:xfrm>
              <a:off x="4706" y="6758"/>
              <a:ext cx="67" cy="22"/>
            </a:xfrm>
            <a:custGeom>
              <a:avLst/>
              <a:gdLst>
                <a:gd name="T0" fmla="*/ 0 w 67"/>
                <a:gd name="T1" fmla="*/ 11 h 22"/>
                <a:gd name="T2" fmla="*/ 64 w 67"/>
                <a:gd name="T3" fmla="*/ 0 h 22"/>
                <a:gd name="T4" fmla="*/ 67 w 67"/>
                <a:gd name="T5" fmla="*/ 11 h 22"/>
                <a:gd name="T6" fmla="*/ 3 w 67"/>
                <a:gd name="T7" fmla="*/ 22 h 22"/>
                <a:gd name="T8" fmla="*/ 0 w 67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22"/>
                <a:gd name="T17" fmla="*/ 67 w 6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22">
                  <a:moveTo>
                    <a:pt x="0" y="11"/>
                  </a:moveTo>
                  <a:lnTo>
                    <a:pt x="64" y="0"/>
                  </a:lnTo>
                  <a:lnTo>
                    <a:pt x="67" y="11"/>
                  </a:lnTo>
                  <a:lnTo>
                    <a:pt x="3" y="2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05" name="Freeform 40"/>
            <p:cNvSpPr>
              <a:spLocks/>
            </p:cNvSpPr>
            <p:nvPr/>
          </p:nvSpPr>
          <p:spPr bwMode="auto">
            <a:xfrm>
              <a:off x="4759" y="6755"/>
              <a:ext cx="16" cy="14"/>
            </a:xfrm>
            <a:custGeom>
              <a:avLst/>
              <a:gdLst>
                <a:gd name="T0" fmla="*/ 0 w 16"/>
                <a:gd name="T1" fmla="*/ 3 h 14"/>
                <a:gd name="T2" fmla="*/ 14 w 16"/>
                <a:gd name="T3" fmla="*/ 0 h 14"/>
                <a:gd name="T4" fmla="*/ 16 w 16"/>
                <a:gd name="T5" fmla="*/ 12 h 14"/>
                <a:gd name="T6" fmla="*/ 3 w 16"/>
                <a:gd name="T7" fmla="*/ 14 h 14"/>
                <a:gd name="T8" fmla="*/ 0 w 16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0" y="3"/>
                  </a:moveTo>
                  <a:lnTo>
                    <a:pt x="14" y="0"/>
                  </a:lnTo>
                  <a:lnTo>
                    <a:pt x="16" y="12"/>
                  </a:lnTo>
                  <a:lnTo>
                    <a:pt x="3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06" name="Rectangle 41"/>
            <p:cNvSpPr>
              <a:spLocks noChangeArrowheads="1"/>
            </p:cNvSpPr>
            <p:nvPr/>
          </p:nvSpPr>
          <p:spPr bwMode="auto">
            <a:xfrm>
              <a:off x="4819" y="6744"/>
              <a:ext cx="6" cy="11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07" name="Freeform 42"/>
            <p:cNvSpPr>
              <a:spLocks/>
            </p:cNvSpPr>
            <p:nvPr/>
          </p:nvSpPr>
          <p:spPr bwMode="auto">
            <a:xfrm>
              <a:off x="4811" y="6725"/>
              <a:ext cx="72" cy="30"/>
            </a:xfrm>
            <a:custGeom>
              <a:avLst/>
              <a:gdLst>
                <a:gd name="T0" fmla="*/ 0 w 72"/>
                <a:gd name="T1" fmla="*/ 19 h 30"/>
                <a:gd name="T2" fmla="*/ 69 w 72"/>
                <a:gd name="T3" fmla="*/ 0 h 30"/>
                <a:gd name="T4" fmla="*/ 72 w 72"/>
                <a:gd name="T5" fmla="*/ 11 h 30"/>
                <a:gd name="T6" fmla="*/ 3 w 72"/>
                <a:gd name="T7" fmla="*/ 30 h 30"/>
                <a:gd name="T8" fmla="*/ 0 w 72"/>
                <a:gd name="T9" fmla="*/ 1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30"/>
                <a:gd name="T17" fmla="*/ 72 w 7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30">
                  <a:moveTo>
                    <a:pt x="0" y="19"/>
                  </a:moveTo>
                  <a:lnTo>
                    <a:pt x="69" y="0"/>
                  </a:lnTo>
                  <a:lnTo>
                    <a:pt x="72" y="11"/>
                  </a:lnTo>
                  <a:lnTo>
                    <a:pt x="3" y="3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08" name="Rectangle 43"/>
            <p:cNvSpPr>
              <a:spLocks noChangeArrowheads="1"/>
            </p:cNvSpPr>
            <p:nvPr/>
          </p:nvSpPr>
          <p:spPr bwMode="auto">
            <a:xfrm>
              <a:off x="4927" y="6714"/>
              <a:ext cx="3" cy="11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09" name="Freeform 44"/>
            <p:cNvSpPr>
              <a:spLocks/>
            </p:cNvSpPr>
            <p:nvPr/>
          </p:nvSpPr>
          <p:spPr bwMode="auto">
            <a:xfrm>
              <a:off x="4916" y="6692"/>
              <a:ext cx="74" cy="33"/>
            </a:xfrm>
            <a:custGeom>
              <a:avLst/>
              <a:gdLst>
                <a:gd name="T0" fmla="*/ 0 w 74"/>
                <a:gd name="T1" fmla="*/ 22 h 33"/>
                <a:gd name="T2" fmla="*/ 72 w 74"/>
                <a:gd name="T3" fmla="*/ 0 h 33"/>
                <a:gd name="T4" fmla="*/ 74 w 74"/>
                <a:gd name="T5" fmla="*/ 11 h 33"/>
                <a:gd name="T6" fmla="*/ 3 w 74"/>
                <a:gd name="T7" fmla="*/ 33 h 33"/>
                <a:gd name="T8" fmla="*/ 0 w 74"/>
                <a:gd name="T9" fmla="*/ 2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3"/>
                <a:gd name="T17" fmla="*/ 74 w 7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3">
                  <a:moveTo>
                    <a:pt x="0" y="22"/>
                  </a:moveTo>
                  <a:lnTo>
                    <a:pt x="72" y="0"/>
                  </a:lnTo>
                  <a:lnTo>
                    <a:pt x="74" y="11"/>
                  </a:lnTo>
                  <a:lnTo>
                    <a:pt x="3" y="3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10" name="Freeform 45"/>
            <p:cNvSpPr>
              <a:spLocks/>
            </p:cNvSpPr>
            <p:nvPr/>
          </p:nvSpPr>
          <p:spPr bwMode="auto">
            <a:xfrm>
              <a:off x="5021" y="6651"/>
              <a:ext cx="77" cy="38"/>
            </a:xfrm>
            <a:custGeom>
              <a:avLst/>
              <a:gdLst>
                <a:gd name="T0" fmla="*/ 0 w 77"/>
                <a:gd name="T1" fmla="*/ 27 h 38"/>
                <a:gd name="T2" fmla="*/ 74 w 77"/>
                <a:gd name="T3" fmla="*/ 0 h 38"/>
                <a:gd name="T4" fmla="*/ 77 w 77"/>
                <a:gd name="T5" fmla="*/ 11 h 38"/>
                <a:gd name="T6" fmla="*/ 3 w 77"/>
                <a:gd name="T7" fmla="*/ 38 h 38"/>
                <a:gd name="T8" fmla="*/ 0 w 77"/>
                <a:gd name="T9" fmla="*/ 2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8"/>
                <a:gd name="T17" fmla="*/ 77 w 7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8">
                  <a:moveTo>
                    <a:pt x="0" y="27"/>
                  </a:moveTo>
                  <a:lnTo>
                    <a:pt x="74" y="0"/>
                  </a:lnTo>
                  <a:lnTo>
                    <a:pt x="77" y="11"/>
                  </a:lnTo>
                  <a:lnTo>
                    <a:pt x="3" y="3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11" name="Freeform 46"/>
            <p:cNvSpPr>
              <a:spLocks/>
            </p:cNvSpPr>
            <p:nvPr/>
          </p:nvSpPr>
          <p:spPr bwMode="auto">
            <a:xfrm>
              <a:off x="5126" y="6612"/>
              <a:ext cx="77" cy="36"/>
            </a:xfrm>
            <a:custGeom>
              <a:avLst/>
              <a:gdLst>
                <a:gd name="T0" fmla="*/ 0 w 77"/>
                <a:gd name="T1" fmla="*/ 25 h 36"/>
                <a:gd name="T2" fmla="*/ 74 w 77"/>
                <a:gd name="T3" fmla="*/ 0 h 36"/>
                <a:gd name="T4" fmla="*/ 77 w 77"/>
                <a:gd name="T5" fmla="*/ 11 h 36"/>
                <a:gd name="T6" fmla="*/ 2 w 77"/>
                <a:gd name="T7" fmla="*/ 36 h 36"/>
                <a:gd name="T8" fmla="*/ 0 w 77"/>
                <a:gd name="T9" fmla="*/ 2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6"/>
                <a:gd name="T17" fmla="*/ 77 w 7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6">
                  <a:moveTo>
                    <a:pt x="0" y="25"/>
                  </a:moveTo>
                  <a:lnTo>
                    <a:pt x="74" y="0"/>
                  </a:lnTo>
                  <a:lnTo>
                    <a:pt x="77" y="11"/>
                  </a:lnTo>
                  <a:lnTo>
                    <a:pt x="2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12" name="Rectangle 47"/>
            <p:cNvSpPr>
              <a:spLocks noChangeArrowheads="1"/>
            </p:cNvSpPr>
            <p:nvPr/>
          </p:nvSpPr>
          <p:spPr bwMode="auto">
            <a:xfrm>
              <a:off x="5244" y="6598"/>
              <a:ext cx="3" cy="11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13" name="Freeform 48"/>
            <p:cNvSpPr>
              <a:spLocks/>
            </p:cNvSpPr>
            <p:nvPr/>
          </p:nvSpPr>
          <p:spPr bwMode="auto">
            <a:xfrm>
              <a:off x="5233" y="6573"/>
              <a:ext cx="75" cy="36"/>
            </a:xfrm>
            <a:custGeom>
              <a:avLst/>
              <a:gdLst>
                <a:gd name="T0" fmla="*/ 0 w 75"/>
                <a:gd name="T1" fmla="*/ 25 h 36"/>
                <a:gd name="T2" fmla="*/ 72 w 75"/>
                <a:gd name="T3" fmla="*/ 0 h 36"/>
                <a:gd name="T4" fmla="*/ 75 w 75"/>
                <a:gd name="T5" fmla="*/ 11 h 36"/>
                <a:gd name="T6" fmla="*/ 3 w 75"/>
                <a:gd name="T7" fmla="*/ 36 h 36"/>
                <a:gd name="T8" fmla="*/ 0 w 75"/>
                <a:gd name="T9" fmla="*/ 2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36"/>
                <a:gd name="T17" fmla="*/ 75 w 7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36">
                  <a:moveTo>
                    <a:pt x="0" y="25"/>
                  </a:moveTo>
                  <a:lnTo>
                    <a:pt x="72" y="0"/>
                  </a:lnTo>
                  <a:lnTo>
                    <a:pt x="75" y="11"/>
                  </a:lnTo>
                  <a:lnTo>
                    <a:pt x="3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14" name="Rectangle 49"/>
            <p:cNvSpPr>
              <a:spLocks noChangeArrowheads="1"/>
            </p:cNvSpPr>
            <p:nvPr/>
          </p:nvSpPr>
          <p:spPr bwMode="auto">
            <a:xfrm>
              <a:off x="5349" y="6560"/>
              <a:ext cx="3" cy="11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15" name="Freeform 50"/>
            <p:cNvSpPr>
              <a:spLocks/>
            </p:cNvSpPr>
            <p:nvPr/>
          </p:nvSpPr>
          <p:spPr bwMode="auto">
            <a:xfrm>
              <a:off x="5338" y="6537"/>
              <a:ext cx="75" cy="34"/>
            </a:xfrm>
            <a:custGeom>
              <a:avLst/>
              <a:gdLst>
                <a:gd name="T0" fmla="*/ 0 w 75"/>
                <a:gd name="T1" fmla="*/ 23 h 34"/>
                <a:gd name="T2" fmla="*/ 72 w 75"/>
                <a:gd name="T3" fmla="*/ 0 h 34"/>
                <a:gd name="T4" fmla="*/ 75 w 75"/>
                <a:gd name="T5" fmla="*/ 11 h 34"/>
                <a:gd name="T6" fmla="*/ 3 w 75"/>
                <a:gd name="T7" fmla="*/ 34 h 34"/>
                <a:gd name="T8" fmla="*/ 0 w 75"/>
                <a:gd name="T9" fmla="*/ 2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34"/>
                <a:gd name="T17" fmla="*/ 75 w 75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34">
                  <a:moveTo>
                    <a:pt x="0" y="23"/>
                  </a:moveTo>
                  <a:lnTo>
                    <a:pt x="72" y="0"/>
                  </a:lnTo>
                  <a:lnTo>
                    <a:pt x="75" y="11"/>
                  </a:lnTo>
                  <a:lnTo>
                    <a:pt x="3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16" name="Freeform 51"/>
            <p:cNvSpPr>
              <a:spLocks/>
            </p:cNvSpPr>
            <p:nvPr/>
          </p:nvSpPr>
          <p:spPr bwMode="auto">
            <a:xfrm>
              <a:off x="5443" y="6510"/>
              <a:ext cx="66" cy="25"/>
            </a:xfrm>
            <a:custGeom>
              <a:avLst/>
              <a:gdLst>
                <a:gd name="T0" fmla="*/ 0 w 66"/>
                <a:gd name="T1" fmla="*/ 14 h 25"/>
                <a:gd name="T2" fmla="*/ 63 w 66"/>
                <a:gd name="T3" fmla="*/ 0 h 25"/>
                <a:gd name="T4" fmla="*/ 66 w 66"/>
                <a:gd name="T5" fmla="*/ 11 h 25"/>
                <a:gd name="T6" fmla="*/ 3 w 66"/>
                <a:gd name="T7" fmla="*/ 25 h 25"/>
                <a:gd name="T8" fmla="*/ 0 w 66"/>
                <a:gd name="T9" fmla="*/ 1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5"/>
                <a:gd name="T17" fmla="*/ 66 w 6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5">
                  <a:moveTo>
                    <a:pt x="0" y="14"/>
                  </a:moveTo>
                  <a:lnTo>
                    <a:pt x="63" y="0"/>
                  </a:lnTo>
                  <a:lnTo>
                    <a:pt x="66" y="11"/>
                  </a:lnTo>
                  <a:lnTo>
                    <a:pt x="3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17" name="Freeform 52"/>
            <p:cNvSpPr>
              <a:spLocks/>
            </p:cNvSpPr>
            <p:nvPr/>
          </p:nvSpPr>
          <p:spPr bwMode="auto">
            <a:xfrm>
              <a:off x="5495" y="6507"/>
              <a:ext cx="17" cy="14"/>
            </a:xfrm>
            <a:custGeom>
              <a:avLst/>
              <a:gdLst>
                <a:gd name="T0" fmla="*/ 0 w 17"/>
                <a:gd name="T1" fmla="*/ 3 h 14"/>
                <a:gd name="T2" fmla="*/ 14 w 17"/>
                <a:gd name="T3" fmla="*/ 0 h 14"/>
                <a:gd name="T4" fmla="*/ 17 w 17"/>
                <a:gd name="T5" fmla="*/ 11 h 14"/>
                <a:gd name="T6" fmla="*/ 3 w 17"/>
                <a:gd name="T7" fmla="*/ 14 h 14"/>
                <a:gd name="T8" fmla="*/ 0 w 17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0" y="3"/>
                  </a:moveTo>
                  <a:lnTo>
                    <a:pt x="14" y="0"/>
                  </a:lnTo>
                  <a:lnTo>
                    <a:pt x="17" y="11"/>
                  </a:lnTo>
                  <a:lnTo>
                    <a:pt x="3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18" name="Rectangle 53"/>
            <p:cNvSpPr>
              <a:spLocks noChangeArrowheads="1"/>
            </p:cNvSpPr>
            <p:nvPr/>
          </p:nvSpPr>
          <p:spPr bwMode="auto">
            <a:xfrm>
              <a:off x="5556" y="6496"/>
              <a:ext cx="5" cy="11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19" name="Freeform 54"/>
            <p:cNvSpPr>
              <a:spLocks/>
            </p:cNvSpPr>
            <p:nvPr/>
          </p:nvSpPr>
          <p:spPr bwMode="auto">
            <a:xfrm>
              <a:off x="5548" y="6482"/>
              <a:ext cx="80" cy="25"/>
            </a:xfrm>
            <a:custGeom>
              <a:avLst/>
              <a:gdLst>
                <a:gd name="T0" fmla="*/ 0 w 80"/>
                <a:gd name="T1" fmla="*/ 14 h 25"/>
                <a:gd name="T2" fmla="*/ 77 w 80"/>
                <a:gd name="T3" fmla="*/ 0 h 25"/>
                <a:gd name="T4" fmla="*/ 80 w 80"/>
                <a:gd name="T5" fmla="*/ 11 h 25"/>
                <a:gd name="T6" fmla="*/ 2 w 80"/>
                <a:gd name="T7" fmla="*/ 25 h 25"/>
                <a:gd name="T8" fmla="*/ 0 w 80"/>
                <a:gd name="T9" fmla="*/ 1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25"/>
                <a:gd name="T17" fmla="*/ 80 w 8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25">
                  <a:moveTo>
                    <a:pt x="0" y="14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2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20" name="Freeform 55"/>
            <p:cNvSpPr>
              <a:spLocks/>
            </p:cNvSpPr>
            <p:nvPr/>
          </p:nvSpPr>
          <p:spPr bwMode="auto">
            <a:xfrm>
              <a:off x="5658" y="6460"/>
              <a:ext cx="80" cy="25"/>
            </a:xfrm>
            <a:custGeom>
              <a:avLst/>
              <a:gdLst>
                <a:gd name="T0" fmla="*/ 0 w 80"/>
                <a:gd name="T1" fmla="*/ 14 h 25"/>
                <a:gd name="T2" fmla="*/ 77 w 80"/>
                <a:gd name="T3" fmla="*/ 0 h 25"/>
                <a:gd name="T4" fmla="*/ 80 w 80"/>
                <a:gd name="T5" fmla="*/ 11 h 25"/>
                <a:gd name="T6" fmla="*/ 3 w 80"/>
                <a:gd name="T7" fmla="*/ 25 h 25"/>
                <a:gd name="T8" fmla="*/ 0 w 80"/>
                <a:gd name="T9" fmla="*/ 1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25"/>
                <a:gd name="T17" fmla="*/ 80 w 8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25">
                  <a:moveTo>
                    <a:pt x="0" y="14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3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21" name="Freeform 56"/>
            <p:cNvSpPr>
              <a:spLocks/>
            </p:cNvSpPr>
            <p:nvPr/>
          </p:nvSpPr>
          <p:spPr bwMode="auto">
            <a:xfrm>
              <a:off x="5768" y="6444"/>
              <a:ext cx="80" cy="19"/>
            </a:xfrm>
            <a:custGeom>
              <a:avLst/>
              <a:gdLst>
                <a:gd name="T0" fmla="*/ 0 w 80"/>
                <a:gd name="T1" fmla="*/ 8 h 19"/>
                <a:gd name="T2" fmla="*/ 78 w 80"/>
                <a:gd name="T3" fmla="*/ 0 h 19"/>
                <a:gd name="T4" fmla="*/ 80 w 80"/>
                <a:gd name="T5" fmla="*/ 11 h 19"/>
                <a:gd name="T6" fmla="*/ 3 w 80"/>
                <a:gd name="T7" fmla="*/ 19 h 19"/>
                <a:gd name="T8" fmla="*/ 0 w 80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9"/>
                <a:gd name="T17" fmla="*/ 80 w 8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9">
                  <a:moveTo>
                    <a:pt x="0" y="8"/>
                  </a:moveTo>
                  <a:lnTo>
                    <a:pt x="78" y="0"/>
                  </a:lnTo>
                  <a:lnTo>
                    <a:pt x="80" y="11"/>
                  </a:lnTo>
                  <a:lnTo>
                    <a:pt x="3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22" name="Freeform 57"/>
            <p:cNvSpPr>
              <a:spLocks/>
            </p:cNvSpPr>
            <p:nvPr/>
          </p:nvSpPr>
          <p:spPr bwMode="auto">
            <a:xfrm>
              <a:off x="5879" y="6427"/>
              <a:ext cx="80" cy="19"/>
            </a:xfrm>
            <a:custGeom>
              <a:avLst/>
              <a:gdLst>
                <a:gd name="T0" fmla="*/ 0 w 80"/>
                <a:gd name="T1" fmla="*/ 8 h 19"/>
                <a:gd name="T2" fmla="*/ 77 w 80"/>
                <a:gd name="T3" fmla="*/ 0 h 19"/>
                <a:gd name="T4" fmla="*/ 80 w 80"/>
                <a:gd name="T5" fmla="*/ 11 h 19"/>
                <a:gd name="T6" fmla="*/ 2 w 80"/>
                <a:gd name="T7" fmla="*/ 19 h 19"/>
                <a:gd name="T8" fmla="*/ 0 w 80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9"/>
                <a:gd name="T17" fmla="*/ 80 w 8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9">
                  <a:moveTo>
                    <a:pt x="0" y="8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23" name="Freeform 58"/>
            <p:cNvSpPr>
              <a:spLocks/>
            </p:cNvSpPr>
            <p:nvPr/>
          </p:nvSpPr>
          <p:spPr bwMode="auto">
            <a:xfrm>
              <a:off x="5989" y="6413"/>
              <a:ext cx="80" cy="20"/>
            </a:xfrm>
            <a:custGeom>
              <a:avLst/>
              <a:gdLst>
                <a:gd name="T0" fmla="*/ 0 w 80"/>
                <a:gd name="T1" fmla="*/ 8 h 20"/>
                <a:gd name="T2" fmla="*/ 77 w 80"/>
                <a:gd name="T3" fmla="*/ 0 h 20"/>
                <a:gd name="T4" fmla="*/ 80 w 80"/>
                <a:gd name="T5" fmla="*/ 11 h 20"/>
                <a:gd name="T6" fmla="*/ 3 w 80"/>
                <a:gd name="T7" fmla="*/ 20 h 20"/>
                <a:gd name="T8" fmla="*/ 0 w 80"/>
                <a:gd name="T9" fmla="*/ 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20"/>
                <a:gd name="T17" fmla="*/ 80 w 8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20">
                  <a:moveTo>
                    <a:pt x="0" y="8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3" y="2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24" name="Freeform 59"/>
            <p:cNvSpPr>
              <a:spLocks/>
            </p:cNvSpPr>
            <p:nvPr/>
          </p:nvSpPr>
          <p:spPr bwMode="auto">
            <a:xfrm>
              <a:off x="6110" y="6402"/>
              <a:ext cx="80" cy="19"/>
            </a:xfrm>
            <a:custGeom>
              <a:avLst/>
              <a:gdLst>
                <a:gd name="T0" fmla="*/ 0 w 80"/>
                <a:gd name="T1" fmla="*/ 8 h 19"/>
                <a:gd name="T2" fmla="*/ 78 w 80"/>
                <a:gd name="T3" fmla="*/ 0 h 19"/>
                <a:gd name="T4" fmla="*/ 80 w 80"/>
                <a:gd name="T5" fmla="*/ 11 h 19"/>
                <a:gd name="T6" fmla="*/ 3 w 80"/>
                <a:gd name="T7" fmla="*/ 19 h 19"/>
                <a:gd name="T8" fmla="*/ 0 w 80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9"/>
                <a:gd name="T17" fmla="*/ 80 w 8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9">
                  <a:moveTo>
                    <a:pt x="0" y="8"/>
                  </a:moveTo>
                  <a:lnTo>
                    <a:pt x="78" y="0"/>
                  </a:lnTo>
                  <a:lnTo>
                    <a:pt x="80" y="11"/>
                  </a:lnTo>
                  <a:lnTo>
                    <a:pt x="3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25" name="Freeform 60"/>
            <p:cNvSpPr>
              <a:spLocks/>
            </p:cNvSpPr>
            <p:nvPr/>
          </p:nvSpPr>
          <p:spPr bwMode="auto">
            <a:xfrm>
              <a:off x="6221" y="6391"/>
              <a:ext cx="80" cy="19"/>
            </a:xfrm>
            <a:custGeom>
              <a:avLst/>
              <a:gdLst>
                <a:gd name="T0" fmla="*/ 0 w 80"/>
                <a:gd name="T1" fmla="*/ 8 h 19"/>
                <a:gd name="T2" fmla="*/ 77 w 80"/>
                <a:gd name="T3" fmla="*/ 0 h 19"/>
                <a:gd name="T4" fmla="*/ 80 w 80"/>
                <a:gd name="T5" fmla="*/ 11 h 19"/>
                <a:gd name="T6" fmla="*/ 2 w 80"/>
                <a:gd name="T7" fmla="*/ 19 h 19"/>
                <a:gd name="T8" fmla="*/ 0 w 80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9"/>
                <a:gd name="T17" fmla="*/ 80 w 8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9">
                  <a:moveTo>
                    <a:pt x="0" y="8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26" name="Freeform 61"/>
            <p:cNvSpPr>
              <a:spLocks/>
            </p:cNvSpPr>
            <p:nvPr/>
          </p:nvSpPr>
          <p:spPr bwMode="auto">
            <a:xfrm>
              <a:off x="6342" y="6380"/>
              <a:ext cx="63" cy="17"/>
            </a:xfrm>
            <a:custGeom>
              <a:avLst/>
              <a:gdLst>
                <a:gd name="T0" fmla="*/ 0 w 63"/>
                <a:gd name="T1" fmla="*/ 6 h 17"/>
                <a:gd name="T2" fmla="*/ 61 w 63"/>
                <a:gd name="T3" fmla="*/ 0 h 17"/>
                <a:gd name="T4" fmla="*/ 63 w 63"/>
                <a:gd name="T5" fmla="*/ 11 h 17"/>
                <a:gd name="T6" fmla="*/ 3 w 63"/>
                <a:gd name="T7" fmla="*/ 17 h 17"/>
                <a:gd name="T8" fmla="*/ 0 w 63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7"/>
                <a:gd name="T17" fmla="*/ 63 w 6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7">
                  <a:moveTo>
                    <a:pt x="0" y="6"/>
                  </a:moveTo>
                  <a:lnTo>
                    <a:pt x="61" y="0"/>
                  </a:lnTo>
                  <a:lnTo>
                    <a:pt x="63" y="11"/>
                  </a:lnTo>
                  <a:lnTo>
                    <a:pt x="3" y="1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27" name="Freeform 62"/>
            <p:cNvSpPr>
              <a:spLocks/>
            </p:cNvSpPr>
            <p:nvPr/>
          </p:nvSpPr>
          <p:spPr bwMode="auto">
            <a:xfrm>
              <a:off x="6392" y="6375"/>
              <a:ext cx="80" cy="16"/>
            </a:xfrm>
            <a:custGeom>
              <a:avLst/>
              <a:gdLst>
                <a:gd name="T0" fmla="*/ 0 w 80"/>
                <a:gd name="T1" fmla="*/ 5 h 16"/>
                <a:gd name="T2" fmla="*/ 77 w 80"/>
                <a:gd name="T3" fmla="*/ 0 h 16"/>
                <a:gd name="T4" fmla="*/ 80 w 80"/>
                <a:gd name="T5" fmla="*/ 11 h 16"/>
                <a:gd name="T6" fmla="*/ 2 w 80"/>
                <a:gd name="T7" fmla="*/ 16 h 16"/>
                <a:gd name="T8" fmla="*/ 0 w 80"/>
                <a:gd name="T9" fmla="*/ 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6"/>
                <a:gd name="T17" fmla="*/ 80 w 8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6">
                  <a:moveTo>
                    <a:pt x="0" y="5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2" y="1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28" name="Freeform 63"/>
            <p:cNvSpPr>
              <a:spLocks/>
            </p:cNvSpPr>
            <p:nvPr/>
          </p:nvSpPr>
          <p:spPr bwMode="auto">
            <a:xfrm>
              <a:off x="6502" y="6366"/>
              <a:ext cx="80" cy="17"/>
            </a:xfrm>
            <a:custGeom>
              <a:avLst/>
              <a:gdLst>
                <a:gd name="T0" fmla="*/ 0 w 80"/>
                <a:gd name="T1" fmla="*/ 6 h 17"/>
                <a:gd name="T2" fmla="*/ 77 w 80"/>
                <a:gd name="T3" fmla="*/ 0 h 17"/>
                <a:gd name="T4" fmla="*/ 80 w 80"/>
                <a:gd name="T5" fmla="*/ 11 h 17"/>
                <a:gd name="T6" fmla="*/ 3 w 80"/>
                <a:gd name="T7" fmla="*/ 17 h 17"/>
                <a:gd name="T8" fmla="*/ 0 w 80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7"/>
                <a:gd name="T17" fmla="*/ 80 w 8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7">
                  <a:moveTo>
                    <a:pt x="0" y="6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3" y="1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29" name="Freeform 64"/>
            <p:cNvSpPr>
              <a:spLocks/>
            </p:cNvSpPr>
            <p:nvPr/>
          </p:nvSpPr>
          <p:spPr bwMode="auto">
            <a:xfrm>
              <a:off x="6612" y="6361"/>
              <a:ext cx="80" cy="14"/>
            </a:xfrm>
            <a:custGeom>
              <a:avLst/>
              <a:gdLst>
                <a:gd name="T0" fmla="*/ 0 w 80"/>
                <a:gd name="T1" fmla="*/ 3 h 14"/>
                <a:gd name="T2" fmla="*/ 78 w 80"/>
                <a:gd name="T3" fmla="*/ 0 h 14"/>
                <a:gd name="T4" fmla="*/ 80 w 80"/>
                <a:gd name="T5" fmla="*/ 11 h 14"/>
                <a:gd name="T6" fmla="*/ 3 w 80"/>
                <a:gd name="T7" fmla="*/ 14 h 14"/>
                <a:gd name="T8" fmla="*/ 0 w 80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4"/>
                <a:gd name="T17" fmla="*/ 80 w 8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4">
                  <a:moveTo>
                    <a:pt x="0" y="3"/>
                  </a:moveTo>
                  <a:lnTo>
                    <a:pt x="78" y="0"/>
                  </a:lnTo>
                  <a:lnTo>
                    <a:pt x="80" y="11"/>
                  </a:lnTo>
                  <a:lnTo>
                    <a:pt x="3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30" name="Freeform 65"/>
            <p:cNvSpPr>
              <a:spLocks/>
            </p:cNvSpPr>
            <p:nvPr/>
          </p:nvSpPr>
          <p:spPr bwMode="auto">
            <a:xfrm>
              <a:off x="6734" y="6355"/>
              <a:ext cx="80" cy="14"/>
            </a:xfrm>
            <a:custGeom>
              <a:avLst/>
              <a:gdLst>
                <a:gd name="T0" fmla="*/ 0 w 80"/>
                <a:gd name="T1" fmla="*/ 3 h 14"/>
                <a:gd name="T2" fmla="*/ 77 w 80"/>
                <a:gd name="T3" fmla="*/ 0 h 14"/>
                <a:gd name="T4" fmla="*/ 80 w 80"/>
                <a:gd name="T5" fmla="*/ 11 h 14"/>
                <a:gd name="T6" fmla="*/ 2 w 80"/>
                <a:gd name="T7" fmla="*/ 14 h 14"/>
                <a:gd name="T8" fmla="*/ 0 w 80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4"/>
                <a:gd name="T17" fmla="*/ 80 w 8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4">
                  <a:moveTo>
                    <a:pt x="0" y="3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2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31" name="Freeform 66"/>
            <p:cNvSpPr>
              <a:spLocks/>
            </p:cNvSpPr>
            <p:nvPr/>
          </p:nvSpPr>
          <p:spPr bwMode="auto">
            <a:xfrm>
              <a:off x="6844" y="6350"/>
              <a:ext cx="80" cy="14"/>
            </a:xfrm>
            <a:custGeom>
              <a:avLst/>
              <a:gdLst>
                <a:gd name="T0" fmla="*/ 0 w 80"/>
                <a:gd name="T1" fmla="*/ 2 h 14"/>
                <a:gd name="T2" fmla="*/ 77 w 80"/>
                <a:gd name="T3" fmla="*/ 0 h 14"/>
                <a:gd name="T4" fmla="*/ 80 w 80"/>
                <a:gd name="T5" fmla="*/ 11 h 14"/>
                <a:gd name="T6" fmla="*/ 3 w 80"/>
                <a:gd name="T7" fmla="*/ 14 h 14"/>
                <a:gd name="T8" fmla="*/ 0 w 80"/>
                <a:gd name="T9" fmla="*/ 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4"/>
                <a:gd name="T17" fmla="*/ 80 w 8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4">
                  <a:moveTo>
                    <a:pt x="0" y="2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3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32" name="Freeform 67"/>
            <p:cNvSpPr>
              <a:spLocks/>
            </p:cNvSpPr>
            <p:nvPr/>
          </p:nvSpPr>
          <p:spPr bwMode="auto">
            <a:xfrm>
              <a:off x="6954" y="6341"/>
              <a:ext cx="80" cy="17"/>
            </a:xfrm>
            <a:custGeom>
              <a:avLst/>
              <a:gdLst>
                <a:gd name="T0" fmla="*/ 0 w 80"/>
                <a:gd name="T1" fmla="*/ 6 h 17"/>
                <a:gd name="T2" fmla="*/ 78 w 80"/>
                <a:gd name="T3" fmla="*/ 0 h 17"/>
                <a:gd name="T4" fmla="*/ 80 w 80"/>
                <a:gd name="T5" fmla="*/ 11 h 17"/>
                <a:gd name="T6" fmla="*/ 3 w 80"/>
                <a:gd name="T7" fmla="*/ 17 h 17"/>
                <a:gd name="T8" fmla="*/ 0 w 80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7"/>
                <a:gd name="T17" fmla="*/ 80 w 8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7">
                  <a:moveTo>
                    <a:pt x="0" y="6"/>
                  </a:moveTo>
                  <a:lnTo>
                    <a:pt x="78" y="0"/>
                  </a:lnTo>
                  <a:lnTo>
                    <a:pt x="80" y="11"/>
                  </a:lnTo>
                  <a:lnTo>
                    <a:pt x="3" y="1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33" name="Freeform 68"/>
            <p:cNvSpPr>
              <a:spLocks/>
            </p:cNvSpPr>
            <p:nvPr/>
          </p:nvSpPr>
          <p:spPr bwMode="auto">
            <a:xfrm>
              <a:off x="7065" y="6330"/>
              <a:ext cx="80" cy="20"/>
            </a:xfrm>
            <a:custGeom>
              <a:avLst/>
              <a:gdLst>
                <a:gd name="T0" fmla="*/ 0 w 80"/>
                <a:gd name="T1" fmla="*/ 9 h 20"/>
                <a:gd name="T2" fmla="*/ 77 w 80"/>
                <a:gd name="T3" fmla="*/ 0 h 20"/>
                <a:gd name="T4" fmla="*/ 80 w 80"/>
                <a:gd name="T5" fmla="*/ 11 h 20"/>
                <a:gd name="T6" fmla="*/ 2 w 80"/>
                <a:gd name="T7" fmla="*/ 20 h 20"/>
                <a:gd name="T8" fmla="*/ 0 w 80"/>
                <a:gd name="T9" fmla="*/ 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20"/>
                <a:gd name="T17" fmla="*/ 80 w 8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20">
                  <a:moveTo>
                    <a:pt x="0" y="9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2" y="2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34" name="Freeform 69"/>
            <p:cNvSpPr>
              <a:spLocks/>
            </p:cNvSpPr>
            <p:nvPr/>
          </p:nvSpPr>
          <p:spPr bwMode="auto">
            <a:xfrm>
              <a:off x="7131" y="6317"/>
              <a:ext cx="80" cy="24"/>
            </a:xfrm>
            <a:custGeom>
              <a:avLst/>
              <a:gdLst>
                <a:gd name="T0" fmla="*/ 0 w 80"/>
                <a:gd name="T1" fmla="*/ 13 h 24"/>
                <a:gd name="T2" fmla="*/ 77 w 80"/>
                <a:gd name="T3" fmla="*/ 0 h 24"/>
                <a:gd name="T4" fmla="*/ 80 w 80"/>
                <a:gd name="T5" fmla="*/ 11 h 24"/>
                <a:gd name="T6" fmla="*/ 3 w 80"/>
                <a:gd name="T7" fmla="*/ 24 h 24"/>
                <a:gd name="T8" fmla="*/ 0 w 80"/>
                <a:gd name="T9" fmla="*/ 1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24"/>
                <a:gd name="T17" fmla="*/ 80 w 8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24">
                  <a:moveTo>
                    <a:pt x="0" y="13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3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35" name="Freeform 70"/>
            <p:cNvSpPr>
              <a:spLocks/>
            </p:cNvSpPr>
            <p:nvPr/>
          </p:nvSpPr>
          <p:spPr bwMode="auto">
            <a:xfrm>
              <a:off x="7236" y="6295"/>
              <a:ext cx="80" cy="27"/>
            </a:xfrm>
            <a:custGeom>
              <a:avLst/>
              <a:gdLst>
                <a:gd name="T0" fmla="*/ 0 w 80"/>
                <a:gd name="T1" fmla="*/ 16 h 27"/>
                <a:gd name="T2" fmla="*/ 77 w 80"/>
                <a:gd name="T3" fmla="*/ 0 h 27"/>
                <a:gd name="T4" fmla="*/ 80 w 80"/>
                <a:gd name="T5" fmla="*/ 11 h 27"/>
                <a:gd name="T6" fmla="*/ 2 w 80"/>
                <a:gd name="T7" fmla="*/ 27 h 27"/>
                <a:gd name="T8" fmla="*/ 0 w 80"/>
                <a:gd name="T9" fmla="*/ 1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27"/>
                <a:gd name="T17" fmla="*/ 80 w 8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27">
                  <a:moveTo>
                    <a:pt x="0" y="16"/>
                  </a:moveTo>
                  <a:lnTo>
                    <a:pt x="77" y="0"/>
                  </a:lnTo>
                  <a:lnTo>
                    <a:pt x="80" y="11"/>
                  </a:lnTo>
                  <a:lnTo>
                    <a:pt x="2" y="2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36" name="Freeform 71"/>
            <p:cNvSpPr>
              <a:spLocks/>
            </p:cNvSpPr>
            <p:nvPr/>
          </p:nvSpPr>
          <p:spPr bwMode="auto">
            <a:xfrm>
              <a:off x="7346" y="6267"/>
              <a:ext cx="77" cy="30"/>
            </a:xfrm>
            <a:custGeom>
              <a:avLst/>
              <a:gdLst>
                <a:gd name="T0" fmla="*/ 0 w 77"/>
                <a:gd name="T1" fmla="*/ 19 h 30"/>
                <a:gd name="T2" fmla="*/ 75 w 77"/>
                <a:gd name="T3" fmla="*/ 0 h 30"/>
                <a:gd name="T4" fmla="*/ 77 w 77"/>
                <a:gd name="T5" fmla="*/ 11 h 30"/>
                <a:gd name="T6" fmla="*/ 3 w 77"/>
                <a:gd name="T7" fmla="*/ 30 h 30"/>
                <a:gd name="T8" fmla="*/ 0 w 77"/>
                <a:gd name="T9" fmla="*/ 1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0"/>
                <a:gd name="T17" fmla="*/ 77 w 7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0">
                  <a:moveTo>
                    <a:pt x="0" y="19"/>
                  </a:moveTo>
                  <a:lnTo>
                    <a:pt x="75" y="0"/>
                  </a:lnTo>
                  <a:lnTo>
                    <a:pt x="77" y="11"/>
                  </a:lnTo>
                  <a:lnTo>
                    <a:pt x="3" y="3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37" name="Freeform 72"/>
            <p:cNvSpPr>
              <a:spLocks/>
            </p:cNvSpPr>
            <p:nvPr/>
          </p:nvSpPr>
          <p:spPr bwMode="auto">
            <a:xfrm>
              <a:off x="7454" y="6234"/>
              <a:ext cx="77" cy="33"/>
            </a:xfrm>
            <a:custGeom>
              <a:avLst/>
              <a:gdLst>
                <a:gd name="T0" fmla="*/ 0 w 77"/>
                <a:gd name="T1" fmla="*/ 22 h 33"/>
                <a:gd name="T2" fmla="*/ 74 w 77"/>
                <a:gd name="T3" fmla="*/ 0 h 33"/>
                <a:gd name="T4" fmla="*/ 77 w 77"/>
                <a:gd name="T5" fmla="*/ 11 h 33"/>
                <a:gd name="T6" fmla="*/ 2 w 77"/>
                <a:gd name="T7" fmla="*/ 33 h 33"/>
                <a:gd name="T8" fmla="*/ 0 w 77"/>
                <a:gd name="T9" fmla="*/ 2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3"/>
                <a:gd name="T17" fmla="*/ 77 w 7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3">
                  <a:moveTo>
                    <a:pt x="0" y="22"/>
                  </a:moveTo>
                  <a:lnTo>
                    <a:pt x="74" y="0"/>
                  </a:lnTo>
                  <a:lnTo>
                    <a:pt x="77" y="11"/>
                  </a:lnTo>
                  <a:lnTo>
                    <a:pt x="2" y="3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38" name="Freeform 73"/>
            <p:cNvSpPr>
              <a:spLocks/>
            </p:cNvSpPr>
            <p:nvPr/>
          </p:nvSpPr>
          <p:spPr bwMode="auto">
            <a:xfrm>
              <a:off x="7561" y="6201"/>
              <a:ext cx="77" cy="33"/>
            </a:xfrm>
            <a:custGeom>
              <a:avLst/>
              <a:gdLst>
                <a:gd name="T0" fmla="*/ 0 w 77"/>
                <a:gd name="T1" fmla="*/ 22 h 33"/>
                <a:gd name="T2" fmla="*/ 75 w 77"/>
                <a:gd name="T3" fmla="*/ 0 h 33"/>
                <a:gd name="T4" fmla="*/ 77 w 77"/>
                <a:gd name="T5" fmla="*/ 11 h 33"/>
                <a:gd name="T6" fmla="*/ 3 w 77"/>
                <a:gd name="T7" fmla="*/ 33 h 33"/>
                <a:gd name="T8" fmla="*/ 0 w 77"/>
                <a:gd name="T9" fmla="*/ 2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3"/>
                <a:gd name="T17" fmla="*/ 77 w 7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3">
                  <a:moveTo>
                    <a:pt x="0" y="22"/>
                  </a:moveTo>
                  <a:lnTo>
                    <a:pt x="75" y="0"/>
                  </a:lnTo>
                  <a:lnTo>
                    <a:pt x="77" y="11"/>
                  </a:lnTo>
                  <a:lnTo>
                    <a:pt x="3" y="3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39" name="Freeform 74"/>
            <p:cNvSpPr>
              <a:spLocks/>
            </p:cNvSpPr>
            <p:nvPr/>
          </p:nvSpPr>
          <p:spPr bwMode="auto">
            <a:xfrm>
              <a:off x="7669" y="6159"/>
              <a:ext cx="74" cy="39"/>
            </a:xfrm>
            <a:custGeom>
              <a:avLst/>
              <a:gdLst>
                <a:gd name="T0" fmla="*/ 0 w 74"/>
                <a:gd name="T1" fmla="*/ 28 h 39"/>
                <a:gd name="T2" fmla="*/ 71 w 74"/>
                <a:gd name="T3" fmla="*/ 0 h 39"/>
                <a:gd name="T4" fmla="*/ 74 w 74"/>
                <a:gd name="T5" fmla="*/ 11 h 39"/>
                <a:gd name="T6" fmla="*/ 3 w 74"/>
                <a:gd name="T7" fmla="*/ 39 h 39"/>
                <a:gd name="T8" fmla="*/ 0 w 74"/>
                <a:gd name="T9" fmla="*/ 28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9"/>
                <a:gd name="T17" fmla="*/ 74 w 74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9">
                  <a:moveTo>
                    <a:pt x="0" y="28"/>
                  </a:moveTo>
                  <a:lnTo>
                    <a:pt x="71" y="0"/>
                  </a:lnTo>
                  <a:lnTo>
                    <a:pt x="74" y="11"/>
                  </a:lnTo>
                  <a:lnTo>
                    <a:pt x="3" y="3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40" name="Freeform 75"/>
            <p:cNvSpPr>
              <a:spLocks/>
            </p:cNvSpPr>
            <p:nvPr/>
          </p:nvSpPr>
          <p:spPr bwMode="auto">
            <a:xfrm>
              <a:off x="7785" y="6121"/>
              <a:ext cx="74" cy="35"/>
            </a:xfrm>
            <a:custGeom>
              <a:avLst/>
              <a:gdLst>
                <a:gd name="T0" fmla="*/ 0 w 74"/>
                <a:gd name="T1" fmla="*/ 24 h 35"/>
                <a:gd name="T2" fmla="*/ 71 w 74"/>
                <a:gd name="T3" fmla="*/ 0 h 35"/>
                <a:gd name="T4" fmla="*/ 74 w 74"/>
                <a:gd name="T5" fmla="*/ 11 h 35"/>
                <a:gd name="T6" fmla="*/ 2 w 74"/>
                <a:gd name="T7" fmla="*/ 35 h 35"/>
                <a:gd name="T8" fmla="*/ 0 w 74"/>
                <a:gd name="T9" fmla="*/ 2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5"/>
                <a:gd name="T17" fmla="*/ 74 w 7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5">
                  <a:moveTo>
                    <a:pt x="0" y="24"/>
                  </a:moveTo>
                  <a:lnTo>
                    <a:pt x="71" y="0"/>
                  </a:lnTo>
                  <a:lnTo>
                    <a:pt x="74" y="11"/>
                  </a:lnTo>
                  <a:lnTo>
                    <a:pt x="2" y="3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41" name="Freeform 76"/>
            <p:cNvSpPr>
              <a:spLocks/>
            </p:cNvSpPr>
            <p:nvPr/>
          </p:nvSpPr>
          <p:spPr bwMode="auto">
            <a:xfrm>
              <a:off x="7889" y="6082"/>
              <a:ext cx="78" cy="36"/>
            </a:xfrm>
            <a:custGeom>
              <a:avLst/>
              <a:gdLst>
                <a:gd name="T0" fmla="*/ 0 w 78"/>
                <a:gd name="T1" fmla="*/ 25 h 36"/>
                <a:gd name="T2" fmla="*/ 75 w 78"/>
                <a:gd name="T3" fmla="*/ 0 h 36"/>
                <a:gd name="T4" fmla="*/ 78 w 78"/>
                <a:gd name="T5" fmla="*/ 11 h 36"/>
                <a:gd name="T6" fmla="*/ 3 w 78"/>
                <a:gd name="T7" fmla="*/ 36 h 36"/>
                <a:gd name="T8" fmla="*/ 0 w 78"/>
                <a:gd name="T9" fmla="*/ 2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6"/>
                <a:gd name="T17" fmla="*/ 78 w 7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6">
                  <a:moveTo>
                    <a:pt x="0" y="25"/>
                  </a:moveTo>
                  <a:lnTo>
                    <a:pt x="75" y="0"/>
                  </a:lnTo>
                  <a:lnTo>
                    <a:pt x="78" y="11"/>
                  </a:lnTo>
                  <a:lnTo>
                    <a:pt x="3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42" name="Freeform 77"/>
            <p:cNvSpPr>
              <a:spLocks/>
            </p:cNvSpPr>
            <p:nvPr/>
          </p:nvSpPr>
          <p:spPr bwMode="auto">
            <a:xfrm>
              <a:off x="7997" y="6046"/>
              <a:ext cx="77" cy="33"/>
            </a:xfrm>
            <a:custGeom>
              <a:avLst/>
              <a:gdLst>
                <a:gd name="T0" fmla="*/ 0 w 77"/>
                <a:gd name="T1" fmla="*/ 22 h 33"/>
                <a:gd name="T2" fmla="*/ 74 w 77"/>
                <a:gd name="T3" fmla="*/ 0 h 33"/>
                <a:gd name="T4" fmla="*/ 77 w 77"/>
                <a:gd name="T5" fmla="*/ 11 h 33"/>
                <a:gd name="T6" fmla="*/ 3 w 77"/>
                <a:gd name="T7" fmla="*/ 33 h 33"/>
                <a:gd name="T8" fmla="*/ 0 w 77"/>
                <a:gd name="T9" fmla="*/ 2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33"/>
                <a:gd name="T17" fmla="*/ 77 w 7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33">
                  <a:moveTo>
                    <a:pt x="0" y="22"/>
                  </a:moveTo>
                  <a:lnTo>
                    <a:pt x="74" y="0"/>
                  </a:lnTo>
                  <a:lnTo>
                    <a:pt x="77" y="11"/>
                  </a:lnTo>
                  <a:lnTo>
                    <a:pt x="3" y="3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43" name="Line 78"/>
            <p:cNvSpPr>
              <a:spLocks noChangeShapeType="1"/>
            </p:cNvSpPr>
            <p:nvPr/>
          </p:nvSpPr>
          <p:spPr bwMode="auto">
            <a:xfrm flipV="1">
              <a:off x="3871" y="6460"/>
              <a:ext cx="844" cy="224"/>
            </a:xfrm>
            <a:prstGeom prst="line">
              <a:avLst/>
            </a:prstGeom>
            <a:noFill/>
            <a:ln w="1079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44" name="Freeform 79"/>
            <p:cNvSpPr>
              <a:spLocks/>
            </p:cNvSpPr>
            <p:nvPr/>
          </p:nvSpPr>
          <p:spPr bwMode="auto">
            <a:xfrm>
              <a:off x="4715" y="6234"/>
              <a:ext cx="841" cy="226"/>
            </a:xfrm>
            <a:custGeom>
              <a:avLst/>
              <a:gdLst>
                <a:gd name="T0" fmla="*/ 0 w 841"/>
                <a:gd name="T1" fmla="*/ 226 h 226"/>
                <a:gd name="T2" fmla="*/ 209 w 841"/>
                <a:gd name="T3" fmla="*/ 171 h 226"/>
                <a:gd name="T4" fmla="*/ 419 w 841"/>
                <a:gd name="T5" fmla="*/ 118 h 226"/>
                <a:gd name="T6" fmla="*/ 631 w 841"/>
                <a:gd name="T7" fmla="*/ 63 h 226"/>
                <a:gd name="T8" fmla="*/ 736 w 841"/>
                <a:gd name="T9" fmla="*/ 33 h 226"/>
                <a:gd name="T10" fmla="*/ 841 w 841"/>
                <a:gd name="T11" fmla="*/ 0 h 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1"/>
                <a:gd name="T19" fmla="*/ 0 h 226"/>
                <a:gd name="T20" fmla="*/ 841 w 841"/>
                <a:gd name="T21" fmla="*/ 226 h 2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1" h="226">
                  <a:moveTo>
                    <a:pt x="0" y="226"/>
                  </a:moveTo>
                  <a:lnTo>
                    <a:pt x="209" y="171"/>
                  </a:lnTo>
                  <a:lnTo>
                    <a:pt x="419" y="118"/>
                  </a:lnTo>
                  <a:lnTo>
                    <a:pt x="631" y="63"/>
                  </a:lnTo>
                  <a:lnTo>
                    <a:pt x="736" y="33"/>
                  </a:lnTo>
                  <a:lnTo>
                    <a:pt x="841" y="0"/>
                  </a:lnTo>
                </a:path>
              </a:pathLst>
            </a:custGeom>
            <a:noFill/>
            <a:ln w="1079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45" name="Freeform 80"/>
            <p:cNvSpPr>
              <a:spLocks/>
            </p:cNvSpPr>
            <p:nvPr/>
          </p:nvSpPr>
          <p:spPr bwMode="auto">
            <a:xfrm>
              <a:off x="5556" y="5919"/>
              <a:ext cx="844" cy="315"/>
            </a:xfrm>
            <a:custGeom>
              <a:avLst/>
              <a:gdLst>
                <a:gd name="T0" fmla="*/ 0 w 844"/>
                <a:gd name="T1" fmla="*/ 315 h 315"/>
                <a:gd name="T2" fmla="*/ 210 w 844"/>
                <a:gd name="T3" fmla="*/ 249 h 315"/>
                <a:gd name="T4" fmla="*/ 317 w 844"/>
                <a:gd name="T5" fmla="*/ 213 h 315"/>
                <a:gd name="T6" fmla="*/ 422 w 844"/>
                <a:gd name="T7" fmla="*/ 177 h 315"/>
                <a:gd name="T8" fmla="*/ 527 w 844"/>
                <a:gd name="T9" fmla="*/ 138 h 315"/>
                <a:gd name="T10" fmla="*/ 632 w 844"/>
                <a:gd name="T11" fmla="*/ 97 h 315"/>
                <a:gd name="T12" fmla="*/ 739 w 844"/>
                <a:gd name="T13" fmla="*/ 50 h 315"/>
                <a:gd name="T14" fmla="*/ 844 w 844"/>
                <a:gd name="T15" fmla="*/ 0 h 3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4"/>
                <a:gd name="T25" fmla="*/ 0 h 315"/>
                <a:gd name="T26" fmla="*/ 844 w 844"/>
                <a:gd name="T27" fmla="*/ 315 h 3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4" h="315">
                  <a:moveTo>
                    <a:pt x="0" y="315"/>
                  </a:moveTo>
                  <a:lnTo>
                    <a:pt x="210" y="249"/>
                  </a:lnTo>
                  <a:lnTo>
                    <a:pt x="317" y="213"/>
                  </a:lnTo>
                  <a:lnTo>
                    <a:pt x="422" y="177"/>
                  </a:lnTo>
                  <a:lnTo>
                    <a:pt x="527" y="138"/>
                  </a:lnTo>
                  <a:lnTo>
                    <a:pt x="632" y="97"/>
                  </a:lnTo>
                  <a:lnTo>
                    <a:pt x="739" y="50"/>
                  </a:lnTo>
                  <a:lnTo>
                    <a:pt x="844" y="0"/>
                  </a:lnTo>
                </a:path>
              </a:pathLst>
            </a:custGeom>
            <a:noFill/>
            <a:ln w="1079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46" name="Freeform 81"/>
            <p:cNvSpPr>
              <a:spLocks/>
            </p:cNvSpPr>
            <p:nvPr/>
          </p:nvSpPr>
          <p:spPr bwMode="auto">
            <a:xfrm>
              <a:off x="6400" y="5375"/>
              <a:ext cx="844" cy="544"/>
            </a:xfrm>
            <a:custGeom>
              <a:avLst/>
              <a:gdLst>
                <a:gd name="T0" fmla="*/ 0 w 844"/>
                <a:gd name="T1" fmla="*/ 544 h 544"/>
                <a:gd name="T2" fmla="*/ 105 w 844"/>
                <a:gd name="T3" fmla="*/ 489 h 544"/>
                <a:gd name="T4" fmla="*/ 212 w 844"/>
                <a:gd name="T5" fmla="*/ 428 h 544"/>
                <a:gd name="T6" fmla="*/ 317 w 844"/>
                <a:gd name="T7" fmla="*/ 365 h 544"/>
                <a:gd name="T8" fmla="*/ 422 w 844"/>
                <a:gd name="T9" fmla="*/ 298 h 544"/>
                <a:gd name="T10" fmla="*/ 527 w 844"/>
                <a:gd name="T11" fmla="*/ 229 h 544"/>
                <a:gd name="T12" fmla="*/ 634 w 844"/>
                <a:gd name="T13" fmla="*/ 155 h 544"/>
                <a:gd name="T14" fmla="*/ 739 w 844"/>
                <a:gd name="T15" fmla="*/ 78 h 544"/>
                <a:gd name="T16" fmla="*/ 844 w 844"/>
                <a:gd name="T17" fmla="*/ 0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4"/>
                <a:gd name="T28" fmla="*/ 0 h 544"/>
                <a:gd name="T29" fmla="*/ 844 w 844"/>
                <a:gd name="T30" fmla="*/ 544 h 5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4" h="544">
                  <a:moveTo>
                    <a:pt x="0" y="544"/>
                  </a:moveTo>
                  <a:lnTo>
                    <a:pt x="105" y="489"/>
                  </a:lnTo>
                  <a:lnTo>
                    <a:pt x="212" y="428"/>
                  </a:lnTo>
                  <a:lnTo>
                    <a:pt x="317" y="365"/>
                  </a:lnTo>
                  <a:lnTo>
                    <a:pt x="422" y="298"/>
                  </a:lnTo>
                  <a:lnTo>
                    <a:pt x="527" y="229"/>
                  </a:lnTo>
                  <a:lnTo>
                    <a:pt x="634" y="155"/>
                  </a:lnTo>
                  <a:lnTo>
                    <a:pt x="739" y="78"/>
                  </a:lnTo>
                  <a:lnTo>
                    <a:pt x="844" y="0"/>
                  </a:lnTo>
                </a:path>
              </a:pathLst>
            </a:custGeom>
            <a:noFill/>
            <a:ln w="1079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47" name="Freeform 82"/>
            <p:cNvSpPr>
              <a:spLocks/>
            </p:cNvSpPr>
            <p:nvPr/>
          </p:nvSpPr>
          <p:spPr bwMode="auto">
            <a:xfrm>
              <a:off x="7244" y="4644"/>
              <a:ext cx="841" cy="731"/>
            </a:xfrm>
            <a:custGeom>
              <a:avLst/>
              <a:gdLst>
                <a:gd name="T0" fmla="*/ 0 w 841"/>
                <a:gd name="T1" fmla="*/ 731 h 731"/>
                <a:gd name="T2" fmla="*/ 105 w 841"/>
                <a:gd name="T3" fmla="*/ 649 h 731"/>
                <a:gd name="T4" fmla="*/ 210 w 841"/>
                <a:gd name="T5" fmla="*/ 563 h 731"/>
                <a:gd name="T6" fmla="*/ 314 w 841"/>
                <a:gd name="T7" fmla="*/ 472 h 731"/>
                <a:gd name="T8" fmla="*/ 422 w 841"/>
                <a:gd name="T9" fmla="*/ 378 h 731"/>
                <a:gd name="T10" fmla="*/ 632 w 841"/>
                <a:gd name="T11" fmla="*/ 188 h 731"/>
                <a:gd name="T12" fmla="*/ 736 w 841"/>
                <a:gd name="T13" fmla="*/ 94 h 731"/>
                <a:gd name="T14" fmla="*/ 841 w 841"/>
                <a:gd name="T15" fmla="*/ 0 h 7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1"/>
                <a:gd name="T25" fmla="*/ 0 h 731"/>
                <a:gd name="T26" fmla="*/ 841 w 841"/>
                <a:gd name="T27" fmla="*/ 731 h 7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1" h="731">
                  <a:moveTo>
                    <a:pt x="0" y="731"/>
                  </a:moveTo>
                  <a:lnTo>
                    <a:pt x="105" y="649"/>
                  </a:lnTo>
                  <a:lnTo>
                    <a:pt x="210" y="563"/>
                  </a:lnTo>
                  <a:lnTo>
                    <a:pt x="314" y="472"/>
                  </a:lnTo>
                  <a:lnTo>
                    <a:pt x="422" y="378"/>
                  </a:lnTo>
                  <a:lnTo>
                    <a:pt x="632" y="188"/>
                  </a:lnTo>
                  <a:lnTo>
                    <a:pt x="736" y="94"/>
                  </a:lnTo>
                  <a:lnTo>
                    <a:pt x="841" y="0"/>
                  </a:lnTo>
                </a:path>
              </a:pathLst>
            </a:custGeom>
            <a:noFill/>
            <a:ln w="1079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48" name="Rectangle 83"/>
            <p:cNvSpPr>
              <a:spLocks noChangeArrowheads="1"/>
            </p:cNvSpPr>
            <p:nvPr/>
          </p:nvSpPr>
          <p:spPr bwMode="auto">
            <a:xfrm>
              <a:off x="3264" y="6946"/>
              <a:ext cx="78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GB" sz="2400"/>
            </a:p>
          </p:txBody>
        </p:sp>
        <p:sp>
          <p:nvSpPr>
            <p:cNvPr id="41049" name="Rectangle 84"/>
            <p:cNvSpPr>
              <a:spLocks noChangeArrowheads="1"/>
            </p:cNvSpPr>
            <p:nvPr/>
          </p:nvSpPr>
          <p:spPr bwMode="auto">
            <a:xfrm>
              <a:off x="3264" y="6535"/>
              <a:ext cx="78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GB" sz="2400"/>
            </a:p>
          </p:txBody>
        </p:sp>
        <p:sp>
          <p:nvSpPr>
            <p:cNvPr id="41050" name="Rectangle 85"/>
            <p:cNvSpPr>
              <a:spLocks noChangeArrowheads="1"/>
            </p:cNvSpPr>
            <p:nvPr/>
          </p:nvSpPr>
          <p:spPr bwMode="auto">
            <a:xfrm>
              <a:off x="3187" y="6126"/>
              <a:ext cx="1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GB" sz="2400"/>
            </a:p>
          </p:txBody>
        </p:sp>
        <p:sp>
          <p:nvSpPr>
            <p:cNvPr id="41051" name="Rectangle 86"/>
            <p:cNvSpPr>
              <a:spLocks noChangeArrowheads="1"/>
            </p:cNvSpPr>
            <p:nvPr/>
          </p:nvSpPr>
          <p:spPr bwMode="auto">
            <a:xfrm>
              <a:off x="3187" y="5715"/>
              <a:ext cx="1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GB" sz="2400"/>
            </a:p>
          </p:txBody>
        </p:sp>
        <p:sp>
          <p:nvSpPr>
            <p:cNvPr id="41052" name="Rectangle 87"/>
            <p:cNvSpPr>
              <a:spLocks noChangeArrowheads="1"/>
            </p:cNvSpPr>
            <p:nvPr/>
          </p:nvSpPr>
          <p:spPr bwMode="auto">
            <a:xfrm>
              <a:off x="3187" y="5306"/>
              <a:ext cx="1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GB" sz="2400"/>
            </a:p>
          </p:txBody>
        </p:sp>
        <p:sp>
          <p:nvSpPr>
            <p:cNvPr id="41053" name="Rectangle 88"/>
            <p:cNvSpPr>
              <a:spLocks noChangeArrowheads="1"/>
            </p:cNvSpPr>
            <p:nvPr/>
          </p:nvSpPr>
          <p:spPr bwMode="auto">
            <a:xfrm>
              <a:off x="3187" y="4895"/>
              <a:ext cx="1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en-GB" sz="2400"/>
            </a:p>
          </p:txBody>
        </p:sp>
        <p:sp>
          <p:nvSpPr>
            <p:cNvPr id="41054" name="Rectangle 89"/>
            <p:cNvSpPr>
              <a:spLocks noChangeArrowheads="1"/>
            </p:cNvSpPr>
            <p:nvPr/>
          </p:nvSpPr>
          <p:spPr bwMode="auto">
            <a:xfrm>
              <a:off x="3187" y="4487"/>
              <a:ext cx="1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GB" sz="2400"/>
            </a:p>
          </p:txBody>
        </p:sp>
        <p:sp>
          <p:nvSpPr>
            <p:cNvPr id="41055" name="Rectangle 90"/>
            <p:cNvSpPr>
              <a:spLocks noChangeArrowheads="1"/>
            </p:cNvSpPr>
            <p:nvPr/>
          </p:nvSpPr>
          <p:spPr bwMode="auto">
            <a:xfrm>
              <a:off x="3187" y="4075"/>
              <a:ext cx="15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35</a:t>
              </a:r>
              <a:endParaRPr lang="en-GB" sz="2400"/>
            </a:p>
          </p:txBody>
        </p:sp>
        <p:sp>
          <p:nvSpPr>
            <p:cNvPr id="41056" name="Rectangle 91"/>
            <p:cNvSpPr>
              <a:spLocks noChangeArrowheads="1"/>
            </p:cNvSpPr>
            <p:nvPr/>
          </p:nvSpPr>
          <p:spPr bwMode="auto">
            <a:xfrm>
              <a:off x="3617" y="7147"/>
              <a:ext cx="51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1945-49</a:t>
              </a:r>
              <a:endParaRPr lang="en-GB" sz="2400"/>
            </a:p>
          </p:txBody>
        </p:sp>
        <p:sp>
          <p:nvSpPr>
            <p:cNvPr id="41057" name="Rectangle 92"/>
            <p:cNvSpPr>
              <a:spLocks noChangeArrowheads="1"/>
            </p:cNvSpPr>
            <p:nvPr/>
          </p:nvSpPr>
          <p:spPr bwMode="auto">
            <a:xfrm>
              <a:off x="4461" y="7147"/>
              <a:ext cx="51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1950-54</a:t>
              </a:r>
              <a:endParaRPr lang="en-GB" sz="2400"/>
            </a:p>
          </p:txBody>
        </p:sp>
        <p:sp>
          <p:nvSpPr>
            <p:cNvPr id="41058" name="Rectangle 93"/>
            <p:cNvSpPr>
              <a:spLocks noChangeArrowheads="1"/>
            </p:cNvSpPr>
            <p:nvPr/>
          </p:nvSpPr>
          <p:spPr bwMode="auto">
            <a:xfrm>
              <a:off x="5302" y="7147"/>
              <a:ext cx="51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1955-59</a:t>
              </a:r>
              <a:endParaRPr lang="en-GB" sz="2400"/>
            </a:p>
          </p:txBody>
        </p:sp>
        <p:sp>
          <p:nvSpPr>
            <p:cNvPr id="41059" name="Rectangle 94"/>
            <p:cNvSpPr>
              <a:spLocks noChangeArrowheads="1"/>
            </p:cNvSpPr>
            <p:nvPr/>
          </p:nvSpPr>
          <p:spPr bwMode="auto">
            <a:xfrm>
              <a:off x="6146" y="7147"/>
              <a:ext cx="51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1960-64</a:t>
              </a:r>
              <a:endParaRPr lang="en-GB" sz="2400"/>
            </a:p>
          </p:txBody>
        </p:sp>
        <p:sp>
          <p:nvSpPr>
            <p:cNvPr id="41060" name="Rectangle 95"/>
            <p:cNvSpPr>
              <a:spLocks noChangeArrowheads="1"/>
            </p:cNvSpPr>
            <p:nvPr/>
          </p:nvSpPr>
          <p:spPr bwMode="auto">
            <a:xfrm>
              <a:off x="6990" y="7147"/>
              <a:ext cx="51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1965-69</a:t>
              </a:r>
              <a:endParaRPr lang="en-GB" sz="2400"/>
            </a:p>
          </p:txBody>
        </p:sp>
        <p:sp>
          <p:nvSpPr>
            <p:cNvPr id="41061" name="Rectangle 96"/>
            <p:cNvSpPr>
              <a:spLocks noChangeArrowheads="1"/>
            </p:cNvSpPr>
            <p:nvPr/>
          </p:nvSpPr>
          <p:spPr bwMode="auto">
            <a:xfrm>
              <a:off x="7832" y="7147"/>
              <a:ext cx="51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1970-74</a:t>
              </a:r>
              <a:endParaRPr lang="en-GB" sz="2400"/>
            </a:p>
          </p:txBody>
        </p:sp>
        <p:sp>
          <p:nvSpPr>
            <p:cNvPr id="41062" name="Rectangle 97"/>
            <p:cNvSpPr>
              <a:spLocks noChangeArrowheads="1"/>
            </p:cNvSpPr>
            <p:nvPr/>
          </p:nvSpPr>
          <p:spPr bwMode="auto">
            <a:xfrm>
              <a:off x="3838" y="4299"/>
              <a:ext cx="1326" cy="43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63" name="Rectangle 98"/>
            <p:cNvSpPr>
              <a:spLocks noChangeArrowheads="1"/>
            </p:cNvSpPr>
            <p:nvPr/>
          </p:nvSpPr>
          <p:spPr bwMode="auto">
            <a:xfrm>
              <a:off x="3937" y="4409"/>
              <a:ext cx="77" cy="11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64" name="Rectangle 99"/>
            <p:cNvSpPr>
              <a:spLocks noChangeArrowheads="1"/>
            </p:cNvSpPr>
            <p:nvPr/>
          </p:nvSpPr>
          <p:spPr bwMode="auto">
            <a:xfrm>
              <a:off x="4058" y="4409"/>
              <a:ext cx="77" cy="11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65" name="Rectangle 100"/>
            <p:cNvSpPr>
              <a:spLocks noChangeArrowheads="1"/>
            </p:cNvSpPr>
            <p:nvPr/>
          </p:nvSpPr>
          <p:spPr bwMode="auto">
            <a:xfrm>
              <a:off x="4180" y="4409"/>
              <a:ext cx="27" cy="11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66" name="Rectangle 101"/>
            <p:cNvSpPr>
              <a:spLocks noChangeArrowheads="1"/>
            </p:cNvSpPr>
            <p:nvPr/>
          </p:nvSpPr>
          <p:spPr bwMode="auto">
            <a:xfrm>
              <a:off x="4235" y="4335"/>
              <a:ext cx="59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Sud-Isole</a:t>
              </a:r>
              <a:endParaRPr lang="en-GB" sz="2400"/>
            </a:p>
          </p:txBody>
        </p:sp>
        <p:sp>
          <p:nvSpPr>
            <p:cNvPr id="41067" name="Line 102"/>
            <p:cNvSpPr>
              <a:spLocks noChangeShapeType="1"/>
            </p:cNvSpPr>
            <p:nvPr/>
          </p:nvSpPr>
          <p:spPr bwMode="auto">
            <a:xfrm>
              <a:off x="3942" y="4627"/>
              <a:ext cx="260" cy="1"/>
            </a:xfrm>
            <a:prstGeom prst="line">
              <a:avLst/>
            </a:prstGeom>
            <a:noFill/>
            <a:ln w="1079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68" name="Rectangle 103"/>
            <p:cNvSpPr>
              <a:spLocks noChangeArrowheads="1"/>
            </p:cNvSpPr>
            <p:nvPr/>
          </p:nvSpPr>
          <p:spPr bwMode="auto">
            <a:xfrm>
              <a:off x="4235" y="4550"/>
              <a:ext cx="77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Nord-Centro</a:t>
              </a:r>
              <a:endParaRPr lang="en-GB" sz="2400"/>
            </a:p>
          </p:txBody>
        </p:sp>
      </p:grpSp>
      <p:sp>
        <p:nvSpPr>
          <p:cNvPr id="40965" name="Text Box 104"/>
          <p:cNvSpPr txBox="1">
            <a:spLocks noChangeArrowheads="1"/>
          </p:cNvSpPr>
          <p:nvPr/>
        </p:nvSpPr>
        <p:spPr bwMode="auto">
          <a:xfrm>
            <a:off x="5148263" y="2781300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F66CC"/>
                </a:solidFill>
              </a:rPr>
              <a:t>Nord-Centro</a:t>
            </a:r>
          </a:p>
        </p:txBody>
      </p:sp>
      <p:sp>
        <p:nvSpPr>
          <p:cNvPr id="40966" name="Text Box 105"/>
          <p:cNvSpPr txBox="1">
            <a:spLocks noChangeArrowheads="1"/>
          </p:cNvSpPr>
          <p:nvPr/>
        </p:nvSpPr>
        <p:spPr bwMode="auto">
          <a:xfrm>
            <a:off x="6516688" y="42926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folHlink"/>
                </a:solidFill>
              </a:rPr>
              <a:t>Sud</a:t>
            </a:r>
          </a:p>
        </p:txBody>
      </p:sp>
      <p:sp>
        <p:nvSpPr>
          <p:cNvPr id="40967" name="Text Box 106"/>
          <p:cNvSpPr txBox="1">
            <a:spLocks noChangeArrowheads="1"/>
          </p:cNvSpPr>
          <p:nvPr/>
        </p:nvSpPr>
        <p:spPr bwMode="auto">
          <a:xfrm>
            <a:off x="7524750" y="2205038"/>
            <a:ext cx="1150938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30%</a:t>
            </a:r>
          </a:p>
        </p:txBody>
      </p:sp>
      <p:sp>
        <p:nvSpPr>
          <p:cNvPr id="40968" name="Text Box 108"/>
          <p:cNvSpPr txBox="1">
            <a:spLocks noChangeArrowheads="1"/>
          </p:cNvSpPr>
          <p:nvPr/>
        </p:nvSpPr>
        <p:spPr bwMode="auto">
          <a:xfrm>
            <a:off x="7596188" y="4076700"/>
            <a:ext cx="1150937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12%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33600"/>
            <a:ext cx="9144000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Famiglia in mutamento</a:t>
            </a:r>
            <a:endParaRPr lang="it-IT" sz="5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19A288-44D1-48CE-A204-846CE017196D}" type="slidenum">
              <a:rPr lang="it-IT"/>
              <a:pPr/>
              <a:t>30</a:t>
            </a:fld>
            <a:endParaRPr lang="it-IT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Perché aumentano?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Accentuazione dell’autonomia individuale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Accentuazione della realizzazione personale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Insofferenza verso varie forme di autorità e controllo istituzionale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Strategia adattiva alla incertezza generale (avversione per la definitività!)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A97781-6520-4803-BD67-A549B6016FA2}" type="slidenum">
              <a:rPr lang="it-IT"/>
              <a:pPr/>
              <a:t>31</a:t>
            </a:fld>
            <a:endParaRPr lang="it-IT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L’identikit delle coppie di fatto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58113" cy="4337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smtClean="0"/>
              <a:t>Giovani con titolo di studio più elevato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Maggiore simmetria: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Più spesso la donna è più istruita del proprio partner 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smtClean="0"/>
              <a:t>oltre una su quattro rispetto a una su cinque nel caso di coppie sposate direttamente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Più spesso a doppio reddito: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smtClean="0"/>
              <a:t>in due casi su tre i partner delle coppie di fatto sono entrambi occupati, mentre si scende a meno di un caso su tre tra le coppie coniugate.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La differenza di età è minore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&gt; simmetria nella divisione dei compiti domestici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Relazioni più instabili</a:t>
            </a:r>
            <a:endParaRPr lang="en-GB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CC603F-4C9D-4311-8EA5-BEBB825662EE}" type="slidenum">
              <a:rPr lang="it-IT"/>
              <a:pPr/>
              <a:t>32</a:t>
            </a:fld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Quota di nascite extranuziali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ph idx="1"/>
          </p:nvPr>
        </p:nvGraphicFramePr>
        <p:xfrm>
          <a:off x="395288" y="1412875"/>
          <a:ext cx="8172450" cy="4679950"/>
        </p:xfrm>
        <a:graphic>
          <a:graphicData uri="http://schemas.openxmlformats.org/presentationml/2006/ole">
            <p:oleObj spid="_x0000_s3074" name="Grafico" r:id="rId4" imgW="5981700" imgH="2343150" progId="Excel.Sheet.8">
              <p:embed/>
            </p:oleObj>
          </a:graphicData>
        </a:graphic>
      </p:graphicFrame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051050" y="2708275"/>
            <a:ext cx="22336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chemeClr val="tx2"/>
                </a:solidFill>
                <a:latin typeface="Arial" charset="0"/>
                <a:cs typeface="Arial" charset="0"/>
              </a:rPr>
              <a:t>NORD-CENTRO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6443663" y="4221163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FF0000"/>
                </a:solidFill>
                <a:latin typeface="Arial" charset="0"/>
                <a:cs typeface="Arial" charset="0"/>
              </a:rPr>
              <a:t>SUD-ISOLE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6011863" y="3284538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latin typeface="Arial" charset="0"/>
                <a:cs typeface="Arial" charset="0"/>
              </a:rPr>
              <a:t>ITALIA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8027988" y="2492375"/>
            <a:ext cx="93662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24%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76250"/>
            <a:ext cx="72009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484438" y="692150"/>
            <a:ext cx="2519362" cy="5761038"/>
          </a:xfrm>
          <a:prstGeom prst="rect">
            <a:avLst/>
          </a:prstGeom>
          <a:solidFill>
            <a:schemeClr val="hlink">
              <a:alpha val="2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54372" name="Rectangle 4"/>
          <p:cNvSpPr>
            <a:spLocks noChangeArrowheads="1"/>
          </p:cNvSpPr>
          <p:nvPr/>
        </p:nvSpPr>
        <p:spPr bwMode="auto">
          <a:xfrm>
            <a:off x="5076825" y="692150"/>
            <a:ext cx="2087563" cy="56896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55650" y="2349500"/>
            <a:ext cx="6769100" cy="215900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5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9CFDCD-E106-4ECC-99F1-CED48FEDAFB3}" type="slidenum">
              <a:rPr lang="it-IT"/>
              <a:pPr/>
              <a:t>34</a:t>
            </a:fld>
            <a:endParaRPr lang="it-IT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59875" cy="609600"/>
          </a:xfrm>
        </p:spPr>
        <p:txBody>
          <a:bodyPr/>
          <a:lstStyle/>
          <a:p>
            <a:pPr eaLnBrk="1" hangingPunct="1"/>
            <a:r>
              <a:rPr lang="it-IT" sz="4000" smtClean="0"/>
              <a:t>Convivenza: socialmente più accettabile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20938"/>
            <a:ext cx="91440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AutoShape 4"/>
          <p:cNvSpPr>
            <a:spLocks noChangeArrowheads="1"/>
          </p:cNvSpPr>
          <p:nvPr/>
        </p:nvSpPr>
        <p:spPr bwMode="auto">
          <a:xfrm rot="-985277">
            <a:off x="5076825" y="5229225"/>
            <a:ext cx="2016125" cy="576263"/>
          </a:xfrm>
          <a:custGeom>
            <a:avLst/>
            <a:gdLst>
              <a:gd name="T0" fmla="*/ 1531135 w 21600"/>
              <a:gd name="T1" fmla="*/ 0 h 21600"/>
              <a:gd name="T2" fmla="*/ 0 w 21600"/>
              <a:gd name="T3" fmla="*/ 288132 h 21600"/>
              <a:gd name="T4" fmla="*/ 1531135 w 21600"/>
              <a:gd name="T5" fmla="*/ 576263 h 21600"/>
              <a:gd name="T6" fmla="*/ 2016125 w 21600"/>
              <a:gd name="T7" fmla="*/ 2881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7292 h 21600"/>
              <a:gd name="T14" fmla="*/ 19912 w 21600"/>
              <a:gd name="T15" fmla="*/ 1430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404" y="0"/>
                </a:moveTo>
                <a:lnTo>
                  <a:pt x="16404" y="7292"/>
                </a:lnTo>
                <a:lnTo>
                  <a:pt x="3375" y="7292"/>
                </a:lnTo>
                <a:lnTo>
                  <a:pt x="3375" y="14308"/>
                </a:lnTo>
                <a:lnTo>
                  <a:pt x="16404" y="14308"/>
                </a:lnTo>
                <a:lnTo>
                  <a:pt x="1640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292"/>
                </a:moveTo>
                <a:lnTo>
                  <a:pt x="1350" y="14308"/>
                </a:lnTo>
                <a:lnTo>
                  <a:pt x="2700" y="14308"/>
                </a:lnTo>
                <a:lnTo>
                  <a:pt x="2700" y="7292"/>
                </a:lnTo>
                <a:close/>
              </a:path>
              <a:path w="21600" h="21600">
                <a:moveTo>
                  <a:pt x="0" y="7292"/>
                </a:moveTo>
                <a:lnTo>
                  <a:pt x="0" y="14308"/>
                </a:lnTo>
                <a:lnTo>
                  <a:pt x="675" y="14308"/>
                </a:lnTo>
                <a:lnTo>
                  <a:pt x="675" y="7292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DA57DA-12DC-4134-93D9-D78D59CB4597}" type="slidenum">
              <a:rPr lang="it-IT"/>
              <a:pPr/>
              <a:t>35</a:t>
            </a:fld>
            <a:endParaRPr lang="it-IT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Living Apart Together?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8913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smtClean="0"/>
              <a:t>Relazione in cui i partner si considerano una coppia stabile, ma </a:t>
            </a:r>
            <a:r>
              <a:rPr lang="it-IT" sz="2400" b="1" smtClean="0">
                <a:solidFill>
                  <a:srgbClr val="CC0000"/>
                </a:solidFill>
              </a:rPr>
              <a:t>non</a:t>
            </a:r>
            <a:r>
              <a:rPr lang="it-IT" sz="2400" smtClean="0"/>
              <a:t> condividono la residenza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smtClean="0"/>
              <a:t>40% dei giovani tra 25-34 anni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smtClean="0"/>
              <a:t>ma inizia a diffondersi anche tra gli anziani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Motivi: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smtClean="0"/>
              <a:t>Valori individualistici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smtClean="0"/>
              <a:t>Attenzione alla qualità emotiva della relazione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smtClean="0"/>
              <a:t>Cambiamento dei ruoli di genere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smtClean="0"/>
              <a:t>Esigenze di flessibilità nelle scelte lavorative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smtClean="0"/>
              <a:t>Convenienza fiscale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smtClean="0"/>
              <a:t>Necessità di vivere con altre persone (cura di genitori anziani o di figli)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1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1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1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1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1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3600"/>
            <a:ext cx="9144000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L’instabilità coniugale</a:t>
            </a: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8406" name="Rectangle 6"/>
          <p:cNvSpPr>
            <a:spLocks noChangeArrowheads="1"/>
          </p:cNvSpPr>
          <p:nvPr/>
        </p:nvSpPr>
        <p:spPr bwMode="auto">
          <a:xfrm>
            <a:off x="0" y="4437063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it-IT" sz="42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le nuove tipologie familiari </a:t>
            </a:r>
            <a:br>
              <a:rPr lang="it-IT" sz="42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2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 ne derivano</a:t>
            </a:r>
            <a:r>
              <a:rPr lang="it-IT" sz="4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0B0704-46C3-4551-B664-39454AAB7ED1}" type="slidenum">
              <a:rPr lang="it-IT"/>
              <a:pPr/>
              <a:t>37</a:t>
            </a:fld>
            <a:endParaRPr lang="it-IT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L’istabilità coniugale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Un fenomeno in sensibile aumento negli ultimi anni è anche quello dell’instabilità coniugale. 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dirty="0" smtClean="0"/>
              <a:t>Dai </a:t>
            </a:r>
            <a:r>
              <a:rPr lang="it-IT" sz="2000" dirty="0" smtClean="0">
                <a:solidFill>
                  <a:schemeClr val="hlink"/>
                </a:solidFill>
              </a:rPr>
              <a:t>27 mila matrimoni</a:t>
            </a:r>
            <a:r>
              <a:rPr lang="it-IT" sz="2000" dirty="0" smtClean="0"/>
              <a:t> definitivamente sciolti nel 1995 in Italia si è saliti a più di </a:t>
            </a:r>
            <a:r>
              <a:rPr lang="it-IT" sz="2000" dirty="0" smtClean="0">
                <a:solidFill>
                  <a:schemeClr val="hlink"/>
                </a:solidFill>
              </a:rPr>
              <a:t>50 mila nel 2010</a:t>
            </a:r>
            <a:r>
              <a:rPr lang="it-IT" sz="2000" dirty="0" smtClean="0"/>
              <a:t>. (e 88 mila separazioni)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Prima soprattutto le donne con titolo di studio più elevato e con maggiore autonomia economica,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Più recentemente però, anche nel nostro Paese cominciano a diventare sempre più frequenti gli scioglimenti nelle categorie sociali </a:t>
            </a:r>
            <a:r>
              <a:rPr lang="it-IT" sz="2400" dirty="0" err="1" smtClean="0"/>
              <a:t>medio-basse</a:t>
            </a:r>
            <a:endParaRPr lang="it-IT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Conseguenze sulle strutture familiari </a:t>
            </a:r>
            <a:r>
              <a:rPr lang="it-IT" sz="2400" dirty="0" smtClean="0">
                <a:solidFill>
                  <a:schemeClr val="hlink"/>
                </a:solidFill>
                <a:sym typeface="Wingdings" pitchFamily="2" charset="2"/>
              </a:rPr>
              <a:t></a:t>
            </a:r>
            <a:r>
              <a:rPr lang="it-IT" sz="2400" dirty="0" smtClean="0">
                <a:solidFill>
                  <a:schemeClr val="hlink"/>
                </a:solidFill>
              </a:rPr>
              <a:t>  </a:t>
            </a:r>
            <a:endParaRPr lang="en-GB" sz="24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egnaposto numero diapositiva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D74486-F50E-44AF-898B-739924B364DE}" type="slidenum">
              <a:rPr lang="it-IT"/>
              <a:pPr/>
              <a:t>38</a:t>
            </a:fld>
            <a:endParaRPr lang="it-IT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sz="3200" smtClean="0"/>
              <a:t>Scioglimento dei matrimoni. Italia 1990-2007</a:t>
            </a:r>
          </a:p>
        </p:txBody>
      </p:sp>
      <p:graphicFrame>
        <p:nvGraphicFramePr>
          <p:cNvPr id="4098" name="AutoShape 3"/>
          <p:cNvGraphicFramePr>
            <a:graphicFrameLocks noChangeAspect="1"/>
          </p:cNvGraphicFramePr>
          <p:nvPr>
            <p:ph sz="half" idx="1"/>
          </p:nvPr>
        </p:nvGraphicFramePr>
        <p:xfrm>
          <a:off x="990600" y="2662238"/>
          <a:ext cx="3814763" cy="2447925"/>
        </p:xfrm>
        <a:graphic>
          <a:graphicData uri="http://schemas.openxmlformats.org/presentationml/2006/ole">
            <p:oleObj spid="_x0000_s4098" name="Grafico" r:id="rId4" imgW="0" imgH="0" progId="Excel.Sheet.8">
              <p:embed/>
            </p:oleObj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357158" y="1571612"/>
          <a:ext cx="8143932" cy="4897437"/>
        </p:xfrm>
        <a:graphic>
          <a:graphicData uri="http://schemas.openxmlformats.org/presentationml/2006/ole">
            <p:oleObj spid="_x0000_s4099" name="Grafico" r:id="rId5" imgW="4962593" imgH="3733721" progId="Excel.Sheet.8">
              <p:embed/>
            </p:oleObj>
          </a:graphicData>
        </a:graphic>
      </p:graphicFrame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000232" y="2500306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NUMERO </a:t>
            </a:r>
            <a:r>
              <a:rPr lang="it-IT" sz="1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DI</a:t>
            </a:r>
            <a:r>
              <a:rPr lang="it-IT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 SEPARAZIONI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357686" y="4643446"/>
            <a:ext cx="303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 dirty="0">
                <a:solidFill>
                  <a:srgbClr val="00CC66"/>
                </a:solidFill>
                <a:latin typeface="Arial" charset="0"/>
                <a:cs typeface="Arial" charset="0"/>
              </a:rPr>
              <a:t>NUMERO </a:t>
            </a:r>
            <a:r>
              <a:rPr lang="it-IT" sz="1800" b="1" dirty="0" err="1">
                <a:solidFill>
                  <a:srgbClr val="00CC66"/>
                </a:solidFill>
                <a:latin typeface="Arial" charset="0"/>
                <a:cs typeface="Arial" charset="0"/>
              </a:rPr>
              <a:t>DI</a:t>
            </a:r>
            <a:r>
              <a:rPr lang="it-IT" sz="1800" b="1" dirty="0">
                <a:solidFill>
                  <a:srgbClr val="00CC66"/>
                </a:solidFill>
                <a:latin typeface="Arial" charset="0"/>
                <a:cs typeface="Arial" charset="0"/>
              </a:rPr>
              <a:t> DIVORZI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91528" cy="609600"/>
          </a:xfrm>
        </p:spPr>
        <p:txBody>
          <a:bodyPr/>
          <a:lstStyle/>
          <a:p>
            <a:r>
              <a:rPr lang="it-IT" sz="3600" dirty="0" smtClean="0"/>
              <a:t>Ma in Europa restiamo l’Italia della famiglia “forte”</a:t>
            </a:r>
            <a:endParaRPr lang="it-IT" sz="3600" dirty="0"/>
          </a:p>
        </p:txBody>
      </p:sp>
      <p:pic>
        <p:nvPicPr>
          <p:cNvPr id="191490" name="Picture 2" descr="E:\Didattica\Lezioni_SC_FormazioneSocioPolitica\2013\Divorzi_comparativo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643050"/>
            <a:ext cx="5214974" cy="4383319"/>
          </a:xfrm>
          <a:prstGeom prst="rect">
            <a:avLst/>
          </a:prstGeom>
          <a:noFill/>
        </p:spPr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4953000" y="1428736"/>
            <a:ext cx="3976718" cy="4514864"/>
          </a:xfrm>
        </p:spPr>
        <p:txBody>
          <a:bodyPr/>
          <a:lstStyle/>
          <a:p>
            <a:r>
              <a:rPr lang="it-IT" sz="2400" dirty="0" smtClean="0"/>
              <a:t>L’Italia, seguita solo dall’Irlanda, ha 0,9 divorzi ogni mille abitanti nel 2010.</a:t>
            </a:r>
          </a:p>
          <a:p>
            <a:r>
              <a:rPr lang="it-IT" sz="2400" dirty="0" smtClean="0"/>
              <a:t>Ma se includiamo anche le separazioni: 1,4</a:t>
            </a:r>
          </a:p>
          <a:p>
            <a:r>
              <a:rPr lang="it-IT" sz="2400" dirty="0" smtClean="0"/>
              <a:t> Le dinamiche all’interno dell’Unione sono tuttavia molto diversificate.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5A707-1A22-4638-B214-FE4EFD734506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677385-B846-4C39-9E40-03AC990FB015}" type="slidenum">
              <a:rPr lang="it-IT"/>
              <a:pPr/>
              <a:t>4</a:t>
            </a:fld>
            <a:endParaRPr lang="it-IT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err="1" smtClean="0"/>
              <a:t>Grandi</a:t>
            </a:r>
            <a:r>
              <a:rPr lang="en-GB" sz="4000" dirty="0" smtClean="0"/>
              <a:t> </a:t>
            </a:r>
            <a:r>
              <a:rPr lang="en-GB" sz="4000" dirty="0" err="1" smtClean="0"/>
              <a:t>cambiamenti</a:t>
            </a:r>
            <a:endParaRPr lang="en-GB" sz="4000" dirty="0" smtClean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62030"/>
            <a:ext cx="1963739" cy="269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_PAP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144691"/>
            <a:ext cx="2071702" cy="2713069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7" name="Freccia a destra 6"/>
          <p:cNvSpPr/>
          <p:nvPr/>
        </p:nvSpPr>
        <p:spPr bwMode="auto">
          <a:xfrm>
            <a:off x="3857620" y="3071810"/>
            <a:ext cx="1214446" cy="64294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91528" cy="609600"/>
          </a:xfrm>
        </p:spPr>
        <p:txBody>
          <a:bodyPr/>
          <a:lstStyle/>
          <a:p>
            <a:r>
              <a:rPr lang="it-IT" dirty="0" smtClean="0"/>
              <a:t>Il Veneto: un’eccezione nel Nord</a:t>
            </a:r>
            <a:endParaRPr lang="it-IT" dirty="0"/>
          </a:p>
        </p:txBody>
      </p:sp>
      <p:pic>
        <p:nvPicPr>
          <p:cNvPr id="5" name="Picture 2" descr="S03I07M02p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513" y="1828800"/>
            <a:ext cx="3658173" cy="4114800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5A707-1A22-4638-B214-FE4EFD734506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pic>
        <p:nvPicPr>
          <p:cNvPr id="1904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366" y="1828800"/>
            <a:ext cx="2695267" cy="4114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801FFB-5095-4266-8768-FBFB54A114EE}" type="slidenum">
              <a:rPr lang="it-IT"/>
              <a:pPr/>
              <a:t>41</a:t>
            </a:fld>
            <a:endParaRPr lang="it-IT"/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Nuclei monogen. per stato civile</a:t>
            </a:r>
          </a:p>
        </p:txBody>
      </p:sp>
      <p:pic>
        <p:nvPicPr>
          <p:cNvPr id="4915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700213"/>
            <a:ext cx="7920037" cy="3854450"/>
          </a:xfrm>
          <a:noFill/>
        </p:spPr>
      </p:pic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250825" y="6308725"/>
            <a:ext cx="2951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600" i="1"/>
              <a:t>Fonte: Tanturri e Terzera 2011</a:t>
            </a:r>
            <a:endParaRPr kumimoji="1" lang="en-GB" sz="1600" i="1"/>
          </a:p>
        </p:txBody>
      </p:sp>
      <p:sp>
        <p:nvSpPr>
          <p:cNvPr id="49158" name="Oval 8"/>
          <p:cNvSpPr>
            <a:spLocks noChangeArrowheads="1"/>
          </p:cNvSpPr>
          <p:nvPr/>
        </p:nvSpPr>
        <p:spPr bwMode="auto">
          <a:xfrm>
            <a:off x="3563938" y="3573463"/>
            <a:ext cx="863600" cy="287337"/>
          </a:xfrm>
          <a:prstGeom prst="ellipse">
            <a:avLst/>
          </a:prstGeom>
          <a:solidFill>
            <a:srgbClr val="FFFF66">
              <a:alpha val="47842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59" name="Oval 9"/>
          <p:cNvSpPr>
            <a:spLocks noChangeArrowheads="1"/>
          </p:cNvSpPr>
          <p:nvPr/>
        </p:nvSpPr>
        <p:spPr bwMode="auto">
          <a:xfrm>
            <a:off x="3492500" y="4652963"/>
            <a:ext cx="863600" cy="287337"/>
          </a:xfrm>
          <a:prstGeom prst="ellipse">
            <a:avLst/>
          </a:prstGeom>
          <a:solidFill>
            <a:srgbClr val="FFFF66">
              <a:alpha val="47842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60" name="Oval 10"/>
          <p:cNvSpPr>
            <a:spLocks noChangeArrowheads="1"/>
          </p:cNvSpPr>
          <p:nvPr/>
        </p:nvSpPr>
        <p:spPr bwMode="auto">
          <a:xfrm>
            <a:off x="6372225" y="4652963"/>
            <a:ext cx="1871663" cy="287337"/>
          </a:xfrm>
          <a:prstGeom prst="ellipse">
            <a:avLst/>
          </a:prstGeom>
          <a:solidFill>
            <a:srgbClr val="FFFF66">
              <a:alpha val="47842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675E35-33FF-4DA3-8E07-7C0755DFA57C}" type="slidenum">
              <a:rPr lang="it-IT"/>
              <a:pPr/>
              <a:t>42</a:t>
            </a:fld>
            <a:endParaRPr lang="it-IT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Le famiglie monogenitori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Negli ultimi dieci anni, secondo i dati Istat, i genitori soli (non vedovi) in Italia sono aumentati di circa il 50% </a:t>
            </a:r>
          </a:p>
          <a:p>
            <a:pPr eaLnBrk="1" hangingPunct="1"/>
            <a:r>
              <a:rPr lang="it-IT" smtClean="0"/>
              <a:t> oggi superano </a:t>
            </a:r>
            <a:r>
              <a:rPr lang="it-IT" smtClean="0">
                <a:solidFill>
                  <a:schemeClr val="hlink"/>
                </a:solidFill>
              </a:rPr>
              <a:t>il milione</a:t>
            </a:r>
            <a:r>
              <a:rPr lang="it-IT" smtClean="0"/>
              <a:t>. </a:t>
            </a: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EB6C16-7A0E-4032-81FE-1E597C03DDF3}" type="slidenum">
              <a:rPr lang="it-IT"/>
              <a:pPr/>
              <a:t>43</a:t>
            </a:fld>
            <a:endParaRPr lang="it-IT"/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49275"/>
            <a:ext cx="8763000" cy="609600"/>
          </a:xfrm>
        </p:spPr>
        <p:txBody>
          <a:bodyPr/>
          <a:lstStyle/>
          <a:p>
            <a:pPr eaLnBrk="1" hangingPunct="1"/>
            <a:r>
              <a:rPr lang="en-GB" sz="3600" smtClean="0"/>
              <a:t>Caratteristiche delle famiglie monogenitori con figli minori</a:t>
            </a:r>
          </a:p>
        </p:txBody>
      </p:sp>
      <p:pic>
        <p:nvPicPr>
          <p:cNvPr id="5120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773238"/>
            <a:ext cx="8567738" cy="4265612"/>
          </a:xfrm>
          <a:noFill/>
        </p:spPr>
      </p:pic>
      <p:sp>
        <p:nvSpPr>
          <p:cNvPr id="51205" name="Rectangle 8"/>
          <p:cNvSpPr>
            <a:spLocks noChangeArrowheads="1"/>
          </p:cNvSpPr>
          <p:nvPr/>
        </p:nvSpPr>
        <p:spPr bwMode="auto">
          <a:xfrm>
            <a:off x="250825" y="6308725"/>
            <a:ext cx="2951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it-IT" sz="1600" i="1"/>
              <a:t>Fonte: Tanturri e Terzera 2011</a:t>
            </a:r>
            <a:endParaRPr kumimoji="1" lang="en-GB" sz="1600" i="1"/>
          </a:p>
        </p:txBody>
      </p:sp>
      <p:sp>
        <p:nvSpPr>
          <p:cNvPr id="51206" name="Oval 9"/>
          <p:cNvSpPr>
            <a:spLocks noChangeArrowheads="1"/>
          </p:cNvSpPr>
          <p:nvPr/>
        </p:nvSpPr>
        <p:spPr bwMode="auto">
          <a:xfrm>
            <a:off x="6300788" y="5373688"/>
            <a:ext cx="863600" cy="287337"/>
          </a:xfrm>
          <a:prstGeom prst="ellipse">
            <a:avLst/>
          </a:prstGeom>
          <a:solidFill>
            <a:srgbClr val="FFFF66">
              <a:alpha val="47842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07" name="Oval 10"/>
          <p:cNvSpPr>
            <a:spLocks noChangeArrowheads="1"/>
          </p:cNvSpPr>
          <p:nvPr/>
        </p:nvSpPr>
        <p:spPr bwMode="auto">
          <a:xfrm>
            <a:off x="7596188" y="2492375"/>
            <a:ext cx="863600" cy="215900"/>
          </a:xfrm>
          <a:prstGeom prst="ellipse">
            <a:avLst/>
          </a:prstGeom>
          <a:solidFill>
            <a:srgbClr val="FFFF66">
              <a:alpha val="47842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08" name="Oval 11"/>
          <p:cNvSpPr>
            <a:spLocks noChangeArrowheads="1"/>
          </p:cNvSpPr>
          <p:nvPr/>
        </p:nvSpPr>
        <p:spPr bwMode="auto">
          <a:xfrm>
            <a:off x="7596188" y="4076700"/>
            <a:ext cx="863600" cy="215900"/>
          </a:xfrm>
          <a:prstGeom prst="ellipse">
            <a:avLst/>
          </a:prstGeom>
          <a:solidFill>
            <a:srgbClr val="FFFF66">
              <a:alpha val="47842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09" name="Oval 12"/>
          <p:cNvSpPr>
            <a:spLocks noChangeArrowheads="1"/>
          </p:cNvSpPr>
          <p:nvPr/>
        </p:nvSpPr>
        <p:spPr bwMode="auto">
          <a:xfrm>
            <a:off x="7596188" y="4508500"/>
            <a:ext cx="863600" cy="215900"/>
          </a:xfrm>
          <a:prstGeom prst="ellipse">
            <a:avLst/>
          </a:prstGeom>
          <a:solidFill>
            <a:srgbClr val="FFFF66">
              <a:alpha val="47842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10" name="Oval 13"/>
          <p:cNvSpPr>
            <a:spLocks noChangeArrowheads="1"/>
          </p:cNvSpPr>
          <p:nvPr/>
        </p:nvSpPr>
        <p:spPr bwMode="auto">
          <a:xfrm>
            <a:off x="7667625" y="5157788"/>
            <a:ext cx="792163" cy="287337"/>
          </a:xfrm>
          <a:prstGeom prst="ellipse">
            <a:avLst/>
          </a:prstGeom>
          <a:solidFill>
            <a:srgbClr val="FFFF66">
              <a:alpha val="47842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9BD1FA-E887-48A7-AB56-1D857FCEAC7F}" type="slidenum">
              <a:rPr lang="it-IT"/>
              <a:pPr/>
              <a:t>44</a:t>
            </a:fld>
            <a:endParaRPr lang="it-IT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Le famiglie ricostituite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smtClean="0"/>
              <a:t>formate da almeno uno dei partner che proviene da un’esperienza matrimoniale precedente, terminata o per divorzio o per vedovanza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smtClean="0"/>
              <a:t>oggi la proporzione di vedovi è molto ridotta (circa un quarto)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0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negli ultimi dieci anni il numero di famiglie ricostitute è </a:t>
            </a:r>
            <a:r>
              <a:rPr lang="it-IT" sz="2400" smtClean="0">
                <a:solidFill>
                  <a:schemeClr val="hlink"/>
                </a:solidFill>
              </a:rPr>
              <a:t>cresciuto quasi del 60%: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smtClean="0"/>
              <a:t>Oggi circa </a:t>
            </a:r>
            <a:r>
              <a:rPr lang="it-IT" sz="2000" smtClean="0">
                <a:solidFill>
                  <a:schemeClr val="hlink"/>
                </a:solidFill>
              </a:rPr>
              <a:t>900.000 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smtClean="0"/>
              <a:t>rappresentano il </a:t>
            </a:r>
            <a:r>
              <a:rPr lang="it-IT" sz="2000" smtClean="0">
                <a:solidFill>
                  <a:schemeClr val="hlink"/>
                </a:solidFill>
              </a:rPr>
              <a:t>6%</a:t>
            </a:r>
            <a:r>
              <a:rPr lang="it-IT" sz="2000" smtClean="0"/>
              <a:t> delle coppie, mentre nel 1998 erano circa il </a:t>
            </a:r>
            <a:r>
              <a:rPr lang="it-IT" sz="2000" smtClean="0">
                <a:solidFill>
                  <a:schemeClr val="folHlink"/>
                </a:solidFill>
              </a:rPr>
              <a:t>4%</a:t>
            </a:r>
            <a:r>
              <a:rPr lang="it-IT" sz="2000" smtClean="0"/>
              <a:t> </a:t>
            </a: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BFD867-3802-4BC8-91A6-39243D12E219}" type="slidenum">
              <a:rPr lang="it-IT"/>
              <a:pPr/>
              <a:t>45</a:t>
            </a:fld>
            <a:endParaRPr lang="it-IT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Le famiglie ricostituite</a:t>
            </a:r>
          </a:p>
        </p:txBody>
      </p:sp>
      <p:pic>
        <p:nvPicPr>
          <p:cNvPr id="5325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628775"/>
            <a:ext cx="7127875" cy="46545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0E6EB6-6B2F-4FCC-AEEB-5A622B852F31}" type="slidenum">
              <a:rPr lang="it-IT"/>
              <a:pPr/>
              <a:t>46</a:t>
            </a:fld>
            <a:endParaRPr lang="it-IT"/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Identikit delle famiglie ricostituite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3810000" cy="4114800"/>
          </a:xfrm>
        </p:spPr>
        <p:txBody>
          <a:bodyPr/>
          <a:lstStyle/>
          <a:p>
            <a:pPr eaLnBrk="1" hangingPunct="1"/>
            <a:r>
              <a:rPr lang="it-IT" sz="2000" smtClean="0"/>
              <a:t>Le coppie ricostituite scelgono nel </a:t>
            </a:r>
            <a:r>
              <a:rPr lang="it-IT" sz="2000" smtClean="0">
                <a:solidFill>
                  <a:schemeClr val="hlink"/>
                </a:solidFill>
              </a:rPr>
              <a:t>60%</a:t>
            </a:r>
            <a:r>
              <a:rPr lang="it-IT" sz="2000" smtClean="0"/>
              <a:t> dei casi di contrarre nuovamente matrimonio</a:t>
            </a:r>
          </a:p>
          <a:p>
            <a:pPr eaLnBrk="1" hangingPunct="1"/>
            <a:r>
              <a:rPr lang="it-IT" sz="2000" smtClean="0"/>
              <a:t>In meno di un caso su tre i </a:t>
            </a:r>
            <a:r>
              <a:rPr lang="it-IT" sz="2000" smtClean="0">
                <a:solidFill>
                  <a:schemeClr val="hlink"/>
                </a:solidFill>
              </a:rPr>
              <a:t>entrambi </a:t>
            </a:r>
            <a:r>
              <a:rPr lang="it-IT" sz="2000" smtClean="0"/>
              <a:t>partner vengono da una precedente unione</a:t>
            </a:r>
          </a:p>
          <a:p>
            <a:pPr eaLnBrk="1" hangingPunct="1"/>
            <a:r>
              <a:rPr lang="it-IT" sz="2000" smtClean="0"/>
              <a:t>In più del </a:t>
            </a:r>
            <a:r>
              <a:rPr lang="it-IT" sz="2000" smtClean="0">
                <a:solidFill>
                  <a:schemeClr val="folHlink"/>
                </a:solidFill>
              </a:rPr>
              <a:t>40%</a:t>
            </a:r>
            <a:r>
              <a:rPr lang="it-IT" sz="2000" smtClean="0"/>
              <a:t> dei casi, la famiglia ricostituita è composta solo dalla coppie, </a:t>
            </a:r>
            <a:r>
              <a:rPr lang="it-IT" sz="2000" smtClean="0">
                <a:solidFill>
                  <a:schemeClr val="folHlink"/>
                </a:solidFill>
              </a:rPr>
              <a:t>senza figli</a:t>
            </a:r>
            <a:r>
              <a:rPr lang="it-IT" sz="2000" smtClean="0"/>
              <a:t> </a:t>
            </a:r>
            <a:endParaRPr lang="en-GB" sz="2000" smtClean="0"/>
          </a:p>
        </p:txBody>
      </p:sp>
      <p:pic>
        <p:nvPicPr>
          <p:cNvPr id="5427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060575"/>
            <a:ext cx="6697662" cy="3862388"/>
          </a:xfrm>
          <a:noFill/>
        </p:spPr>
      </p:pic>
      <p:sp>
        <p:nvSpPr>
          <p:cNvPr id="54278" name="Oval 7"/>
          <p:cNvSpPr>
            <a:spLocks noChangeArrowheads="1"/>
          </p:cNvSpPr>
          <p:nvPr/>
        </p:nvSpPr>
        <p:spPr bwMode="auto">
          <a:xfrm>
            <a:off x="7885113" y="2636838"/>
            <a:ext cx="790575" cy="287337"/>
          </a:xfrm>
          <a:prstGeom prst="ellipse">
            <a:avLst/>
          </a:prstGeom>
          <a:solidFill>
            <a:srgbClr val="FFFF66">
              <a:alpha val="47842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279" name="Oval 8"/>
          <p:cNvSpPr>
            <a:spLocks noChangeArrowheads="1"/>
          </p:cNvSpPr>
          <p:nvPr/>
        </p:nvSpPr>
        <p:spPr bwMode="auto">
          <a:xfrm>
            <a:off x="8027988" y="3644900"/>
            <a:ext cx="576262" cy="287338"/>
          </a:xfrm>
          <a:prstGeom prst="ellipse">
            <a:avLst/>
          </a:prstGeom>
          <a:solidFill>
            <a:srgbClr val="FFFF66">
              <a:alpha val="47842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3600"/>
            <a:ext cx="9144000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 bassa fecondità italiana</a:t>
            </a:r>
            <a:b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qualche dato</a:t>
            </a: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6FACE4-3BFD-45ED-A896-2CACBB0F4FCA}" type="slidenum">
              <a:rPr lang="it-IT"/>
              <a:pPr/>
              <a:t>48</a:t>
            </a:fld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La bassa fecondità italiana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33513"/>
            <a:ext cx="777875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Line 4"/>
          <p:cNvSpPr>
            <a:spLocks noChangeShapeType="1"/>
          </p:cNvSpPr>
          <p:nvPr/>
        </p:nvSpPr>
        <p:spPr bwMode="auto">
          <a:xfrm>
            <a:off x="1692275" y="4076700"/>
            <a:ext cx="6408738" cy="0"/>
          </a:xfrm>
          <a:prstGeom prst="line">
            <a:avLst/>
          </a:prstGeom>
          <a:noFill/>
          <a:ln w="28575">
            <a:solidFill>
              <a:srgbClr val="990033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468313" y="6524625"/>
            <a:ext cx="25193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Fonte: Cantalbiano 2006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2124075" y="2276475"/>
            <a:ext cx="295275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66CC"/>
                </a:solidFill>
              </a:rPr>
              <a:t>Tasso di fecondità totale per anno</a:t>
            </a:r>
          </a:p>
        </p:txBody>
      </p:sp>
      <p:sp>
        <p:nvSpPr>
          <p:cNvPr id="56328" name="Text Box 7"/>
          <p:cNvSpPr txBox="1">
            <a:spLocks noChangeArrowheads="1"/>
          </p:cNvSpPr>
          <p:nvPr/>
        </p:nvSpPr>
        <p:spPr bwMode="auto">
          <a:xfrm>
            <a:off x="2339975" y="4724400"/>
            <a:ext cx="1871663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2"/>
                </a:solidFill>
              </a:rPr>
              <a:t>Tasso di fecondità totale per generazione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Molta famiglia, pochi figli</a:t>
            </a:r>
            <a:endParaRPr lang="it-IT" dirty="0"/>
          </a:p>
        </p:txBody>
      </p:sp>
      <p:pic>
        <p:nvPicPr>
          <p:cNvPr id="188419" name="Picture 3" descr="E:\Didattica\Lezioni_SC_FormazioneSocioPolitica\2013\TFT_comparativo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714488"/>
            <a:ext cx="7572428" cy="4572032"/>
          </a:xfrm>
          <a:prstGeom prst="rect">
            <a:avLst/>
          </a:prstGeom>
          <a:noFill/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5A707-1A22-4638-B214-FE4EFD734506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49FADA-5A28-4D7A-9F60-75DEE5CD4880}" type="slidenum">
              <a:rPr lang="it-IT"/>
              <a:pPr/>
              <a:t>5</a:t>
            </a:fld>
            <a:endParaRPr lang="it-IT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err="1" smtClean="0"/>
              <a:t>Grandi</a:t>
            </a:r>
            <a:r>
              <a:rPr lang="en-GB" sz="4000" dirty="0" smtClean="0"/>
              <a:t> </a:t>
            </a:r>
            <a:r>
              <a:rPr lang="en-GB" sz="4000" dirty="0" err="1" smtClean="0"/>
              <a:t>cambiamenti</a:t>
            </a:r>
            <a:endParaRPr lang="en-GB" sz="4000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8078787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chemeClr val="tx2"/>
                </a:solidFill>
              </a:rPr>
              <a:t>Anni Cinquanta</a:t>
            </a:r>
            <a:r>
              <a:rPr lang="en-GB" sz="240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  <a:p>
            <a:pPr lvl="1" eaLnBrk="1" hangingPunct="1">
              <a:lnSpc>
                <a:spcPct val="90000"/>
              </a:lnSpc>
            </a:pPr>
            <a:r>
              <a:rPr lang="it-IT" sz="2000" smtClean="0"/>
              <a:t>la famiglia diventa un’unità di consumo più che di produzione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smtClean="0"/>
              <a:t>aggregato domestico nucleare (genitori + fratelli) 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smtClean="0"/>
              <a:t>Il bambino va a scuola, la madre è casalinga, il padre fa l’operaio ed è in grado con il suo stipendio di garantire a tutta la famiglia un adeguato tenore di vita.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smtClean="0"/>
              <a:t>Ci si aspetta dai figli che rimangano a vivere nella casa paterna finché non sono pronti per sposarsi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smtClean="0"/>
              <a:t>vincolo coniugale solido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smtClean="0"/>
              <a:t>famiglia molto tradizionale e caratterizzata da rapporti verticali e orizzontali molto rigidi. </a:t>
            </a:r>
          </a:p>
          <a:p>
            <a:pPr lvl="2" eaLnBrk="1" hangingPunct="1">
              <a:lnSpc>
                <a:spcPct val="90000"/>
              </a:lnSpc>
            </a:pPr>
            <a:r>
              <a:rPr lang="it-IT" sz="1800" smtClean="0"/>
              <a:t>Indiscussa era la subalternità sociale, economica e giuridica della moglie e dei figli rispetto al capofamiglia. </a:t>
            </a: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Nord più prolifico!</a:t>
            </a:r>
            <a:endParaRPr lang="it-IT" dirty="0"/>
          </a:p>
        </p:txBody>
      </p:sp>
      <p:pic>
        <p:nvPicPr>
          <p:cNvPr id="189442" name="Picture 2" descr="E:\Didattica\Lezioni_SC_FormazioneSocioPolitica\2013\TFT_regioni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857364"/>
            <a:ext cx="5706421" cy="4214842"/>
          </a:xfrm>
          <a:prstGeom prst="rect">
            <a:avLst/>
          </a:prstGeom>
          <a:noFill/>
        </p:spPr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5072066" y="2143116"/>
            <a:ext cx="3810000" cy="4114800"/>
          </a:xfrm>
        </p:spPr>
        <p:txBody>
          <a:bodyPr/>
          <a:lstStyle/>
          <a:p>
            <a:r>
              <a:rPr lang="it-IT" sz="2400" dirty="0" smtClean="0"/>
              <a:t>Fino agli anni Ottanta le regioni del Mezzogiorno hanno sempre avuto una fecondità superiore alla media nazionale</a:t>
            </a:r>
          </a:p>
          <a:p>
            <a:endParaRPr lang="it-IT" sz="2400" dirty="0" smtClean="0"/>
          </a:p>
          <a:p>
            <a:r>
              <a:rPr lang="it-IT" sz="2400" dirty="0" smtClean="0"/>
              <a:t>oggi sono le regioni del Nord quelle in cui si fanno in media più figli.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5A707-1A22-4638-B214-FE4EFD734506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egnaposto numero diapositiva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BB47C-B4B3-44D7-BF5B-30744F133F2D}" type="slidenum">
              <a:rPr lang="it-IT"/>
              <a:pPr/>
              <a:t>51</a:t>
            </a:fld>
            <a:endParaRPr lang="it-IT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La situazione attuale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785787" y="1828800"/>
            <a:ext cx="7977214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it-IT" dirty="0" smtClean="0"/>
              <a:t>In analogia a quanto si osserva in Europa, l’incremento della fecondità è più intenso nelle aree dove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it-IT" dirty="0" smtClean="0"/>
              <a:t>ci sono più stranieri;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it-IT" dirty="0" smtClean="0"/>
              <a:t>ci sono più nascite extra nuziali e divorzi;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it-IT" dirty="0" smtClean="0"/>
              <a:t>il reddito è più elevato;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it-IT" dirty="0" smtClean="0"/>
              <a:t>la fecondità era diminuita in modo maggiore negli anni precedenti.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6DFCBE-F1E4-40CD-9022-CF6010D1EA31}" type="slidenum">
              <a:rPr lang="it-IT"/>
              <a:pPr/>
              <a:t>52</a:t>
            </a:fld>
            <a:endParaRPr lang="it-IT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500063"/>
            <a:ext cx="7681912" cy="519112"/>
          </a:xfrm>
        </p:spPr>
        <p:txBody>
          <a:bodyPr/>
          <a:lstStyle/>
          <a:p>
            <a:pPr eaLnBrk="1" hangingPunct="1"/>
            <a:r>
              <a:rPr lang="en-GB" sz="4000" smtClean="0"/>
              <a:t>La crisi del modello a due figli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228600" y="64008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Times New Roman" pitchFamily="18" charset="0"/>
              </a:rPr>
              <a:t>Source: ISTAT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2076450" y="174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57350" name="Picture 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82296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2916238" y="1700213"/>
            <a:ext cx="3265487" cy="495300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chemeClr val="hlink"/>
                </a:solidFill>
              </a:rPr>
              <a:t>Trend per generazione</a:t>
            </a:r>
            <a:endParaRPr lang="en-GB" sz="2400">
              <a:solidFill>
                <a:schemeClr val="hlink"/>
              </a:solidFill>
            </a:endParaRPr>
          </a:p>
        </p:txBody>
      </p:sp>
      <p:sp>
        <p:nvSpPr>
          <p:cNvPr id="57352" name="AutoShape 7"/>
          <p:cNvSpPr>
            <a:spLocks/>
          </p:cNvSpPr>
          <p:nvPr/>
        </p:nvSpPr>
        <p:spPr bwMode="auto">
          <a:xfrm>
            <a:off x="5715000" y="2819400"/>
            <a:ext cx="533400" cy="381000"/>
          </a:xfrm>
          <a:prstGeom prst="borderCallout2">
            <a:avLst>
              <a:gd name="adj1" fmla="val 30000"/>
              <a:gd name="adj2" fmla="val -14287"/>
              <a:gd name="adj3" fmla="val 30000"/>
              <a:gd name="adj4" fmla="val -58630"/>
              <a:gd name="adj5" fmla="val -55417"/>
              <a:gd name="adj6" fmla="val -10476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t-IT" sz="2000">
                <a:solidFill>
                  <a:srgbClr val="990033"/>
                </a:solidFill>
              </a:rPr>
              <a:t>2</a:t>
            </a:r>
            <a:endParaRPr lang="en-GB" sz="2000">
              <a:solidFill>
                <a:srgbClr val="990033"/>
              </a:solidFill>
            </a:endParaRPr>
          </a:p>
        </p:txBody>
      </p:sp>
      <p:sp>
        <p:nvSpPr>
          <p:cNvPr id="57353" name="AutoShape 8"/>
          <p:cNvSpPr>
            <a:spLocks/>
          </p:cNvSpPr>
          <p:nvPr/>
        </p:nvSpPr>
        <p:spPr bwMode="auto">
          <a:xfrm>
            <a:off x="5943600" y="5410200"/>
            <a:ext cx="457200" cy="381000"/>
          </a:xfrm>
          <a:prstGeom prst="borderCallout2">
            <a:avLst>
              <a:gd name="adj1" fmla="val 30000"/>
              <a:gd name="adj2" fmla="val -16667"/>
              <a:gd name="adj3" fmla="val 30000"/>
              <a:gd name="adj4" fmla="val -52083"/>
              <a:gd name="adj5" fmla="val -75417"/>
              <a:gd name="adj6" fmla="val -88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t-IT" sz="2000">
                <a:solidFill>
                  <a:schemeClr val="folHlink"/>
                </a:solidFill>
              </a:rPr>
              <a:t>0</a:t>
            </a:r>
            <a:endParaRPr lang="en-GB" sz="2000">
              <a:solidFill>
                <a:schemeClr val="folHlink"/>
              </a:solidFill>
            </a:endParaRPr>
          </a:p>
        </p:txBody>
      </p:sp>
      <p:sp>
        <p:nvSpPr>
          <p:cNvPr id="57354" name="AutoShape 9"/>
          <p:cNvSpPr>
            <a:spLocks/>
          </p:cNvSpPr>
          <p:nvPr/>
        </p:nvSpPr>
        <p:spPr bwMode="auto">
          <a:xfrm>
            <a:off x="2057400" y="2286000"/>
            <a:ext cx="609600" cy="381000"/>
          </a:xfrm>
          <a:prstGeom prst="borderCallout2">
            <a:avLst>
              <a:gd name="adj1" fmla="val 30000"/>
              <a:gd name="adj2" fmla="val -12500"/>
              <a:gd name="adj3" fmla="val 30000"/>
              <a:gd name="adj4" fmla="val -50523"/>
              <a:gd name="adj5" fmla="val 124583"/>
              <a:gd name="adj6" fmla="val -90366"/>
            </a:avLst>
          </a:prstGeom>
          <a:solidFill>
            <a:srgbClr val="FFFF99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t-IT" sz="2000">
                <a:solidFill>
                  <a:srgbClr val="339966"/>
                </a:solidFill>
              </a:rPr>
              <a:t>3+</a:t>
            </a:r>
            <a:endParaRPr lang="en-GB" sz="2000">
              <a:solidFill>
                <a:srgbClr val="339966"/>
              </a:solidFill>
            </a:endParaRPr>
          </a:p>
        </p:txBody>
      </p:sp>
      <p:sp>
        <p:nvSpPr>
          <p:cNvPr id="57355" name="AutoShape 10"/>
          <p:cNvSpPr>
            <a:spLocks/>
          </p:cNvSpPr>
          <p:nvPr/>
        </p:nvSpPr>
        <p:spPr bwMode="auto">
          <a:xfrm>
            <a:off x="3505200" y="3810000"/>
            <a:ext cx="457200" cy="381000"/>
          </a:xfrm>
          <a:prstGeom prst="borderCallout2">
            <a:avLst>
              <a:gd name="adj1" fmla="val 30000"/>
              <a:gd name="adj2" fmla="val -16667"/>
              <a:gd name="adj3" fmla="val 30000"/>
              <a:gd name="adj4" fmla="val -75694"/>
              <a:gd name="adj5" fmla="val 124583"/>
              <a:gd name="adj6" fmla="val -1371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it-IT" sz="2000">
                <a:solidFill>
                  <a:srgbClr val="CC3399"/>
                </a:solidFill>
              </a:rPr>
              <a:t>1</a:t>
            </a:r>
            <a:endParaRPr lang="en-GB" sz="200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96A8AE-393B-4984-BEF2-83BBA5111555}" type="slidenum">
              <a:rPr lang="it-IT"/>
              <a:pPr/>
              <a:t>53</a:t>
            </a:fld>
            <a:endParaRPr lang="it-IT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793038" cy="609600"/>
          </a:xfrm>
        </p:spPr>
        <p:txBody>
          <a:bodyPr/>
          <a:lstStyle/>
          <a:p>
            <a:pPr eaLnBrk="1" hangingPunct="1"/>
            <a:r>
              <a:rPr lang="en-GB" sz="4000" smtClean="0"/>
              <a:t>Senza figli, ma…per molte non sembra una scelta</a:t>
            </a: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95288" y="2636838"/>
            <a:ext cx="2987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2400" b="1">
                <a:solidFill>
                  <a:schemeClr val="folHlink"/>
                </a:solidFill>
              </a:rPr>
              <a:t>Donne senza figli e donne che non intendono avere figli.</a:t>
            </a:r>
          </a:p>
          <a:p>
            <a:r>
              <a:rPr lang="it-IT" sz="2400" b="1">
                <a:solidFill>
                  <a:schemeClr val="folHlink"/>
                </a:solidFill>
              </a:rPr>
              <a:t>Età 25-39 anni. </a:t>
            </a:r>
            <a:r>
              <a:rPr lang="it-IT" sz="2400">
                <a:solidFill>
                  <a:schemeClr val="folHlink"/>
                </a:solidFill>
              </a:rPr>
              <a:t>Anno 2006.</a:t>
            </a:r>
            <a:r>
              <a:rPr lang="it-IT" sz="2400"/>
              <a:t> 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179388" y="6210300"/>
            <a:ext cx="2989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1800" i="1"/>
              <a:t>Fonte: Testa (2007), p. 365</a:t>
            </a:r>
          </a:p>
        </p:txBody>
      </p:sp>
      <p:pic>
        <p:nvPicPr>
          <p:cNvPr id="5837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1628775"/>
            <a:ext cx="4216400" cy="5229225"/>
          </a:xfrm>
          <a:noFill/>
        </p:spPr>
      </p:pic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3348038" y="4365625"/>
            <a:ext cx="1152525" cy="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  <p:sp>
        <p:nvSpPr>
          <p:cNvPr id="58376" name="AutoShape 7"/>
          <p:cNvSpPr>
            <a:spLocks/>
          </p:cNvSpPr>
          <p:nvPr/>
        </p:nvSpPr>
        <p:spPr bwMode="auto">
          <a:xfrm>
            <a:off x="7527925" y="2708275"/>
            <a:ext cx="1616075" cy="927100"/>
          </a:xfrm>
          <a:prstGeom prst="borderCallout2">
            <a:avLst>
              <a:gd name="adj1" fmla="val 12329"/>
              <a:gd name="adj2" fmla="val -4713"/>
              <a:gd name="adj3" fmla="val 12329"/>
              <a:gd name="adj4" fmla="val -4713"/>
              <a:gd name="adj5" fmla="val 170889"/>
              <a:gd name="adj6" fmla="val -2249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>
                <a:solidFill>
                  <a:schemeClr val="folHlink"/>
                </a:solidFill>
              </a:rPr>
              <a:t>Intendono avere figli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1ED1F-C030-4720-B823-6D9BDCDE0220}" type="slidenum">
              <a:rPr lang="it-IT"/>
              <a:pPr/>
              <a:t>54</a:t>
            </a:fld>
            <a:endParaRPr lang="it-IT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323262" cy="1143000"/>
          </a:xfrm>
        </p:spPr>
        <p:txBody>
          <a:bodyPr/>
          <a:lstStyle/>
          <a:p>
            <a:pPr eaLnBrk="1" hangingPunct="1"/>
            <a:r>
              <a:rPr lang="it-IT" sz="3600" smtClean="0"/>
              <a:t>Il numero attuale di figli </a:t>
            </a:r>
            <a:br>
              <a:rPr lang="it-IT" sz="3600" smtClean="0"/>
            </a:br>
            <a:r>
              <a:rPr lang="it-IT" sz="3600" smtClean="0"/>
              <a:t>					+ figli desiderati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44675"/>
            <a:ext cx="3816350" cy="4752975"/>
          </a:xfrm>
        </p:spPr>
        <p:txBody>
          <a:bodyPr/>
          <a:lstStyle/>
          <a:p>
            <a:pPr eaLnBrk="1" hangingPunct="1"/>
            <a:r>
              <a:rPr lang="it-IT" sz="2800" smtClean="0"/>
              <a:t>In Italia non si arriva comunque al livello di rimpiazzo</a:t>
            </a:r>
          </a:p>
          <a:p>
            <a:pPr eaLnBrk="1" hangingPunct="1"/>
            <a:r>
              <a:rPr lang="it-IT" sz="2800" smtClean="0"/>
              <a:t>La fecondità desiderata è più alta di quella attuale</a:t>
            </a:r>
          </a:p>
          <a:p>
            <a:pPr eaLnBrk="1" hangingPunct="1"/>
            <a:r>
              <a:rPr lang="it-IT" sz="2800" smtClean="0"/>
              <a:t>Perché?</a:t>
            </a:r>
          </a:p>
        </p:txBody>
      </p:sp>
      <p:pic>
        <p:nvPicPr>
          <p:cNvPr id="5939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700213"/>
            <a:ext cx="4298950" cy="5157787"/>
          </a:xfrm>
          <a:noFill/>
        </p:spPr>
      </p:pic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179388" y="6210300"/>
            <a:ext cx="2989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1800" i="1"/>
              <a:t>Fonte: Testa (2007), p. 365</a:t>
            </a:r>
          </a:p>
        </p:txBody>
      </p:sp>
      <p:sp>
        <p:nvSpPr>
          <p:cNvPr id="59399" name="Line 6"/>
          <p:cNvSpPr>
            <a:spLocks noChangeShapeType="1"/>
          </p:cNvSpPr>
          <p:nvPr/>
        </p:nvSpPr>
        <p:spPr bwMode="auto">
          <a:xfrm>
            <a:off x="4140200" y="5300663"/>
            <a:ext cx="1152525" cy="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DD27AC-D522-4676-979E-779FD21D2E8F}" type="slidenum">
              <a:rPr lang="it-IT"/>
              <a:pPr/>
              <a:t>55</a:t>
            </a:fld>
            <a:endParaRPr lang="it-IT"/>
          </a:p>
        </p:txBody>
      </p:sp>
      <p:pic>
        <p:nvPicPr>
          <p:cNvPr id="6041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8424863" cy="392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068" name="Group 20"/>
          <p:cNvGraphicFramePr>
            <a:graphicFrameLocks noGrp="1"/>
          </p:cNvGraphicFramePr>
          <p:nvPr/>
        </p:nvGraphicFramePr>
        <p:xfrm>
          <a:off x="468313" y="5734050"/>
          <a:ext cx="3600450" cy="431800"/>
        </p:xfrm>
        <a:graphic>
          <a:graphicData uri="http://schemas.openxmlformats.org/drawingml/2006/table">
            <a:tbl>
              <a:tblPr/>
              <a:tblGrid>
                <a:gridCol w="36004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Fonte:  Sartor (2009)</a:t>
                      </a:r>
                      <a:endParaRPr kumimoji="0" lang="it-IT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323850" y="0"/>
            <a:ext cx="91440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folHlink"/>
              </a:buClr>
              <a:buSzPct val="60000"/>
            </a:pPr>
            <a:r>
              <a:rPr lang="it-IT">
                <a:solidFill>
                  <a:schemeClr val="tx2"/>
                </a:solidFill>
                <a:cs typeface="Arial" charset="0"/>
              </a:rPr>
              <a:t>Spesa pubblica per le famiglie e tasso di fecondit</a:t>
            </a:r>
            <a:r>
              <a:rPr lang="it-IT">
                <a:solidFill>
                  <a:schemeClr val="tx2"/>
                </a:solidFill>
                <a:latin typeface="Arial" charset="0"/>
                <a:cs typeface="Arial" charset="0"/>
              </a:rPr>
              <a:t>à</a:t>
            </a:r>
            <a:endParaRPr lang="it-IT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3600"/>
            <a:ext cx="9144000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Poco lavoro e pochi figli: </a:t>
            </a:r>
            <a:b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 paradosso italiano</a:t>
            </a:r>
            <a:endParaRPr lang="it-IT" sz="4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4027DF-6FE8-4D43-9A03-F3A3A9472A27}" type="slidenum">
              <a:rPr lang="it-IT"/>
              <a:pPr/>
              <a:t>57</a:t>
            </a:fld>
            <a:endParaRPr lang="it-IT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7793038" cy="609600"/>
          </a:xfrm>
        </p:spPr>
        <p:txBody>
          <a:bodyPr/>
          <a:lstStyle/>
          <a:p>
            <a:pPr eaLnBrk="1" hangingPunct="1"/>
            <a:r>
              <a:rPr lang="en-GB" sz="4000" smtClean="0"/>
              <a:t>Lavoro e figli: non esiste più un trade-off?</a:t>
            </a:r>
          </a:p>
        </p:txBody>
      </p:sp>
      <p:pic>
        <p:nvPicPr>
          <p:cNvPr id="624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889"/>
          <a:stretch>
            <a:fillRect/>
          </a:stretch>
        </p:blipFill>
        <p:spPr>
          <a:xfrm>
            <a:off x="755650" y="1628775"/>
            <a:ext cx="7993063" cy="4683125"/>
          </a:xfrm>
          <a:noFill/>
        </p:spPr>
      </p:pic>
      <p:sp>
        <p:nvSpPr>
          <p:cNvPr id="1121284" name="Oval 4"/>
          <p:cNvSpPr>
            <a:spLocks noChangeArrowheads="1"/>
          </p:cNvSpPr>
          <p:nvPr/>
        </p:nvSpPr>
        <p:spPr bwMode="auto">
          <a:xfrm flipV="1">
            <a:off x="1619250" y="4508500"/>
            <a:ext cx="431800" cy="360363"/>
          </a:xfrm>
          <a:prstGeom prst="ellipse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1285" name="Oval 5"/>
          <p:cNvSpPr>
            <a:spLocks noChangeArrowheads="1"/>
          </p:cNvSpPr>
          <p:nvPr/>
        </p:nvSpPr>
        <p:spPr bwMode="auto">
          <a:xfrm flipV="1">
            <a:off x="4716463" y="5157788"/>
            <a:ext cx="430212" cy="358775"/>
          </a:xfrm>
          <a:prstGeom prst="ellipse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179388" y="6326188"/>
            <a:ext cx="1431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200" i="1"/>
              <a:t>Fonte: OECD 2007</a:t>
            </a:r>
          </a:p>
        </p:txBody>
      </p:sp>
      <p:sp>
        <p:nvSpPr>
          <p:cNvPr id="62472" name="Line 7"/>
          <p:cNvSpPr>
            <a:spLocks noChangeShapeType="1"/>
          </p:cNvSpPr>
          <p:nvPr/>
        </p:nvSpPr>
        <p:spPr bwMode="auto">
          <a:xfrm>
            <a:off x="1619250" y="3500438"/>
            <a:ext cx="2089150" cy="1368425"/>
          </a:xfrm>
          <a:prstGeom prst="line">
            <a:avLst/>
          </a:prstGeom>
          <a:noFill/>
          <a:ln w="34925">
            <a:solidFill>
              <a:schemeClr val="fol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62473" name="Line 8"/>
          <p:cNvSpPr>
            <a:spLocks noChangeShapeType="1"/>
          </p:cNvSpPr>
          <p:nvPr/>
        </p:nvSpPr>
        <p:spPr bwMode="auto">
          <a:xfrm flipV="1">
            <a:off x="4932363" y="4437063"/>
            <a:ext cx="2376487" cy="793750"/>
          </a:xfrm>
          <a:prstGeom prst="line">
            <a:avLst/>
          </a:prstGeom>
          <a:noFill/>
          <a:ln w="34925">
            <a:solidFill>
              <a:srgbClr val="CC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284" grpId="0" animBg="1"/>
      <p:bldP spid="112128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E02F45-9E6E-4AA6-9BC8-E3EA264D0EB5}" type="slidenum">
              <a:rPr lang="it-IT"/>
              <a:pPr/>
              <a:t>58</a:t>
            </a:fld>
            <a:endParaRPr lang="it-IT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Ancora aut aut: lavoro o figli?</a:t>
            </a:r>
          </a:p>
        </p:txBody>
      </p:sp>
      <p:pic>
        <p:nvPicPr>
          <p:cNvPr id="6349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2060575"/>
            <a:ext cx="7920037" cy="3319463"/>
          </a:xfrm>
          <a:noFill/>
        </p:spPr>
      </p:pic>
      <p:graphicFrame>
        <p:nvGraphicFramePr>
          <p:cNvPr id="1119236" name="Group 4"/>
          <p:cNvGraphicFramePr>
            <a:graphicFrameLocks noGrp="1"/>
          </p:cNvGraphicFramePr>
          <p:nvPr>
            <p:ph sz="half" idx="2"/>
          </p:nvPr>
        </p:nvGraphicFramePr>
        <p:xfrm>
          <a:off x="1042988" y="5876925"/>
          <a:ext cx="3810000" cy="30480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182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Fonte OECD, Babies and bosses 2007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495" name="Rectangle 10"/>
          <p:cNvSpPr>
            <a:spLocks noChangeArrowheads="1"/>
          </p:cNvSpPr>
          <p:nvPr/>
        </p:nvSpPr>
        <p:spPr bwMode="auto">
          <a:xfrm>
            <a:off x="6372225" y="4005263"/>
            <a:ext cx="2447925" cy="287337"/>
          </a:xfrm>
          <a:prstGeom prst="rect">
            <a:avLst/>
          </a:prstGeom>
          <a:solidFill>
            <a:schemeClr val="hlink">
              <a:alpha val="2784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496" name="Rectangle 11"/>
          <p:cNvSpPr>
            <a:spLocks noChangeArrowheads="1"/>
          </p:cNvSpPr>
          <p:nvPr/>
        </p:nvSpPr>
        <p:spPr bwMode="auto">
          <a:xfrm>
            <a:off x="6372225" y="4868863"/>
            <a:ext cx="2447925" cy="288925"/>
          </a:xfrm>
          <a:prstGeom prst="rect">
            <a:avLst/>
          </a:prstGeom>
          <a:solidFill>
            <a:schemeClr val="folHlink">
              <a:alpha val="2784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67FAC1-1E32-448C-A1B9-30145F664AF3}" type="slidenum">
              <a:rPr lang="it-IT"/>
              <a:pPr/>
              <a:t>59</a:t>
            </a:fld>
            <a:endParaRPr lang="it-IT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La conciliazione fallita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Il </a:t>
            </a:r>
            <a:r>
              <a:rPr lang="it-IT" sz="28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18,4%</a:t>
            </a:r>
            <a:r>
              <a:rPr lang="it-IT" sz="2800" smtClean="0"/>
              <a:t> di tutte le madri occupate all’inizio della gravidanza </a:t>
            </a:r>
            <a:r>
              <a:rPr lang="it-IT" sz="28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 lavora</a:t>
            </a:r>
            <a:r>
              <a:rPr lang="it-IT" sz="2800" smtClean="0"/>
              <a:t> </a:t>
            </a:r>
            <a:r>
              <a:rPr lang="it-IT" sz="28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più</a:t>
            </a:r>
            <a:r>
              <a:rPr lang="it-IT" sz="2800" smtClean="0"/>
              <a:t> al momento dell’intervista </a:t>
            </a:r>
            <a:r>
              <a:rPr lang="it-IT" sz="2000" smtClean="0"/>
              <a:t>(Istat 2007, 2006)</a:t>
            </a:r>
          </a:p>
          <a:p>
            <a:pPr eaLnBrk="1" hangingPunct="1">
              <a:defRPr/>
            </a:pPr>
            <a:endParaRPr lang="it-IT" sz="2000" smtClean="0"/>
          </a:p>
          <a:p>
            <a:pPr lvl="1" eaLnBrk="1" hangingPunct="1">
              <a:defRPr/>
            </a:pPr>
            <a:r>
              <a:rPr lang="it-IT" sz="2400" smtClean="0"/>
              <a:t>il </a:t>
            </a:r>
            <a:r>
              <a:rPr lang="it-IT" sz="2400" smtClean="0">
                <a:solidFill>
                  <a:srgbClr val="CC0000"/>
                </a:solidFill>
              </a:rPr>
              <a:t>5,6% è stata licenziata</a:t>
            </a:r>
            <a:r>
              <a:rPr lang="it-IT" sz="2400" smtClean="0"/>
              <a:t> o ha perso il lavoro in seguito alla cessazione dell’attività lavorativa che svolgeva </a:t>
            </a:r>
          </a:p>
          <a:p>
            <a:pPr lvl="1" eaLnBrk="1" hangingPunct="1">
              <a:defRPr/>
            </a:pPr>
            <a:r>
              <a:rPr lang="it-IT" sz="2400" smtClean="0"/>
              <a:t> il </a:t>
            </a:r>
            <a:r>
              <a:rPr lang="it-IT" sz="2400" smtClean="0">
                <a:solidFill>
                  <a:schemeClr val="folHlink"/>
                </a:solidFill>
              </a:rPr>
              <a:t>12,4%,</a:t>
            </a:r>
            <a:r>
              <a:rPr lang="it-IT" sz="2400" smtClean="0"/>
              <a:t> al contrario, ha dato le </a:t>
            </a:r>
            <a:r>
              <a:rPr lang="it-IT" sz="2400" smtClean="0">
                <a:solidFill>
                  <a:schemeClr val="folHlink"/>
                </a:solidFill>
              </a:rPr>
              <a:t>dimissioni per via “dell’inconciliabilità</a:t>
            </a:r>
            <a:r>
              <a:rPr lang="it-IT" sz="2400" smtClean="0"/>
              <a:t> con i nuovi impegni familiari” o “per poter stare più tempo con i figli”.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4A5A91-AB5A-4E80-B276-CDD42B3BC7D0}" type="slidenum">
              <a:rPr lang="it-IT"/>
              <a:pPr/>
              <a:t>6</a:t>
            </a:fld>
            <a:endParaRPr lang="it-IT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Grandi cambiamenti     3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287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hlink"/>
                </a:solidFill>
              </a:rPr>
              <a:t>Anni Sessanta</a:t>
            </a:r>
            <a:r>
              <a:rPr lang="en-GB" sz="280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i primi segnali di quella stagione di grandi cambiamenti sociali:</a:t>
            </a:r>
          </a:p>
          <a:p>
            <a:pPr lvl="3" eaLnBrk="1" hangingPunct="1">
              <a:lnSpc>
                <a:spcPct val="90000"/>
              </a:lnSpc>
            </a:pPr>
            <a:r>
              <a:rPr lang="it-IT" sz="1800" smtClean="0"/>
              <a:t>Es. l’approvazione nel 1963 della legge che vieta ai datori di lavoro il licenziamento delle lavoratrici usando come causa il matrimonio!!!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forte aumento della scolarizzazione, maggiori opportunità di realizzazione lavorativa e professionale per le donne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sviluppo e diffusione di efficienti metodi di contraccezione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unione coniugale posticipata dopo formazione e stabilità lavorativa</a:t>
            </a: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74C854-D72B-4DD8-B69A-1C2C09005040}" type="slidenum">
              <a:rPr lang="it-IT"/>
              <a:pPr/>
              <a:t>60</a:t>
            </a:fld>
            <a:endParaRPr lang="it-IT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Quando il rischio è maggiore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Nel Mezzogiorno (25%)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Per le donne meno istruite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32% delle madri che hanno al massimo la licenza media e 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solo il 7,8% delle laureate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Per le madri + giovani: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il 40% di chi ha figli prima dei 25 anni 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il 30% tra chi li ha tra 25 e 29 anni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Dopo il primo figlio  </a:t>
            </a: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03D592-CF22-4577-8EDA-F994F525647E}" type="slidenum">
              <a:rPr lang="it-IT"/>
              <a:pPr/>
              <a:t>61</a:t>
            </a:fld>
            <a:endParaRPr lang="it-IT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Quando il rischio è maggiore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Per</a:t>
            </a:r>
            <a:r>
              <a:rPr lang="it-IT" smtClean="0"/>
              <a:t> chi lavora nel privato (rischio doppio) </a:t>
            </a:r>
          </a:p>
          <a:p>
            <a:pPr eaLnBrk="1" hangingPunct="1"/>
            <a:r>
              <a:rPr lang="it-IT" smtClean="0"/>
              <a:t>Per chi ha contratti a termine o atipici</a:t>
            </a:r>
          </a:p>
          <a:p>
            <a:pPr eaLnBrk="1" hangingPunct="1"/>
            <a:r>
              <a:rPr lang="it-IT" smtClean="0"/>
              <a:t>Per chi lavora part-time (?!)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669D4A-91A7-4ADA-88CF-F6DF03424A32}" type="slidenum">
              <a:rPr lang="it-IT"/>
              <a:pPr/>
              <a:t>62</a:t>
            </a:fld>
            <a:endParaRPr lang="it-IT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793038" cy="609600"/>
          </a:xfrm>
        </p:spPr>
        <p:txBody>
          <a:bodyPr/>
          <a:lstStyle/>
          <a:p>
            <a:pPr eaLnBrk="1" hangingPunct="1"/>
            <a:r>
              <a:rPr lang="en-GB" sz="4000" smtClean="0"/>
              <a:t>Le principali cause di difficoltà di conciliazione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it-IT" sz="2400" smtClean="0"/>
              <a:t>Più del </a:t>
            </a:r>
            <a:r>
              <a:rPr lang="it-IT" sz="2400" smtClean="0">
                <a:solidFill>
                  <a:srgbClr val="CC0000"/>
                </a:solidFill>
              </a:rPr>
              <a:t>40% delle madri</a:t>
            </a:r>
            <a:r>
              <a:rPr lang="it-IT" sz="2400" smtClean="0"/>
              <a:t> che continua a lavorare dopo il parto dichiara di avere delle difficoltà nel conciliare la vita lavorativa con quella familiare (Istat 2007), (nel 2002, il 35,6%) </a:t>
            </a:r>
            <a:endParaRPr lang="en-GB" sz="2400" smtClean="0"/>
          </a:p>
        </p:txBody>
      </p:sp>
      <p:pic>
        <p:nvPicPr>
          <p:cNvPr id="6758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3860800"/>
            <a:ext cx="7343775" cy="2486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DB217-F82B-43DE-B7D8-F9CC983FBAFE}" type="slidenum">
              <a:rPr lang="it-IT"/>
              <a:pPr/>
              <a:t>63</a:t>
            </a:fld>
            <a:endParaRPr lang="it-IT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Il lavoro, come motivo per NON volere un altro figlio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smtClean="0"/>
              <a:t>Il </a:t>
            </a:r>
            <a:r>
              <a:rPr lang="it-IT" sz="2400" smtClean="0">
                <a:solidFill>
                  <a:schemeClr val="hlink"/>
                </a:solidFill>
              </a:rPr>
              <a:t>mantenimento del lavoro extra domestico</a:t>
            </a:r>
            <a:r>
              <a:rPr lang="it-IT" sz="2400" smtClean="0"/>
              <a:t> rappresenta per le donne italiane una motivazione rilevante per </a:t>
            </a:r>
            <a:r>
              <a:rPr lang="it-IT" sz="2400" smtClean="0">
                <a:solidFill>
                  <a:schemeClr val="hlink"/>
                </a:solidFill>
              </a:rPr>
              <a:t>non volere un altro figlio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smtClean="0"/>
              <a:t>indicato esplicitamente soprattutto dalle primipare (quasi il 10% ha riferito questa come motivazione prevalente).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non sono trascurabili: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smtClean="0"/>
              <a:t> le “preoccupazioni per le responsabilità di cura” e 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smtClean="0"/>
              <a:t>"non poter contare sull’aiuto costante di parenti e/o amici" per accudire i bambini [Istat 2007]. </a:t>
            </a:r>
          </a:p>
          <a:p>
            <a:pPr lvl="1" eaLnBrk="1" hangingPunct="1">
              <a:lnSpc>
                <a:spcPct val="90000"/>
              </a:lnSpc>
            </a:pPr>
            <a:endParaRPr lang="it-IT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smtClean="0">
                <a:solidFill>
                  <a:schemeClr val="hlink"/>
                </a:solidFill>
                <a:sym typeface="Wingdings" pitchFamily="2" charset="2"/>
              </a:rPr>
              <a:t> </a:t>
            </a:r>
            <a:r>
              <a:rPr lang="it-IT" sz="2400" smtClean="0"/>
              <a:t>Questi risultati fanno intuire un quadro di generale difficoltà </a:t>
            </a:r>
            <a:endParaRPr lang="en-GB" sz="240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15EE36-F6B7-43DF-8D1E-07B417809545}" type="slidenum">
              <a:rPr lang="it-IT"/>
              <a:pPr/>
              <a:t>64</a:t>
            </a:fld>
            <a:endParaRPr lang="it-IT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Perché non al nido: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000" smtClean="0"/>
              <a:t>Anche l’Indagine campionaria sulle nascite rileva una domanda insoddisfatta di posti-nido (pubblico o privato):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800" smtClean="0"/>
              <a:t>il </a:t>
            </a:r>
            <a:r>
              <a:rPr lang="it-IT" sz="18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28,3% delle madri che non se ne sono avvalse, infatti, ha dichiarato che, in realtà, avrebbe voluto</a:t>
            </a:r>
            <a:r>
              <a:rPr lang="it-IT" sz="1800" smtClean="0"/>
              <a:t> (Istat 2007).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smtClean="0"/>
              <a:t>Si tratta di quasi 56.000 bambini tra 1 e 2 anni dei quali: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00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800" smtClean="0"/>
              <a:t>- il 28,5% non ha potuto frequentare l’asilo nido perché il </a:t>
            </a:r>
            <a:r>
              <a:rPr lang="it-IT" sz="1800" smtClean="0">
                <a:solidFill>
                  <a:schemeClr val="hlink"/>
                </a:solidFill>
              </a:rPr>
              <a:t>costo della retta è troppo elevato</a:t>
            </a:r>
            <a:r>
              <a:rPr lang="it-IT" sz="1800" smtClean="0"/>
              <a:t>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800" smtClean="0"/>
              <a:t>- il 22% perché </a:t>
            </a:r>
            <a:r>
              <a:rPr lang="it-IT" sz="1800" smtClean="0">
                <a:solidFill>
                  <a:schemeClr val="hlink"/>
                </a:solidFill>
              </a:rPr>
              <a:t>non ci sono strutture nel comune di residenza</a:t>
            </a:r>
            <a:r>
              <a:rPr lang="it-IT" sz="1800" smtClean="0"/>
              <a:t> o perché sono troppo distanti da casa;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800" smtClean="0"/>
              <a:t>- il 19,5% perché </a:t>
            </a:r>
            <a:r>
              <a:rPr lang="it-IT" sz="1800" smtClean="0">
                <a:solidFill>
                  <a:schemeClr val="hlink"/>
                </a:solidFill>
              </a:rPr>
              <a:t>non ha trovato posto</a:t>
            </a:r>
            <a:r>
              <a:rPr lang="it-IT" sz="1800" smtClean="0"/>
              <a:t>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800" smtClean="0"/>
              <a:t>- il 16,3% per motivazioni riconducibili sia ad elementi di </a:t>
            </a:r>
            <a:r>
              <a:rPr lang="it-IT" sz="1800" smtClean="0">
                <a:solidFill>
                  <a:schemeClr val="hlink"/>
                </a:solidFill>
              </a:rPr>
              <a:t>rigidità dell’offerta</a:t>
            </a:r>
            <a:r>
              <a:rPr lang="it-IT" sz="1800" smtClean="0"/>
              <a:t>, ritenuti inconciliabili con i tempi di vita del bambino o familiari, sia alla qualità delle cure fornite.</a:t>
            </a: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0575"/>
            <a:ext cx="9144000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2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Uguaglianza di genere + figli? </a:t>
            </a:r>
            <a:endParaRPr lang="it-IT" sz="4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0C6F1B-5138-4566-8AF1-F48A8D1F9A0F}" type="slidenum">
              <a:rPr lang="it-IT"/>
              <a:pPr/>
              <a:t>66</a:t>
            </a:fld>
            <a:endParaRPr lang="it-IT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Il nuovo ruolo della donna</a:t>
            </a:r>
            <a:endParaRPr lang="en-GB" smtClean="0"/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00213"/>
            <a:ext cx="3886200" cy="4471987"/>
          </a:xfrm>
          <a:ln>
            <a:solidFill>
              <a:srgbClr val="6699FF"/>
            </a:solidFill>
          </a:ln>
        </p:spPr>
        <p:txBody>
          <a:bodyPr/>
          <a:lstStyle/>
          <a:p>
            <a:pPr eaLnBrk="1" hangingPunct="1"/>
            <a:r>
              <a:rPr lang="it-IT" smtClean="0"/>
              <a:t>Donne:</a:t>
            </a:r>
          </a:p>
          <a:p>
            <a:pPr lvl="1" eaLnBrk="1" hangingPunct="1"/>
            <a:r>
              <a:rPr lang="it-IT" smtClean="0"/>
              <a:t> più istruite</a:t>
            </a:r>
          </a:p>
          <a:p>
            <a:pPr lvl="1" eaLnBrk="1" hangingPunct="1"/>
            <a:r>
              <a:rPr lang="it-IT" smtClean="0"/>
              <a:t>investono più nel lavoro</a:t>
            </a:r>
          </a:p>
          <a:p>
            <a:pPr eaLnBrk="1" hangingPunct="1"/>
            <a:r>
              <a:rPr lang="it-IT" smtClean="0"/>
              <a:t>Ma:</a:t>
            </a:r>
          </a:p>
          <a:p>
            <a:pPr lvl="1" eaLnBrk="1" hangingPunct="1"/>
            <a:r>
              <a:rPr lang="it-IT" smtClean="0"/>
              <a:t>sopportano il peso del “doppio ruolo” </a:t>
            </a:r>
          </a:p>
          <a:p>
            <a:pPr lvl="1" eaLnBrk="1" hangingPunct="1"/>
            <a:r>
              <a:rPr lang="it-IT" smtClean="0"/>
              <a:t>Fanno fatica a conciliare i ruoli</a:t>
            </a:r>
            <a:endParaRPr lang="en-GB" smtClean="0"/>
          </a:p>
        </p:txBody>
      </p:sp>
      <p:sp>
        <p:nvSpPr>
          <p:cNvPr id="1046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773238"/>
            <a:ext cx="3429000" cy="2362200"/>
          </a:xfrm>
          <a:ln>
            <a:solidFill>
              <a:srgbClr val="99CCFF"/>
            </a:solidFill>
          </a:ln>
        </p:spPr>
        <p:txBody>
          <a:bodyPr/>
          <a:lstStyle/>
          <a:p>
            <a:pPr eaLnBrk="1" hangingPunct="1"/>
            <a:r>
              <a:rPr lang="it-IT" sz="2400" smtClean="0"/>
              <a:t>Gli uomini spesso latitano:</a:t>
            </a:r>
          </a:p>
          <a:p>
            <a:pPr lvl="1" eaLnBrk="1" hangingPunct="1"/>
            <a:r>
              <a:rPr lang="it-IT" sz="2000" smtClean="0"/>
              <a:t>non si assumono la corresponsabilità della gestione della casa e dei figli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28600" y="4191000"/>
          <a:ext cx="1447800" cy="2438400"/>
        </p:xfrm>
        <a:graphic>
          <a:graphicData uri="http://schemas.openxmlformats.org/presentationml/2006/ole">
            <p:oleObj spid="_x0000_s7170" name="Fotografia Photo Editor" r:id="rId4" imgW="1028844" imgH="1952898" progId="">
              <p:embed/>
            </p:oleObj>
          </a:graphicData>
        </a:graphic>
      </p:graphicFrame>
      <p:sp>
        <p:nvSpPr>
          <p:cNvPr id="1046534" name="Rectangle 6"/>
          <p:cNvSpPr>
            <a:spLocks noChangeArrowheads="1"/>
          </p:cNvSpPr>
          <p:nvPr/>
        </p:nvSpPr>
        <p:spPr bwMode="auto">
          <a:xfrm>
            <a:off x="5292725" y="4508500"/>
            <a:ext cx="3429000" cy="15240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/>
              <a:t>I servizi e le politiche sono scarse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it-IT" sz="2000"/>
              <a:t>Specialmente per i figli da 0-3 anni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4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4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6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31" grpId="0" build="p" autoUpdateAnimBg="0"/>
      <p:bldP spid="1046532" grpId="0" build="p" autoUpdateAnimBg="0"/>
      <p:bldP spid="1046534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E391BB-9B04-46CE-86BA-690429F41581}" type="slidenum">
              <a:rPr lang="it-IT"/>
              <a:pPr/>
              <a:t>67</a:t>
            </a:fld>
            <a:endParaRPr lang="it-IT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497887" cy="609600"/>
          </a:xfrm>
        </p:spPr>
        <p:txBody>
          <a:bodyPr/>
          <a:lstStyle/>
          <a:p>
            <a:pPr eaLnBrk="1" hangingPunct="1"/>
            <a:r>
              <a:rPr lang="it-IT" sz="4000" smtClean="0"/>
              <a:t>+ uguaglianza di genere</a:t>
            </a:r>
            <a:br>
              <a:rPr lang="it-IT" sz="4000" smtClean="0"/>
            </a:br>
            <a:r>
              <a:rPr lang="it-IT" sz="4000" smtClean="0"/>
              <a:t> 						</a:t>
            </a:r>
            <a:r>
              <a:rPr lang="it-IT" sz="4000" smtClean="0">
                <a:sym typeface="Wingdings" pitchFamily="2" charset="2"/>
              </a:rPr>
              <a:t></a:t>
            </a:r>
            <a:r>
              <a:rPr lang="it-IT" sz="4000" smtClean="0"/>
              <a:t>+ figli?</a:t>
            </a:r>
          </a:p>
        </p:txBody>
      </p:sp>
      <p:pic>
        <p:nvPicPr>
          <p:cNvPr id="7168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765300"/>
            <a:ext cx="6994525" cy="5092700"/>
          </a:xfrm>
          <a:noFill/>
        </p:spPr>
      </p:pic>
      <p:sp>
        <p:nvSpPr>
          <p:cNvPr id="71685" name="Oval 4"/>
          <p:cNvSpPr>
            <a:spLocks noChangeArrowheads="1"/>
          </p:cNvSpPr>
          <p:nvPr/>
        </p:nvSpPr>
        <p:spPr bwMode="auto">
          <a:xfrm>
            <a:off x="5435600" y="4941888"/>
            <a:ext cx="720725" cy="649287"/>
          </a:xfrm>
          <a:prstGeom prst="ellipse">
            <a:avLst/>
          </a:prstGeom>
          <a:solidFill>
            <a:schemeClr val="bg1">
              <a:alpha val="32156"/>
            </a:schemeClr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6D8BC0-8F90-4256-AF51-20BEA92BEFD7}" type="slidenum">
              <a:rPr lang="it-IT"/>
              <a:pPr/>
              <a:t>68</a:t>
            </a:fld>
            <a:endParaRPr lang="it-IT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1143000"/>
          </a:xfrm>
        </p:spPr>
        <p:txBody>
          <a:bodyPr/>
          <a:lstStyle/>
          <a:p>
            <a:pPr eaLnBrk="1" hangingPunct="1"/>
            <a:r>
              <a:rPr lang="it-IT" sz="3600" smtClean="0"/>
              <a:t>Diventare genitori </a:t>
            </a:r>
            <a:br>
              <a:rPr lang="it-IT" sz="3600" smtClean="0"/>
            </a:br>
            <a:r>
              <a:rPr lang="it-IT" sz="3600" smtClean="0"/>
              <a:t>			</a:t>
            </a:r>
            <a:r>
              <a:rPr lang="it-IT" sz="3600" smtClean="0">
                <a:sym typeface="Wingdings" pitchFamily="2" charset="2"/>
              </a:rPr>
              <a:t></a:t>
            </a:r>
            <a:r>
              <a:rPr lang="it-IT" sz="3600" smtClean="0"/>
              <a:t> la crisi dei ruoli di genere</a:t>
            </a:r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smtClean="0">
                <a:cs typeface="Times New Roman" pitchFamily="18" charset="0"/>
              </a:rPr>
              <a:t>La genitorialità spesso implica una sorta di </a:t>
            </a:r>
            <a:r>
              <a:rPr lang="it-IT" sz="2800" smtClean="0">
                <a:solidFill>
                  <a:srgbClr val="CC0000"/>
                </a:solidFill>
                <a:cs typeface="Times New Roman" pitchFamily="18" charset="0"/>
              </a:rPr>
              <a:t>cristallizzazione dei ruoli di genere </a:t>
            </a:r>
            <a:r>
              <a:rPr lang="it-IT" sz="2800" smtClean="0">
                <a:cs typeface="Times New Roman" pitchFamily="18" charset="0"/>
              </a:rPr>
              <a:t>accentuando: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400" smtClean="0">
                <a:cs typeface="Times New Roman" pitchFamily="18" charset="0"/>
              </a:rPr>
              <a:t>Ruolo di </a:t>
            </a:r>
            <a:r>
              <a:rPr lang="it-IT" sz="2400" smtClean="0">
                <a:solidFill>
                  <a:srgbClr val="0033CC"/>
                </a:solidFill>
                <a:cs typeface="Times New Roman" pitchFamily="18" charset="0"/>
              </a:rPr>
              <a:t>carer</a:t>
            </a:r>
            <a:r>
              <a:rPr lang="it-IT" sz="2400" smtClean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it-IT" sz="2400" smtClean="0">
                <a:cs typeface="Times New Roman" pitchFamily="18" charset="0"/>
              </a:rPr>
              <a:t> delle madri, anche se sono lavoratrici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400" smtClean="0">
                <a:cs typeface="Times New Roman" pitchFamily="18" charset="0"/>
              </a:rPr>
              <a:t>Ruolo di </a:t>
            </a:r>
            <a:r>
              <a:rPr lang="it-IT" sz="2400" smtClean="0">
                <a:solidFill>
                  <a:srgbClr val="0033CC"/>
                </a:solidFill>
                <a:cs typeface="Times New Roman" pitchFamily="18" charset="0"/>
              </a:rPr>
              <a:t>provider</a:t>
            </a:r>
            <a:r>
              <a:rPr lang="it-IT" sz="2400" smtClean="0">
                <a:cs typeface="Times New Roman" pitchFamily="18" charset="0"/>
              </a:rPr>
              <a:t> dei padri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2400" smtClean="0">
                <a:cs typeface="Times New Roman" pitchFamily="18" charset="0"/>
              </a:rPr>
              <a:t>L’aumento dello </a:t>
            </a:r>
            <a:r>
              <a:rPr lang="it-IT" sz="2400" smtClean="0">
                <a:solidFill>
                  <a:srgbClr val="CC0000"/>
                </a:solidFill>
                <a:cs typeface="Times New Roman" pitchFamily="18" charset="0"/>
              </a:rPr>
              <a:t>stress</a:t>
            </a:r>
            <a:r>
              <a:rPr lang="it-IT" sz="2400" smtClean="0">
                <a:cs typeface="Times New Roman" pitchFamily="18" charset="0"/>
              </a:rPr>
              <a:t> delle donne per il doppio ruolo (</a:t>
            </a:r>
            <a:r>
              <a:rPr lang="it-IT" sz="2400" i="1" smtClean="0">
                <a:cs typeface="Times New Roman" pitchFamily="18" charset="0"/>
              </a:rPr>
              <a:t>second shift</a:t>
            </a:r>
            <a:r>
              <a:rPr lang="it-IT" sz="2400" smtClean="0">
                <a:cs typeface="Times New Roman" pitchFamily="18" charset="0"/>
              </a:rPr>
              <a:t>)  </a:t>
            </a:r>
            <a:r>
              <a:rPr lang="it-IT" smtClean="0">
                <a:cs typeface="Times New Roman" pitchFamily="18" charset="0"/>
              </a:rPr>
              <a:t>+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>
                <a:cs typeface="Times New Roman" pitchFamily="18" charset="0"/>
              </a:rPr>
              <a:t>la possibile</a:t>
            </a:r>
            <a:r>
              <a:rPr lang="it-IT" sz="2400" smtClean="0"/>
              <a:t> “</a:t>
            </a:r>
            <a:r>
              <a:rPr lang="it-IT" sz="2400" smtClean="0">
                <a:solidFill>
                  <a:srgbClr val="CC0000"/>
                </a:solidFill>
              </a:rPr>
              <a:t>violazione delle aspettative</a:t>
            </a:r>
            <a:r>
              <a:rPr lang="it-IT" sz="2400" smtClean="0"/>
              <a:t>” (Kalmuss </a:t>
            </a:r>
            <a:r>
              <a:rPr lang="it-IT" sz="2400" i="1" smtClean="0"/>
              <a:t>et al. </a:t>
            </a:r>
            <a:r>
              <a:rPr lang="it-IT" sz="2400" smtClean="0"/>
              <a:t>1992, Romito e Saurel-Cubizolles 1998) da parte dei padri,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smtClean="0"/>
              <a:t>potrebbe condurre le donne a </a:t>
            </a:r>
            <a:r>
              <a:rPr lang="it-IT" sz="2400" u="sng" smtClean="0">
                <a:solidFill>
                  <a:srgbClr val="CC0000"/>
                </a:solidFill>
              </a:rPr>
              <a:t>rinunciare </a:t>
            </a:r>
            <a:r>
              <a:rPr lang="it-IT" sz="2400" smtClean="0"/>
              <a:t>ad altri figli</a:t>
            </a:r>
            <a:endParaRPr lang="it-IT" sz="24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5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5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5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5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5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7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C3B38A-8930-4E11-AEB2-525607B816C5}" type="slidenum">
              <a:rPr lang="it-IT"/>
              <a:pPr/>
              <a:t>69</a:t>
            </a:fld>
            <a:endParaRPr lang="it-IT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Tassi di occupazione</a:t>
            </a:r>
          </a:p>
        </p:txBody>
      </p:sp>
      <p:pic>
        <p:nvPicPr>
          <p:cNvPr id="819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1493838"/>
            <a:ext cx="8353425" cy="5199062"/>
          </a:xfrm>
          <a:noFill/>
        </p:spPr>
      </p:pic>
      <p:sp>
        <p:nvSpPr>
          <p:cNvPr id="1058820" name="AutoShape 4"/>
          <p:cNvSpPr>
            <a:spLocks noChangeArrowheads="1"/>
          </p:cNvSpPr>
          <p:nvPr/>
        </p:nvSpPr>
        <p:spPr bwMode="auto">
          <a:xfrm>
            <a:off x="3635375" y="2420938"/>
            <a:ext cx="360363" cy="1368425"/>
          </a:xfrm>
          <a:prstGeom prst="upDownArrow">
            <a:avLst>
              <a:gd name="adj1" fmla="val 50000"/>
              <a:gd name="adj2" fmla="val 7594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58821" name="AutoShape 5"/>
          <p:cNvSpPr>
            <a:spLocks/>
          </p:cNvSpPr>
          <p:nvPr/>
        </p:nvSpPr>
        <p:spPr bwMode="auto">
          <a:xfrm>
            <a:off x="5435600" y="2133600"/>
            <a:ext cx="3240088" cy="360363"/>
          </a:xfrm>
          <a:prstGeom prst="accentCallout1">
            <a:avLst>
              <a:gd name="adj1" fmla="val 31718"/>
              <a:gd name="adj2" fmla="val -2352"/>
              <a:gd name="adj3" fmla="val 290750"/>
              <a:gd name="adj4" fmla="val -44731"/>
            </a:avLst>
          </a:prstGeom>
          <a:solidFill>
            <a:srgbClr val="FFFF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800">
                <a:latin typeface="Verdana" pitchFamily="34" charset="0"/>
              </a:rPr>
              <a:t>Differenza: 40 punti perc.</a:t>
            </a:r>
          </a:p>
          <a:p>
            <a:pPr algn="ctr"/>
            <a:endParaRPr lang="it-IT" sz="1800">
              <a:latin typeface="Verdana" pitchFamily="34" charset="0"/>
            </a:endParaRPr>
          </a:p>
          <a:p>
            <a:pPr algn="ctr"/>
            <a:endParaRPr lang="it-IT" sz="1800">
              <a:latin typeface="Verdana" pitchFamily="34" charset="0"/>
            </a:endParaRP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1619250" y="1700213"/>
            <a:ext cx="55451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 b="1">
                <a:solidFill>
                  <a:srgbClr val="CC0000"/>
                </a:solidFill>
                <a:latin typeface="Verdana" pitchFamily="34" charset="0"/>
              </a:rPr>
              <a:t>ITALY</a:t>
            </a:r>
          </a:p>
        </p:txBody>
      </p:sp>
      <p:sp>
        <p:nvSpPr>
          <p:cNvPr id="1058823" name="Rectangle 7"/>
          <p:cNvSpPr>
            <a:spLocks noChangeArrowheads="1"/>
          </p:cNvSpPr>
          <p:nvPr/>
        </p:nvSpPr>
        <p:spPr bwMode="auto">
          <a:xfrm>
            <a:off x="2843213" y="2708275"/>
            <a:ext cx="50800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CC0000"/>
                </a:solidFill>
                <a:latin typeface="Verdana" pitchFamily="34" charset="0"/>
              </a:rPr>
              <a:t>74</a:t>
            </a:r>
            <a:endParaRPr lang="en-GB" sz="18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1058824" name="Rectangle 8"/>
          <p:cNvSpPr>
            <a:spLocks noChangeArrowheads="1"/>
          </p:cNvSpPr>
          <p:nvPr/>
        </p:nvSpPr>
        <p:spPr bwMode="auto">
          <a:xfrm>
            <a:off x="3419475" y="4005263"/>
            <a:ext cx="508000" cy="3667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CC0000"/>
                </a:solidFill>
                <a:latin typeface="Verdana" pitchFamily="34" charset="0"/>
              </a:rPr>
              <a:t>54</a:t>
            </a:r>
            <a:endParaRPr lang="en-GB" sz="18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323850" y="6583363"/>
            <a:ext cx="3754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>
                <a:latin typeface="Times New Roman" pitchFamily="18" charset="0"/>
              </a:rPr>
              <a:t>Fonte: Anxo et al. 2006. dati TUS 2002-03</a:t>
            </a:r>
            <a:endParaRPr lang="en-GB" sz="1200">
              <a:latin typeface="Times New Roman" pitchFamily="18" charset="0"/>
            </a:endParaRPr>
          </a:p>
        </p:txBody>
      </p:sp>
      <p:graphicFrame>
        <p:nvGraphicFramePr>
          <p:cNvPr id="8194" name="Object 10"/>
          <p:cNvGraphicFramePr>
            <a:graphicFrameLocks noChangeAspect="1"/>
          </p:cNvGraphicFramePr>
          <p:nvPr/>
        </p:nvGraphicFramePr>
        <p:xfrm>
          <a:off x="2124075" y="3213100"/>
          <a:ext cx="942975" cy="1414463"/>
        </p:xfrm>
        <a:graphic>
          <a:graphicData uri="http://schemas.openxmlformats.org/presentationml/2006/ole">
            <p:oleObj spid="_x0000_s8194" name="Fotografia Photo Editor" r:id="rId5" imgW="1076475" imgH="1162212" progId="">
              <p:embed/>
            </p:oleObj>
          </a:graphicData>
        </a:graphic>
      </p:graphicFrame>
      <p:pic>
        <p:nvPicPr>
          <p:cNvPr id="1058827" name="Picture 11" descr="beb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4365625"/>
            <a:ext cx="12239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58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58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5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5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5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5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5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820" grpId="0" animBg="1"/>
      <p:bldP spid="1058821" grpId="0" animBg="1"/>
      <p:bldP spid="1058823" grpId="0" animBg="1"/>
      <p:bldP spid="10588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6D890F-0F03-4A96-9CAC-0FBD7FE0F571}" type="slidenum">
              <a:rPr lang="it-IT"/>
              <a:pPr/>
              <a:t>7</a:t>
            </a:fld>
            <a:endParaRPr lang="it-IT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Grandi cambiamenti     4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743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dirty="0" smtClean="0"/>
              <a:t>Oggi, un bambino:</a:t>
            </a:r>
          </a:p>
          <a:p>
            <a:pPr eaLnBrk="1" hangingPunct="1">
              <a:lnSpc>
                <a:spcPct val="90000"/>
              </a:lnSpc>
            </a:pPr>
            <a:endParaRPr lang="it-IT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it-IT" sz="2400" dirty="0" smtClean="0">
                <a:sym typeface="Wingdings" pitchFamily="2" charset="2"/>
              </a:rPr>
              <a:t>Figlio unico o al massimo un fratello</a:t>
            </a:r>
            <a:r>
              <a:rPr lang="it-IT" sz="24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dirty="0" smtClean="0"/>
              <a:t>Ha &gt; probabilità di avere </a:t>
            </a:r>
            <a:r>
              <a:rPr lang="it-IT" sz="2400" dirty="0" err="1" smtClean="0"/>
              <a:t>avere</a:t>
            </a:r>
            <a:r>
              <a:rPr lang="it-IT" sz="2400" dirty="0" smtClean="0"/>
              <a:t> genitori non sposati o non italiani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dirty="0" smtClean="0"/>
              <a:t>Rischio + alto di avere genitori separati </a:t>
            </a:r>
            <a:r>
              <a:rPr lang="it-IT" sz="2400" dirty="0" smtClean="0">
                <a:sym typeface="Wingdings" pitchFamily="2" charset="2"/>
              </a:rPr>
              <a:t> di vivere in una famiglia </a:t>
            </a:r>
            <a:r>
              <a:rPr lang="it-IT" sz="2400" dirty="0" err="1" smtClean="0">
                <a:sym typeface="Wingdings" pitchFamily="2" charset="2"/>
              </a:rPr>
              <a:t>monogenitore</a:t>
            </a:r>
            <a:r>
              <a:rPr lang="it-IT" sz="2400" dirty="0" smtClean="0">
                <a:sym typeface="Wingdings" pitchFamily="2" charset="2"/>
              </a:rPr>
              <a:t> o ricostituita</a:t>
            </a:r>
          </a:p>
          <a:p>
            <a:pPr lvl="1" eaLnBrk="1" hangingPunct="1">
              <a:lnSpc>
                <a:spcPct val="90000"/>
              </a:lnSpc>
            </a:pPr>
            <a:endParaRPr lang="it-IT" sz="2400" dirty="0" smtClean="0"/>
          </a:p>
          <a:p>
            <a:pPr lvl="1" eaLnBrk="1" hangingPunct="1">
              <a:lnSpc>
                <a:spcPct val="90000"/>
              </a:lnSpc>
            </a:pPr>
            <a:endParaRPr lang="it-IT" sz="2400" dirty="0" smtClean="0"/>
          </a:p>
        </p:txBody>
      </p:sp>
      <p:pic>
        <p:nvPicPr>
          <p:cNvPr id="18437" name="Picture 4" descr="S_PA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484313"/>
            <a:ext cx="1657350" cy="203041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5AEFF4-18D2-46EE-A9C5-49CB4EDE209A}" type="slidenum">
              <a:rPr lang="it-IT"/>
              <a:pPr/>
              <a:t>70</a:t>
            </a:fld>
            <a:endParaRPr lang="it-IT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1440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0867" name="Text Box 3"/>
          <p:cNvSpPr txBox="1">
            <a:spLocks noChangeArrowheads="1"/>
          </p:cNvSpPr>
          <p:nvPr/>
        </p:nvSpPr>
        <p:spPr bwMode="auto">
          <a:xfrm>
            <a:off x="1042988" y="404813"/>
            <a:ext cx="25209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ITALY</a:t>
            </a:r>
          </a:p>
        </p:txBody>
      </p:sp>
      <p:sp>
        <p:nvSpPr>
          <p:cNvPr id="1060868" name="Text Box 4"/>
          <p:cNvSpPr txBox="1">
            <a:spLocks noChangeArrowheads="1"/>
          </p:cNvSpPr>
          <p:nvPr/>
        </p:nvSpPr>
        <p:spPr bwMode="auto">
          <a:xfrm>
            <a:off x="1116013" y="3213100"/>
            <a:ext cx="25209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FRANCE</a:t>
            </a:r>
          </a:p>
        </p:txBody>
      </p:sp>
      <p:sp>
        <p:nvSpPr>
          <p:cNvPr id="1060869" name="Text Box 5"/>
          <p:cNvSpPr txBox="1">
            <a:spLocks noChangeArrowheads="1"/>
          </p:cNvSpPr>
          <p:nvPr/>
        </p:nvSpPr>
        <p:spPr bwMode="auto">
          <a:xfrm>
            <a:off x="5651500" y="404813"/>
            <a:ext cx="25209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USA</a:t>
            </a:r>
          </a:p>
        </p:txBody>
      </p:sp>
      <p:sp>
        <p:nvSpPr>
          <p:cNvPr id="1060870" name="Text Box 6"/>
          <p:cNvSpPr txBox="1">
            <a:spLocks noChangeArrowheads="1"/>
          </p:cNvSpPr>
          <p:nvPr/>
        </p:nvSpPr>
        <p:spPr bwMode="auto">
          <a:xfrm>
            <a:off x="5724525" y="3213100"/>
            <a:ext cx="25209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SWEDEN</a:t>
            </a:r>
          </a:p>
        </p:txBody>
      </p:sp>
      <p:sp>
        <p:nvSpPr>
          <p:cNvPr id="1060871" name="AutoShape 7"/>
          <p:cNvSpPr>
            <a:spLocks noChangeArrowheads="1"/>
          </p:cNvSpPr>
          <p:nvPr/>
        </p:nvSpPr>
        <p:spPr bwMode="auto">
          <a:xfrm rot="12589406">
            <a:off x="5940425" y="1628775"/>
            <a:ext cx="358775" cy="574675"/>
          </a:xfrm>
          <a:prstGeom prst="downArrow">
            <a:avLst>
              <a:gd name="adj1" fmla="val 0"/>
              <a:gd name="adj2" fmla="val 6685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GB" sz="20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0575"/>
            <a:ext cx="9144000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Genere, figli e uso del tempo</a:t>
            </a:r>
            <a:endParaRPr lang="it-IT" sz="5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7E5943-E2A7-4214-956A-BFED1779B6A8}" type="slidenum">
              <a:rPr lang="it-IT"/>
              <a:pPr/>
              <a:t>72</a:t>
            </a:fld>
            <a:endParaRPr lang="it-IT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744663"/>
            <a:ext cx="67691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369300" cy="609600"/>
          </a:xfrm>
        </p:spPr>
        <p:txBody>
          <a:bodyPr/>
          <a:lstStyle/>
          <a:p>
            <a:pPr eaLnBrk="1" hangingPunct="1"/>
            <a:r>
              <a:rPr lang="it-IT" smtClean="0"/>
              <a:t>I tempi di lavoro degli occupati</a:t>
            </a:r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1763713" y="1700213"/>
            <a:ext cx="55451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CC0000"/>
                </a:solidFill>
                <a:latin typeface="Verdana" pitchFamily="34" charset="0"/>
              </a:rPr>
              <a:t>ITALY</a:t>
            </a:r>
          </a:p>
        </p:txBody>
      </p:sp>
      <p:sp>
        <p:nvSpPr>
          <p:cNvPr id="1064965" name="AutoShape 5"/>
          <p:cNvSpPr>
            <a:spLocks noChangeArrowheads="1"/>
          </p:cNvSpPr>
          <p:nvPr/>
        </p:nvSpPr>
        <p:spPr bwMode="auto">
          <a:xfrm rot="-9010594">
            <a:off x="3132138" y="2781300"/>
            <a:ext cx="358775" cy="574675"/>
          </a:xfrm>
          <a:prstGeom prst="downArrow">
            <a:avLst>
              <a:gd name="adj1" fmla="val 0"/>
              <a:gd name="adj2" fmla="val 6685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GB" sz="18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64966" name="AutoShape 6"/>
          <p:cNvSpPr>
            <a:spLocks noChangeArrowheads="1"/>
          </p:cNvSpPr>
          <p:nvPr/>
        </p:nvSpPr>
        <p:spPr bwMode="auto">
          <a:xfrm rot="-9010594">
            <a:off x="2987675" y="3860800"/>
            <a:ext cx="358775" cy="574675"/>
          </a:xfrm>
          <a:prstGeom prst="downArrow">
            <a:avLst>
              <a:gd name="adj1" fmla="val 0"/>
              <a:gd name="adj2" fmla="val 6685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GB" sz="1800">
              <a:solidFill>
                <a:schemeClr val="accent2"/>
              </a:solidFill>
              <a:latin typeface="Verdana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08400" y="2636838"/>
            <a:ext cx="4341813" cy="2447925"/>
            <a:chOff x="2336" y="1661"/>
            <a:chExt cx="2735" cy="1542"/>
          </a:xfrm>
        </p:grpSpPr>
        <p:sp>
          <p:nvSpPr>
            <p:cNvPr id="75786" name="AutoShape 8"/>
            <p:cNvSpPr>
              <a:spLocks/>
            </p:cNvSpPr>
            <p:nvPr/>
          </p:nvSpPr>
          <p:spPr bwMode="auto">
            <a:xfrm>
              <a:off x="3288" y="2976"/>
              <a:ext cx="1783" cy="227"/>
            </a:xfrm>
            <a:prstGeom prst="accentCallout1">
              <a:avLst>
                <a:gd name="adj1" fmla="val 31718"/>
                <a:gd name="adj2" fmla="val -2690"/>
                <a:gd name="adj3" fmla="val -359472"/>
                <a:gd name="adj4" fmla="val -44366"/>
              </a:avLst>
            </a:prstGeom>
            <a:solidFill>
              <a:srgbClr val="FFFF00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t-IT" sz="1800">
                  <a:latin typeface="Verdana" pitchFamily="34" charset="0"/>
                </a:rPr>
                <a:t>Differenza: ca 25 ore</a:t>
              </a:r>
            </a:p>
            <a:p>
              <a:pPr algn="ctr"/>
              <a:endParaRPr lang="it-IT" sz="1800">
                <a:latin typeface="Verdana" pitchFamily="34" charset="0"/>
              </a:endParaRPr>
            </a:p>
            <a:p>
              <a:pPr algn="ctr"/>
              <a:endParaRPr lang="it-IT" sz="1800">
                <a:latin typeface="Verdana" pitchFamily="34" charset="0"/>
              </a:endParaRPr>
            </a:p>
          </p:txBody>
        </p:sp>
        <p:sp>
          <p:nvSpPr>
            <p:cNvPr id="75787" name="AutoShape 9"/>
            <p:cNvSpPr>
              <a:spLocks noChangeArrowheads="1"/>
            </p:cNvSpPr>
            <p:nvPr/>
          </p:nvSpPr>
          <p:spPr bwMode="auto">
            <a:xfrm>
              <a:off x="2336" y="1661"/>
              <a:ext cx="181" cy="998"/>
            </a:xfrm>
            <a:prstGeom prst="upDownArrow">
              <a:avLst>
                <a:gd name="adj1" fmla="val 50000"/>
                <a:gd name="adj2" fmla="val 110276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75785" name="Picture 10" descr="be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508500"/>
            <a:ext cx="122396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65" grpId="0" animBg="1"/>
      <p:bldP spid="106496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AF5F60-A00D-4A6A-9B95-19395B422AC9}" type="slidenum">
              <a:rPr lang="it-IT"/>
              <a:pPr/>
              <a:t>73</a:t>
            </a:fld>
            <a:endParaRPr lang="it-IT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836613"/>
            <a:ext cx="864235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 Box 3"/>
          <p:cNvSpPr txBox="1">
            <a:spLocks noChangeArrowheads="1"/>
          </p:cNvSpPr>
          <p:nvPr/>
        </p:nvSpPr>
        <p:spPr bwMode="auto">
          <a:xfrm>
            <a:off x="6156325" y="3789363"/>
            <a:ext cx="25209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rgbClr val="CC0000"/>
                </a:solidFill>
                <a:latin typeface="Verdana" pitchFamily="34" charset="0"/>
              </a:rPr>
              <a:t>SWEDEN</a:t>
            </a:r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971550" y="3789363"/>
            <a:ext cx="28082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rgbClr val="CC0000"/>
                </a:solidFill>
                <a:latin typeface="Verdana" pitchFamily="34" charset="0"/>
              </a:rPr>
              <a:t>FRANCE</a:t>
            </a:r>
          </a:p>
        </p:txBody>
      </p:sp>
      <p:sp>
        <p:nvSpPr>
          <p:cNvPr id="76806" name="Text Box 5"/>
          <p:cNvSpPr txBox="1">
            <a:spLocks noChangeArrowheads="1"/>
          </p:cNvSpPr>
          <p:nvPr/>
        </p:nvSpPr>
        <p:spPr bwMode="auto">
          <a:xfrm>
            <a:off x="900113" y="692150"/>
            <a:ext cx="29511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rgbClr val="CC0000"/>
                </a:solidFill>
                <a:latin typeface="Verdana" pitchFamily="34" charset="0"/>
              </a:rPr>
              <a:t>ITALY</a:t>
            </a:r>
          </a:p>
        </p:txBody>
      </p:sp>
      <p:sp>
        <p:nvSpPr>
          <p:cNvPr id="76807" name="Text Box 6"/>
          <p:cNvSpPr txBox="1">
            <a:spLocks noChangeArrowheads="1"/>
          </p:cNvSpPr>
          <p:nvPr/>
        </p:nvSpPr>
        <p:spPr bwMode="auto">
          <a:xfrm>
            <a:off x="5724525" y="692150"/>
            <a:ext cx="29511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rgbClr val="CC0000"/>
                </a:solidFill>
                <a:latin typeface="Verdana" pitchFamily="34" charset="0"/>
              </a:rPr>
              <a:t>USA</a:t>
            </a:r>
          </a:p>
        </p:txBody>
      </p:sp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323850" y="6583363"/>
            <a:ext cx="3754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>
                <a:latin typeface="Times New Roman" pitchFamily="18" charset="0"/>
              </a:rPr>
              <a:t>Fonte: Anxo et al. 2006. dati TUS 2002-03</a:t>
            </a:r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693635-BEDB-4852-9C3E-E7D776281F52}" type="slidenum">
              <a:rPr lang="it-IT"/>
              <a:pPr/>
              <a:t>74</a:t>
            </a:fld>
            <a:endParaRPr lang="it-IT"/>
          </a:p>
        </p:txBody>
      </p:sp>
      <p:pic>
        <p:nvPicPr>
          <p:cNvPr id="778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700213"/>
            <a:ext cx="7561263" cy="4968875"/>
          </a:xfrm>
          <a:noFill/>
        </p:spPr>
      </p:pic>
      <p:sp>
        <p:nvSpPr>
          <p:cNvPr id="778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Il lavoro domestico e di cura</a:t>
            </a:r>
          </a:p>
        </p:txBody>
      </p:sp>
      <p:sp>
        <p:nvSpPr>
          <p:cNvPr id="1073156" name="AutoShape 4"/>
          <p:cNvSpPr>
            <a:spLocks/>
          </p:cNvSpPr>
          <p:nvPr/>
        </p:nvSpPr>
        <p:spPr bwMode="auto">
          <a:xfrm>
            <a:off x="5724525" y="2492375"/>
            <a:ext cx="2881313" cy="360363"/>
          </a:xfrm>
          <a:prstGeom prst="accentCallout1">
            <a:avLst>
              <a:gd name="adj1" fmla="val 31718"/>
              <a:gd name="adj2" fmla="val -2644"/>
              <a:gd name="adj3" fmla="val 468722"/>
              <a:gd name="adj4" fmla="val -65287"/>
            </a:avLst>
          </a:prstGeom>
          <a:solidFill>
            <a:srgbClr val="FFFF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800">
                <a:latin typeface="Verdana" pitchFamily="34" charset="0"/>
              </a:rPr>
              <a:t>Differenza: ca 40 ore</a:t>
            </a:r>
          </a:p>
          <a:p>
            <a:pPr algn="ctr"/>
            <a:endParaRPr lang="it-IT" sz="1800">
              <a:latin typeface="Verdana" pitchFamily="34" charset="0"/>
            </a:endParaRPr>
          </a:p>
          <a:p>
            <a:pPr algn="ctr"/>
            <a:endParaRPr lang="it-IT" sz="1800">
              <a:latin typeface="Verdana" pitchFamily="34" charset="0"/>
            </a:endParaRPr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2124075" y="1700213"/>
            <a:ext cx="55451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rgbClr val="CC0000"/>
                </a:solidFill>
                <a:latin typeface="Verdana" pitchFamily="34" charset="0"/>
              </a:rPr>
              <a:t>ITALY</a:t>
            </a:r>
          </a:p>
        </p:txBody>
      </p:sp>
      <p:sp>
        <p:nvSpPr>
          <p:cNvPr id="1073158" name="AutoShape 6"/>
          <p:cNvSpPr>
            <a:spLocks noChangeArrowheads="1"/>
          </p:cNvSpPr>
          <p:nvPr/>
        </p:nvSpPr>
        <p:spPr bwMode="auto">
          <a:xfrm>
            <a:off x="3492500" y="2852738"/>
            <a:ext cx="358775" cy="2160587"/>
          </a:xfrm>
          <a:prstGeom prst="upDownArrow">
            <a:avLst>
              <a:gd name="adj1" fmla="val 50000"/>
              <a:gd name="adj2" fmla="val 120442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73159" name="AutoShape 7"/>
          <p:cNvSpPr>
            <a:spLocks noChangeArrowheads="1"/>
          </p:cNvSpPr>
          <p:nvPr/>
        </p:nvSpPr>
        <p:spPr bwMode="auto">
          <a:xfrm flipH="1">
            <a:off x="2771775" y="4437063"/>
            <a:ext cx="215900" cy="792162"/>
          </a:xfrm>
          <a:prstGeom prst="upDownArrow">
            <a:avLst>
              <a:gd name="adj1" fmla="val 50000"/>
              <a:gd name="adj2" fmla="val 73382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1042988" y="4724400"/>
            <a:ext cx="508000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>
                <a:solidFill>
                  <a:schemeClr val="accent2"/>
                </a:solidFill>
                <a:latin typeface="Verdana" pitchFamily="34" charset="0"/>
              </a:rPr>
              <a:t>12</a:t>
            </a:r>
            <a:endParaRPr lang="en-GB" sz="18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77834" name="Rectangle 9"/>
          <p:cNvSpPr>
            <a:spLocks noChangeArrowheads="1"/>
          </p:cNvSpPr>
          <p:nvPr/>
        </p:nvSpPr>
        <p:spPr bwMode="auto">
          <a:xfrm>
            <a:off x="3419475" y="2205038"/>
            <a:ext cx="508000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>
                <a:solidFill>
                  <a:schemeClr val="accent2"/>
                </a:solidFill>
                <a:latin typeface="Verdana" pitchFamily="34" charset="0"/>
              </a:rPr>
              <a:t>51</a:t>
            </a:r>
            <a:endParaRPr lang="en-GB" sz="1800" b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6372225" y="5157788"/>
            <a:ext cx="720725" cy="36671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>
                <a:solidFill>
                  <a:schemeClr val="folHlink"/>
                </a:solidFill>
                <a:latin typeface="Verdana" pitchFamily="34" charset="0"/>
              </a:rPr>
              <a:t>&lt;20</a:t>
            </a:r>
            <a:endParaRPr lang="en-GB" sz="1800" b="1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77836" name="Rectangle 11"/>
          <p:cNvSpPr>
            <a:spLocks noChangeArrowheads="1"/>
          </p:cNvSpPr>
          <p:nvPr/>
        </p:nvSpPr>
        <p:spPr bwMode="auto">
          <a:xfrm>
            <a:off x="1042988" y="4724400"/>
            <a:ext cx="508000" cy="36671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>
                <a:solidFill>
                  <a:srgbClr val="CC0000"/>
                </a:solidFill>
                <a:latin typeface="Verdana" pitchFamily="34" charset="0"/>
              </a:rPr>
              <a:t>12</a:t>
            </a:r>
            <a:endParaRPr lang="en-GB" sz="18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3419475" y="2205038"/>
            <a:ext cx="508000" cy="36671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>
                <a:solidFill>
                  <a:srgbClr val="CC0000"/>
                </a:solidFill>
                <a:latin typeface="Verdana" pitchFamily="34" charset="0"/>
              </a:rPr>
              <a:t>51</a:t>
            </a:r>
            <a:endParaRPr lang="en-GB" sz="1800" b="1">
              <a:solidFill>
                <a:srgbClr val="CC0000"/>
              </a:solidFill>
              <a:latin typeface="Verdana" pitchFamily="34" charset="0"/>
            </a:endParaRPr>
          </a:p>
        </p:txBody>
      </p:sp>
      <p:pic>
        <p:nvPicPr>
          <p:cNvPr id="77838" name="Picture 13" descr="be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5373688"/>
            <a:ext cx="12239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7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7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56" grpId="0" animBg="1"/>
      <p:bldP spid="1073158" grpId="0" animBg="1"/>
      <p:bldP spid="107315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F6B500-1038-4D9D-BA78-3E82D40BE053}" type="slidenum">
              <a:rPr lang="it-IT"/>
              <a:pPr/>
              <a:t>75</a:t>
            </a:fld>
            <a:endParaRPr lang="it-IT"/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9144000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03" name="Text Box 3"/>
          <p:cNvSpPr txBox="1">
            <a:spLocks noChangeArrowheads="1"/>
          </p:cNvSpPr>
          <p:nvPr/>
        </p:nvSpPr>
        <p:spPr bwMode="auto">
          <a:xfrm>
            <a:off x="5867400" y="3716338"/>
            <a:ext cx="25939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SVEZIA</a:t>
            </a:r>
          </a:p>
        </p:txBody>
      </p:sp>
      <p:sp>
        <p:nvSpPr>
          <p:cNvPr id="1075204" name="Text Box 4"/>
          <p:cNvSpPr txBox="1">
            <a:spLocks noChangeArrowheads="1"/>
          </p:cNvSpPr>
          <p:nvPr/>
        </p:nvSpPr>
        <p:spPr bwMode="auto">
          <a:xfrm>
            <a:off x="1042988" y="3644900"/>
            <a:ext cx="28082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FRANCE</a:t>
            </a:r>
          </a:p>
        </p:txBody>
      </p:sp>
      <p:sp>
        <p:nvSpPr>
          <p:cNvPr id="1075205" name="Text Box 5"/>
          <p:cNvSpPr txBox="1">
            <a:spLocks noChangeArrowheads="1"/>
          </p:cNvSpPr>
          <p:nvPr/>
        </p:nvSpPr>
        <p:spPr bwMode="auto">
          <a:xfrm>
            <a:off x="900113" y="692150"/>
            <a:ext cx="29511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ITALY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5724525" y="692150"/>
            <a:ext cx="29511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USA</a:t>
            </a:r>
          </a:p>
        </p:txBody>
      </p:sp>
      <p:sp>
        <p:nvSpPr>
          <p:cNvPr id="1075207" name="Rectangle 7"/>
          <p:cNvSpPr>
            <a:spLocks noChangeArrowheads="1"/>
          </p:cNvSpPr>
          <p:nvPr/>
        </p:nvSpPr>
        <p:spPr bwMode="auto">
          <a:xfrm>
            <a:off x="7308850" y="4365625"/>
            <a:ext cx="720725" cy="396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&lt;30</a:t>
            </a:r>
            <a:endParaRPr lang="en-GB" sz="20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323850" y="6521450"/>
            <a:ext cx="496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Fonte: Anxo et al. 2006. dati TUS 2002-03</a:t>
            </a:r>
            <a:endParaRPr lang="en-GB" sz="16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0575"/>
            <a:ext cx="9144000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ruolo dei padri </a:t>
            </a:r>
            <a:endParaRPr lang="it-IT" sz="5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738E88-4D8E-4AD2-861A-F58F33E9D364}" type="slidenum">
              <a:rPr lang="it-IT"/>
              <a:pPr/>
              <a:t>77</a:t>
            </a:fld>
            <a:endParaRPr lang="it-IT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7793037" cy="609600"/>
          </a:xfrm>
        </p:spPr>
        <p:txBody>
          <a:bodyPr/>
          <a:lstStyle/>
          <a:p>
            <a:pPr eaLnBrk="1" hangingPunct="1"/>
            <a:r>
              <a:rPr lang="en-GB" sz="3600" smtClean="0"/>
              <a:t>L’impegno (scarso) dei padri è indipendente dalla sit. familiare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116013" y="2565400"/>
          <a:ext cx="2790825" cy="3743325"/>
        </p:xfrm>
        <a:graphic>
          <a:graphicData uri="http://schemas.openxmlformats.org/presentationml/2006/ole">
            <p:oleObj spid="_x0000_s9218" name="Grafico" r:id="rId4" imgW="2790870" imgH="3743325" progId="Excel.Sheet.8">
              <p:embed/>
            </p:oleObj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003800" y="2708275"/>
          <a:ext cx="2513013" cy="3471863"/>
        </p:xfrm>
        <a:graphic>
          <a:graphicData uri="http://schemas.openxmlformats.org/presentationml/2006/ole">
            <p:oleObj spid="_x0000_s9219" name="Grafico" r:id="rId5" imgW="2095681" imgH="2895479" progId="Excel.Sheet.8">
              <p:embed/>
            </p:oleObj>
          </a:graphicData>
        </a:graphic>
      </p:graphicFrame>
      <p:sp>
        <p:nvSpPr>
          <p:cNvPr id="1083397" name="Line 5"/>
          <p:cNvSpPr>
            <a:spLocks noChangeShapeType="1"/>
          </p:cNvSpPr>
          <p:nvPr/>
        </p:nvSpPr>
        <p:spPr bwMode="auto">
          <a:xfrm flipV="1">
            <a:off x="1187450" y="5084763"/>
            <a:ext cx="5761038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Dot"/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083398" name="Text Box 6"/>
          <p:cNvSpPr txBox="1">
            <a:spLocks noChangeArrowheads="1"/>
          </p:cNvSpPr>
          <p:nvPr/>
        </p:nvSpPr>
        <p:spPr bwMode="auto">
          <a:xfrm>
            <a:off x="827088" y="1916113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ORE SETTIMANALI DEDICATE AL LAVORO DOMESTICO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628775" y="6308725"/>
            <a:ext cx="7515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it-IT" sz="1800" i="1"/>
              <a:t>(Mills, Mencarini, Tanturri &amp; Begall 2008, Indagine Multiscopo 2003)</a:t>
            </a:r>
          </a:p>
        </p:txBody>
      </p:sp>
      <p:sp>
        <p:nvSpPr>
          <p:cNvPr id="1083400" name="Text Box 8"/>
          <p:cNvSpPr txBox="1">
            <a:spLocks noChangeArrowheads="1"/>
          </p:cNvSpPr>
          <p:nvPr/>
        </p:nvSpPr>
        <p:spPr bwMode="auto">
          <a:xfrm>
            <a:off x="5148263" y="5805488"/>
            <a:ext cx="2376487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Doppio reddito</a:t>
            </a:r>
          </a:p>
        </p:txBody>
      </p:sp>
      <p:sp>
        <p:nvSpPr>
          <p:cNvPr id="1083401" name="Text Box 9"/>
          <p:cNvSpPr txBox="1">
            <a:spLocks noChangeArrowheads="1"/>
          </p:cNvSpPr>
          <p:nvPr/>
        </p:nvSpPr>
        <p:spPr bwMode="auto">
          <a:xfrm>
            <a:off x="1258888" y="5805488"/>
            <a:ext cx="2449512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Monoreddito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3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3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3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3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833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7" grpId="0" animBg="1"/>
      <p:bldP spid="1083397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4B2D0-CA87-45D4-945E-2F2AFD4D421F}" type="slidenum">
              <a:rPr lang="it-IT"/>
              <a:pPr/>
              <a:t>78</a:t>
            </a:fld>
            <a:endParaRPr lang="it-IT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7793037" cy="609600"/>
          </a:xfrm>
        </p:spPr>
        <p:txBody>
          <a:bodyPr/>
          <a:lstStyle/>
          <a:p>
            <a:pPr eaLnBrk="1" hangingPunct="1"/>
            <a:r>
              <a:rPr lang="en-GB" sz="4000" smtClean="0"/>
              <a:t>Se il padre è coinvolto, la fecondità aumenta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891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>
                <a:cs typeface="Times New Roman" pitchFamily="18" charset="0"/>
              </a:rPr>
              <a:t>Le coppie a </a:t>
            </a:r>
            <a:r>
              <a:rPr lang="it-IT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doppio reddito</a:t>
            </a:r>
            <a:r>
              <a:rPr lang="it-IT" sz="2400" smtClean="0">
                <a:cs typeface="Times New Roman" pitchFamily="18" charset="0"/>
              </a:rPr>
              <a:t> hanno una maggiore probabilità di avere il </a:t>
            </a:r>
            <a:r>
              <a:rPr lang="it-IT" sz="2400" smtClean="0">
                <a:solidFill>
                  <a:srgbClr val="CC0000"/>
                </a:solidFill>
                <a:cs typeface="Times New Roman" pitchFamily="18" charset="0"/>
              </a:rPr>
              <a:t>secondo figlio</a:t>
            </a:r>
            <a:r>
              <a:rPr lang="it-IT" sz="2400" smtClean="0">
                <a:cs typeface="Times New Roman" pitchFamily="18" charset="0"/>
              </a:rPr>
              <a:t> se, dopo il primo:</a:t>
            </a:r>
          </a:p>
          <a:p>
            <a:pPr eaLnBrk="1" hangingPunct="1">
              <a:lnSpc>
                <a:spcPct val="70000"/>
              </a:lnSpc>
              <a:defRPr/>
            </a:pPr>
            <a:endParaRPr lang="it-IT" sz="24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smtClean="0">
                <a:cs typeface="Times New Roman" pitchFamily="18" charset="0"/>
              </a:rPr>
              <a:t>i </a:t>
            </a:r>
            <a:r>
              <a:rPr lang="it-IT" sz="2400" b="1" smtClean="0">
                <a:solidFill>
                  <a:schemeClr val="folHlink"/>
                </a:solidFill>
                <a:cs typeface="Times New Roman" pitchFamily="18" charset="0"/>
              </a:rPr>
              <a:t>padri</a:t>
            </a:r>
            <a:r>
              <a:rPr lang="it-IT" sz="2400" b="1" smtClean="0">
                <a:cs typeface="Times New Roman" pitchFamily="18" charset="0"/>
              </a:rPr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000" smtClean="0">
                <a:cs typeface="Times New Roman" pitchFamily="18" charset="0"/>
              </a:rPr>
              <a:t>hanno aumentato il loro coinvolgimento nel lavoro domestico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000" smtClean="0">
                <a:cs typeface="Times New Roman" pitchFamily="18" charset="0"/>
              </a:rPr>
              <a:t>sono impegnati nelle attività di cura quotidiana del bambino</a:t>
            </a:r>
            <a:endParaRPr lang="it-IT" sz="2000" u="sng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000" smtClean="0">
                <a:cs typeface="Times New Roman" pitchFamily="18" charset="0"/>
              </a:rPr>
              <a:t>hanno ridotto il tempo libero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it-IT" sz="20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smtClean="0">
                <a:cs typeface="Times New Roman" pitchFamily="18" charset="0"/>
              </a:rPr>
              <a:t>le </a:t>
            </a:r>
            <a:r>
              <a:rPr lang="it-IT" sz="2400" b="1" smtClean="0">
                <a:solidFill>
                  <a:srgbClr val="CC0000"/>
                </a:solidFill>
                <a:cs typeface="Times New Roman" pitchFamily="18" charset="0"/>
              </a:rPr>
              <a:t>madri:</a:t>
            </a:r>
            <a:r>
              <a:rPr lang="it-IT" sz="2400" smtClean="0"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it-IT" sz="2000" u="sng" smtClean="0">
                <a:cs typeface="Times New Roman" pitchFamily="18" charset="0"/>
              </a:rPr>
              <a:t>non</a:t>
            </a:r>
            <a:r>
              <a:rPr lang="it-IT" sz="2000" smtClean="0">
                <a:cs typeface="Times New Roman" pitchFamily="18" charset="0"/>
              </a:rPr>
              <a:t> hanno ridotto le loro ore lavorative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2124075" y="6237288"/>
            <a:ext cx="695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(Mencarini&amp;Tanturri 2004, Indagine Troppi o Nessuno 2002)</a:t>
            </a:r>
            <a:endParaRPr lang="en-GB" sz="20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8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8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8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8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8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43" grpId="0" build="p" bldLvl="2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524C0C-BE10-453A-8528-55DA19622EB2}" type="slidenum">
              <a:rPr lang="it-IT"/>
              <a:pPr/>
              <a:t>79</a:t>
            </a:fld>
            <a:endParaRPr lang="it-IT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7793037" cy="609600"/>
          </a:xfrm>
        </p:spPr>
        <p:txBody>
          <a:bodyPr/>
          <a:lstStyle/>
          <a:p>
            <a:pPr eaLnBrk="1" hangingPunct="1"/>
            <a:r>
              <a:rPr lang="it-IT" sz="4000" smtClean="0"/>
              <a:t>Se la madre è troppo oberata, non vuole altri figli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Se la </a:t>
            </a:r>
            <a:r>
              <a:rPr lang="it-IT" smtClean="0">
                <a:solidFill>
                  <a:srgbClr val="CC0000"/>
                </a:solidFill>
              </a:rPr>
              <a:t>madre </a:t>
            </a:r>
          </a:p>
          <a:p>
            <a:pPr lvl="1" eaLnBrk="1" hangingPunct="1"/>
            <a:r>
              <a:rPr lang="it-IT" smtClean="0"/>
              <a:t>lavora più di </a:t>
            </a:r>
            <a:r>
              <a:rPr lang="it-IT" smtClean="0">
                <a:solidFill>
                  <a:srgbClr val="CC0000"/>
                </a:solidFill>
              </a:rPr>
              <a:t>30 ore</a:t>
            </a:r>
            <a:r>
              <a:rPr lang="it-IT" smtClean="0"/>
              <a:t> alla settimana</a:t>
            </a:r>
          </a:p>
          <a:p>
            <a:pPr lvl="1" eaLnBrk="1" hangingPunct="1"/>
            <a:r>
              <a:rPr lang="it-IT" smtClean="0"/>
              <a:t>svolge </a:t>
            </a:r>
            <a:r>
              <a:rPr lang="it-IT" smtClean="0">
                <a:solidFill>
                  <a:srgbClr val="CC0000"/>
                </a:solidFill>
              </a:rPr>
              <a:t>più del 75%</a:t>
            </a:r>
            <a:r>
              <a:rPr lang="it-IT" smtClean="0"/>
              <a:t> del lavoro domestico</a:t>
            </a:r>
          </a:p>
          <a:p>
            <a:pPr lvl="1" eaLnBrk="1" hangingPunct="1"/>
            <a:endParaRPr lang="it-IT" smtClean="0"/>
          </a:p>
          <a:p>
            <a:pPr lvl="1" eaLnBrk="1" hangingPunct="1">
              <a:buFont typeface="Wingdings" pitchFamily="2" charset="2"/>
              <a:buNone/>
            </a:pPr>
            <a:r>
              <a:rPr lang="it-IT" smtClean="0"/>
              <a:t>si riducono le intenzioni di avere un secondo o terzo figlio</a:t>
            </a: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539750" y="6092825"/>
            <a:ext cx="826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it-IT" sz="2000" i="1"/>
              <a:t>(Mills, Mencarini, Tanturri &amp; Begall 2008, Indagine Multiscopo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65400"/>
            <a:ext cx="9144000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Tempi e modi del fare e rimanere famiglia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50825" y="4149725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92BF40-2168-402B-B720-D02B5A793CA6}" type="slidenum">
              <a:rPr lang="it-IT"/>
              <a:pPr/>
              <a:t>80</a:t>
            </a:fld>
            <a:endParaRPr lang="it-IT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smtClean="0"/>
              <a:t>Il ruolo di padri tra cambiamento di valori e costrizioni di tempo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3810000" cy="2816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Un più alto livello di istruzione</a:t>
            </a:r>
            <a:endParaRPr lang="it-IT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>
                <a:cs typeface="Times New Roman" pitchFamily="18" charset="0"/>
              </a:rPr>
              <a:t>Un più basso numero di ore lavorate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>
                <a:cs typeface="Times New Roman" pitchFamily="18" charset="0"/>
              </a:rPr>
              <a:t>l’impegno lavorativo della partner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6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smtClean="0">
                <a:cs typeface="Times New Roman" pitchFamily="18" charset="0"/>
              </a:rPr>
              <a:t>   </a:t>
            </a:r>
          </a:p>
        </p:txBody>
      </p:sp>
      <p:sp>
        <p:nvSpPr>
          <p:cNvPr id="1127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0275" y="1871663"/>
            <a:ext cx="3810000" cy="1800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smtClean="0">
                <a:cs typeface="Times New Roman" pitchFamily="18" charset="0"/>
              </a:rPr>
              <a:t>sono associati ad una più equa definizione dei </a:t>
            </a:r>
            <a:r>
              <a:rPr lang="it-IT" sz="2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ruoli di genere </a:t>
            </a:r>
            <a:r>
              <a:rPr lang="it-IT" sz="2400" smtClean="0">
                <a:cs typeface="Times New Roman" pitchFamily="18" charset="0"/>
              </a:rPr>
              <a:t>con particolare riferimento alla</a:t>
            </a:r>
            <a:r>
              <a:rPr lang="it-IT" sz="2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cura dei figli</a:t>
            </a:r>
            <a:endParaRPr lang="it-IT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400" smtClean="0"/>
          </a:p>
        </p:txBody>
      </p:sp>
      <p:sp>
        <p:nvSpPr>
          <p:cNvPr id="1127429" name="AutoShape 5"/>
          <p:cNvSpPr>
            <a:spLocks/>
          </p:cNvSpPr>
          <p:nvPr/>
        </p:nvSpPr>
        <p:spPr bwMode="auto">
          <a:xfrm>
            <a:off x="4356100" y="1700213"/>
            <a:ext cx="295275" cy="1871662"/>
          </a:xfrm>
          <a:prstGeom prst="rightBrace">
            <a:avLst>
              <a:gd name="adj1" fmla="val 528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430" name="Rectangle 6"/>
          <p:cNvSpPr>
            <a:spLocks noChangeArrowheads="1"/>
          </p:cNvSpPr>
          <p:nvPr/>
        </p:nvSpPr>
        <p:spPr bwMode="auto">
          <a:xfrm>
            <a:off x="1187450" y="4221163"/>
            <a:ext cx="6913563" cy="122396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>
                <a:cs typeface="Times New Roman" pitchFamily="18" charset="0"/>
              </a:rPr>
              <a:t>Resistenze al cambiamento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it-IT" sz="2400">
                <a:cs typeface="Times New Roman" pitchFamily="18" charset="0"/>
              </a:rPr>
              <a:t>Sicuramente </a:t>
            </a:r>
            <a:r>
              <a:rPr lang="it-IT" sz="2400">
                <a:solidFill>
                  <a:srgbClr val="0033CC"/>
                </a:solidFill>
                <a:cs typeface="Times New Roman" pitchFamily="18" charset="0"/>
              </a:rPr>
              <a:t>culturali</a:t>
            </a:r>
            <a:r>
              <a:rPr lang="it-IT" sz="2400">
                <a:cs typeface="Times New Roman" pitchFamily="18" charset="0"/>
              </a:rPr>
              <a:t>, ma anche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it-IT" sz="2400">
                <a:cs typeface="Times New Roman" pitchFamily="18" charset="0"/>
              </a:rPr>
              <a:t>per </a:t>
            </a:r>
            <a:r>
              <a:rPr lang="it-IT" sz="2400">
                <a:solidFill>
                  <a:srgbClr val="CC0000"/>
                </a:solidFill>
                <a:cs typeface="Times New Roman" pitchFamily="18" charset="0"/>
              </a:rPr>
              <a:t>costrizioni di tempo</a:t>
            </a:r>
          </a:p>
        </p:txBody>
      </p:sp>
      <p:sp>
        <p:nvSpPr>
          <p:cNvPr id="1127431" name="Text Box 7"/>
          <p:cNvSpPr txBox="1">
            <a:spLocks noChangeArrowheads="1"/>
          </p:cNvSpPr>
          <p:nvPr/>
        </p:nvSpPr>
        <p:spPr bwMode="auto">
          <a:xfrm>
            <a:off x="395288" y="6092825"/>
            <a:ext cx="8569325" cy="45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defRPr/>
            </a:pPr>
            <a:r>
              <a:rPr lang="en-GB" sz="2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Esiste un problema di </a:t>
            </a:r>
            <a:r>
              <a:rPr lang="en-GB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conciliazione </a:t>
            </a:r>
            <a:r>
              <a:rPr lang="en-GB" sz="24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anche per i padri?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28" grpId="0" build="p"/>
      <p:bldP spid="1127429" grpId="0" animBg="1"/>
      <p:bldP spid="1127430" grpId="0" animBg="1"/>
      <p:bldP spid="1127431" grpId="0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94EA0-D32E-46F1-AC33-E1DA26F14F32}" type="slidenum">
              <a:rPr lang="it-IT"/>
              <a:pPr/>
              <a:t>81</a:t>
            </a:fld>
            <a:endParaRPr lang="it-IT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Qualche spunto per le politiche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smtClean="0"/>
              <a:t>Come promuovere la più equa condivisione dei compiti domestici e di cura?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800" smtClean="0"/>
          </a:p>
          <a:p>
            <a:pPr lvl="1" eaLnBrk="1" hangingPunct="1">
              <a:lnSpc>
                <a:spcPct val="80000"/>
              </a:lnSpc>
            </a:pPr>
            <a:r>
              <a:rPr lang="it-IT" sz="2400" smtClean="0"/>
              <a:t>Congedi di paternità (del tipo </a:t>
            </a:r>
            <a:r>
              <a:rPr lang="it-IT" sz="2400" i="1" smtClean="0"/>
              <a:t>use it or loose it</a:t>
            </a:r>
            <a:r>
              <a:rPr lang="it-IT" sz="240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400" smtClean="0"/>
              <a:t>Congedi parentali con una retribuzione più elevata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400" smtClean="0"/>
              <a:t>Incentivi per la riduzione dell’orario di lavoro (e alla flessibilità) nei primi anni di vita dei figli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400" smtClean="0"/>
              <a:t>Campagne di informazione e di “educazione alla parità”  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400" smtClean="0"/>
              <a:t>Politiche di conciliazione famiglia-lavoro espressamente per i padri…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855278-3A60-42F3-A0AB-DCDD81179894}" type="slidenum">
              <a:rPr lang="it-IT"/>
              <a:pPr/>
              <a:t>82</a:t>
            </a:fld>
            <a:endParaRPr lang="it-IT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Alcuni riferimenti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000" smtClean="0"/>
              <a:t>AISP (2011), Rapporto sulla popolazione italiana, par. 5 Tanturri M.L. e Terzera L. (2011), Famiglie e nuove famiglie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Livi Bacci (a cura di) (2010), Demografia del capitale umano, Bologna, Il Mulino.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1800" smtClean="0"/>
              <a:t>capitolo II, III e IV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1800" smtClean="0"/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Per saperne di più: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600" smtClean="0"/>
              <a:t>Anxo, D., Flood L., Mencarini L., Pailhé A., Solaz A., and Tanturri M.L. (2007), </a:t>
            </a:r>
            <a:r>
              <a:rPr lang="en-GB" sz="1600" i="1" smtClean="0"/>
              <a:t>Time Allocation between Work and Family Over the Life-Cycle: A Comparative Gender Analysis of Italy, France, Sweden and the United States</a:t>
            </a:r>
            <a:r>
              <a:rPr lang="en-GB" sz="1600" smtClean="0"/>
              <a:t>. </a:t>
            </a:r>
            <a:r>
              <a:rPr lang="en-GB" sz="1600" i="1" smtClean="0"/>
              <a:t>IZA Discussion Paper,</a:t>
            </a:r>
            <a:r>
              <a:rPr lang="en-GB" sz="1600" smtClean="0"/>
              <a:t> No. 3193 (November), Available at SSRN: </a:t>
            </a:r>
            <a:r>
              <a:rPr lang="en-GB" sz="1600" smtClean="0">
                <a:hlinkClick r:id="rId3"/>
              </a:rPr>
              <a:t>http://ssrn.com/abstract=1049381</a:t>
            </a:r>
            <a:r>
              <a:rPr lang="it-IT" sz="1600" smtClean="0"/>
              <a:t>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1600" smtClean="0"/>
          </a:p>
          <a:p>
            <a:pPr lvl="2" eaLnBrk="1" hangingPunct="1">
              <a:lnSpc>
                <a:spcPct val="80000"/>
              </a:lnSpc>
            </a:pPr>
            <a:r>
              <a:rPr lang="en-GB" sz="1600" smtClean="0"/>
              <a:t>Tanturri M.L. e Mencarini L. (2009), </a:t>
            </a:r>
            <a:r>
              <a:rPr lang="en-GB" sz="1600" b="1" smtClean="0"/>
              <a:t>Fathers involvement in daily childcare activities in Italy: does a work-family reconciliation issue exist?</a:t>
            </a:r>
            <a:r>
              <a:rPr lang="en-GB" sz="1600" i="1" smtClean="0"/>
              <a:t>, ChilD Working paper, n. 22/2009</a:t>
            </a:r>
            <a:r>
              <a:rPr lang="en-GB" sz="1600" smtClean="0"/>
              <a:t>, </a:t>
            </a:r>
            <a:r>
              <a:rPr lang="en-GB" sz="1600" smtClean="0">
                <a:hlinkClick r:id="rId4"/>
              </a:rPr>
              <a:t>http://www.child-centre.it/papers/child22_2009.pdf</a:t>
            </a:r>
            <a:r>
              <a:rPr lang="en-GB" sz="1600" smtClean="0"/>
              <a:t> </a:t>
            </a:r>
            <a:endParaRPr lang="it-IT" sz="1600" smtClean="0"/>
          </a:p>
          <a:p>
            <a:pPr eaLnBrk="1" hangingPunct="1">
              <a:lnSpc>
                <a:spcPct val="80000"/>
              </a:lnSpc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3600"/>
            <a:ext cx="9144000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nuzialità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 fonti 3">
  <a:themeElements>
    <a:clrScheme name="Le fonti 3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Le fonti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Le fonti 3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 fonti 3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 fonti 3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Settings\1801867\Dati applicazioni\Microsoft\Modelli\Le fonti 3.pot</Template>
  <TotalTime>7253</TotalTime>
  <Words>3808</Words>
  <Application>Microsoft Office PowerPoint</Application>
  <PresentationFormat>Lucidi</PresentationFormat>
  <Paragraphs>736</Paragraphs>
  <Slides>82</Slides>
  <Notes>76</Notes>
  <HiddenSlides>8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82</vt:i4>
      </vt:variant>
    </vt:vector>
  </HeadingPairs>
  <TitlesOfParts>
    <vt:vector size="86" baseType="lpstr">
      <vt:lpstr>Le fonti 3</vt:lpstr>
      <vt:lpstr>Grafico</vt:lpstr>
      <vt:lpstr>Documento</vt:lpstr>
      <vt:lpstr>Fotografia Photo Editor</vt:lpstr>
      <vt:lpstr> Cittadini e legami sociali:  ruolo e cambiamenti delle strutture familiari</vt:lpstr>
      <vt:lpstr>Oggi parleremo di:</vt:lpstr>
      <vt:lpstr> Famiglia in mutamento</vt:lpstr>
      <vt:lpstr>Grandi cambiamenti</vt:lpstr>
      <vt:lpstr>Grandi cambiamenti</vt:lpstr>
      <vt:lpstr>Grandi cambiamenti     3</vt:lpstr>
      <vt:lpstr>Grandi cambiamenti     4</vt:lpstr>
      <vt:lpstr>Tempi e modi del fare e rimanere famiglia</vt:lpstr>
      <vt:lpstr>La nuzialità</vt:lpstr>
      <vt:lpstr>Le tendenze nella formazione delle unioni in Italia</vt:lpstr>
      <vt:lpstr>Matrimoni per mille abitanti</vt:lpstr>
      <vt:lpstr>Le fasi</vt:lpstr>
      <vt:lpstr>Negli ultimi 20 anni</vt:lpstr>
      <vt:lpstr>Calo dei matrimoni</vt:lpstr>
      <vt:lpstr>Meno matrimonio, più matrimoni</vt:lpstr>
      <vt:lpstr>Età media al primo matrimonio </vt:lpstr>
      <vt:lpstr>Diapositiva 17</vt:lpstr>
      <vt:lpstr>Dunque:</vt:lpstr>
      <vt:lpstr> La lunga permanenza dei giovani in famiglia</vt:lpstr>
      <vt:lpstr>La“sindrome del ritardo”</vt:lpstr>
      <vt:lpstr>I giovani (18-34 anni): % che vive con i genitori</vt:lpstr>
      <vt:lpstr>Tipologie familiari (in %) Donne e uomini nella fascia d’età 30-34 anni  </vt:lpstr>
      <vt:lpstr>La transizione allo Stato adulto </vt:lpstr>
      <vt:lpstr>Giovani ancora nella famiglia di origine tra 16-24, 25-29 e 30-35 anni per ripartizione (Multiscopo 2008-09). </vt:lpstr>
      <vt:lpstr>I giovani single</vt:lpstr>
      <vt:lpstr>La cultura conta? In Australia: i figli di immigrati italiani </vt:lpstr>
      <vt:lpstr>Non solo mammoni!</vt:lpstr>
      <vt:lpstr>Le coppie di fatto</vt:lpstr>
      <vt:lpstr>Percentuale convivenze sul totale delle prime unioni. Donne, per generazione.</vt:lpstr>
      <vt:lpstr>Perché aumentano?</vt:lpstr>
      <vt:lpstr>L’identikit delle coppie di fatto</vt:lpstr>
      <vt:lpstr>Quota di nascite extranuziali</vt:lpstr>
      <vt:lpstr>Diapositiva 33</vt:lpstr>
      <vt:lpstr>Convivenza: socialmente più accettabile</vt:lpstr>
      <vt:lpstr>Living Apart Together?</vt:lpstr>
      <vt:lpstr>L’instabilità coniugale</vt:lpstr>
      <vt:lpstr>L’istabilità coniugale</vt:lpstr>
      <vt:lpstr>Scioglimento dei matrimoni. Italia 1990-2007</vt:lpstr>
      <vt:lpstr>Ma in Europa restiamo l’Italia della famiglia “forte”</vt:lpstr>
      <vt:lpstr>Il Veneto: un’eccezione nel Nord</vt:lpstr>
      <vt:lpstr>Nuclei monogen. per stato civile</vt:lpstr>
      <vt:lpstr>Le famiglie monogenitori</vt:lpstr>
      <vt:lpstr>Caratteristiche delle famiglie monogenitori con figli minori</vt:lpstr>
      <vt:lpstr>Le famiglie ricostituite</vt:lpstr>
      <vt:lpstr>Le famiglie ricostituite</vt:lpstr>
      <vt:lpstr>Identikit delle famiglie ricostituite</vt:lpstr>
      <vt:lpstr>  La bassa fecondità italiana qualche dato</vt:lpstr>
      <vt:lpstr>La bassa fecondità italiana</vt:lpstr>
      <vt:lpstr>Molta famiglia, pochi figli</vt:lpstr>
      <vt:lpstr>Il Nord più prolifico!</vt:lpstr>
      <vt:lpstr>La situazione attuale</vt:lpstr>
      <vt:lpstr>La crisi del modello a due figli</vt:lpstr>
      <vt:lpstr>Senza figli, ma…per molte non sembra una scelta</vt:lpstr>
      <vt:lpstr>Il numero attuale di figli       + figli desiderati</vt:lpstr>
      <vt:lpstr>Diapositiva 55</vt:lpstr>
      <vt:lpstr> Poco lavoro e pochi figli:  un paradosso italiano</vt:lpstr>
      <vt:lpstr>Lavoro e figli: non esiste più un trade-off?</vt:lpstr>
      <vt:lpstr>Ancora aut aut: lavoro o figli?</vt:lpstr>
      <vt:lpstr>La conciliazione fallita</vt:lpstr>
      <vt:lpstr>Quando il rischio è maggiore</vt:lpstr>
      <vt:lpstr>Quando il rischio è maggiore</vt:lpstr>
      <vt:lpstr>Le principali cause di difficoltà di conciliazione</vt:lpstr>
      <vt:lpstr>Il lavoro, come motivo per NON volere un altro figlio</vt:lpstr>
      <vt:lpstr>Perché non al nido:</vt:lpstr>
      <vt:lpstr> + Uguaglianza di genere + figli? </vt:lpstr>
      <vt:lpstr>Il nuovo ruolo della donna</vt:lpstr>
      <vt:lpstr>+ uguaglianza di genere        + figli?</vt:lpstr>
      <vt:lpstr>Diventare genitori      la crisi dei ruoli di genere</vt:lpstr>
      <vt:lpstr>Tassi di occupazione</vt:lpstr>
      <vt:lpstr>Diapositiva 70</vt:lpstr>
      <vt:lpstr> Genere, figli e uso del tempo</vt:lpstr>
      <vt:lpstr>I tempi di lavoro degli occupati</vt:lpstr>
      <vt:lpstr>Diapositiva 73</vt:lpstr>
      <vt:lpstr>Il lavoro domestico e di cura</vt:lpstr>
      <vt:lpstr>Diapositiva 75</vt:lpstr>
      <vt:lpstr> Il ruolo dei padri </vt:lpstr>
      <vt:lpstr>L’impegno (scarso) dei padri è indipendente dalla sit. familiare</vt:lpstr>
      <vt:lpstr>Se il padre è coinvolto, la fecondità aumenta</vt:lpstr>
      <vt:lpstr>Se la madre è troppo oberata, non vuole altri figli</vt:lpstr>
      <vt:lpstr>Il ruolo di padri tra cambiamento di valori e costrizioni di tempo</vt:lpstr>
      <vt:lpstr>Qualche spunto per le politiche</vt:lpstr>
      <vt:lpstr>Alcuni riferimenti</vt:lpstr>
    </vt:vector>
  </TitlesOfParts>
  <Company>Dipartimento di Statistica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Esercitazioni demografiche</dc:title>
  <dc:creator>1801867</dc:creator>
  <cp:lastModifiedBy>Marco</cp:lastModifiedBy>
  <cp:revision>911</cp:revision>
  <cp:lastPrinted>1601-01-01T00:00:00Z</cp:lastPrinted>
  <dcterms:created xsi:type="dcterms:W3CDTF">2003-05-06T12:12:46Z</dcterms:created>
  <dcterms:modified xsi:type="dcterms:W3CDTF">2013-01-26T16:38:35Z</dcterms:modified>
</cp:coreProperties>
</file>