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presProps" Target="presProps.xml"  /><Relationship Id="rId29" Type="http://schemas.openxmlformats.org/officeDocument/2006/relationships/viewProps" Target="viewProps.xml"  /><Relationship Id="rId3" Type="http://schemas.openxmlformats.org/officeDocument/2006/relationships/slide" Target="slides/slide2.xml"  /><Relationship Id="rId30" Type="http://schemas.openxmlformats.org/officeDocument/2006/relationships/theme" Target="theme/theme1.xml"  /><Relationship Id="rId31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slideLayout" Target="../slideLayouts/slideLayout17.xml"  /><Relationship Id="rId18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Relationship Id="rId3" Type="http://schemas.openxmlformats.org/officeDocument/2006/relationships/image" Target="../media/image2.jpe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4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5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6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Relationship Id="rId3" Type="http://schemas.openxmlformats.org/officeDocument/2006/relationships/image" Target="../media/image17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Relationship Id="rId4" Type="http://schemas.openxmlformats.org/officeDocument/2006/relationships/image" Target="../media/image9.jpeg"  /><Relationship Id="rId5" Type="http://schemas.openxmlformats.org/officeDocument/2006/relationships/image" Target="../media/image10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1095413" cy="2971801"/>
          </a:xfrm>
        </p:spPr>
        <p:txBody>
          <a:bodyPr>
            <a:normAutofit/>
          </a:bodyPr>
          <a:lstStyle/>
          <a:p>
            <a:r>
              <a:rPr lang="it-IT" sz="2800" dirty="0" smtClean="0"/>
              <a:t>Padova, 13 ottobre 2016 </a:t>
            </a:r>
            <a:r>
              <a:rPr lang="it-IT" sz="2800" dirty="0" smtClean="0"/>
              <a:t/>
            </a:r>
            <a:br>
              <a:rPr lang="it-IT" sz="2800" dirty="0" smtClean="0"/>
            </a:br>
            <a:r>
              <a:rPr lang="it-IT" dirty="0" smtClean="0"/>
              <a:t>Enciclica </a:t>
            </a:r>
            <a:r>
              <a:rPr lang="it-IT" dirty="0" smtClean="0"/>
              <a:t>Laudato Si’ ed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agende politiche</a:t>
            </a:r>
            <a:br>
              <a:rPr lang="it-IT" dirty="0" smtClean="0"/>
            </a:br>
            <a:r>
              <a:rPr lang="it-IT" sz="2800" dirty="0" smtClean="0"/>
              <a:t>Abitare la casa comune di generazione in generazione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Simone Morandini</a:t>
            </a:r>
          </a:p>
          <a:p>
            <a:r>
              <a:rPr lang="it-IT" dirty="0" smtClean="0"/>
              <a:t>Fondazione Lanza (Centro Studi in Etica); Facoltà Teologica del Triveneto - Padova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39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63839" y="2514600"/>
            <a:ext cx="31281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«Le conoscenze frammentarie ed isolate possono diventare una forma di ignoranza se fanno resistenza ad integrarsi in una visione più ampia della realtà» (LS n.138)</a:t>
            </a:r>
            <a:endParaRPr lang="it-IT" dirty="0"/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63839" y="107686"/>
            <a:ext cx="2281518" cy="2151400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684212" y="537883"/>
            <a:ext cx="8284976" cy="44118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1145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r>
              <a:rPr lang="it-IT" dirty="0" smtClean="0"/>
              <a:t>Come ascoltare</a:t>
            </a:r>
          </a:p>
          <a:p>
            <a:pPr lvl="1"/>
            <a:r>
              <a:rPr lang="it-IT" dirty="0" smtClean="0"/>
              <a:t>L'ascolto empatico, partecipare cordialmente</a:t>
            </a:r>
          </a:p>
          <a:p>
            <a:pPr lvl="1"/>
            <a:r>
              <a:rPr lang="it-IT" dirty="0" smtClean="0"/>
              <a:t>La lettura e l'analisi competente</a:t>
            </a:r>
          </a:p>
          <a:p>
            <a:pPr lvl="2"/>
            <a:r>
              <a:rPr lang="it-IT" dirty="0" smtClean="0"/>
              <a:t>il I capitolo... ma il papa ha un dottorato in chimica?</a:t>
            </a:r>
          </a:p>
          <a:p>
            <a:pPr lvl="2"/>
            <a:r>
              <a:rPr lang="it-IT" dirty="0" smtClean="0"/>
              <a:t>il IV capitolo --&gt; ecologia integrale e linguaggio della complessità... soluzioni troppo semplici aggravano talvolta i problemi che vorrebbero risolvere</a:t>
            </a:r>
          </a:p>
          <a:p>
            <a:pPr lvl="2"/>
            <a:r>
              <a:rPr lang="it-IT" dirty="0" smtClean="0"/>
              <a:t>cogliere l'unitarietà della crisi e la rete di relazioni su cui essa si articola; interconnessione </a:t>
            </a:r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39739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9063839" y="3254188"/>
            <a:ext cx="3128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«È fondamentale cercare soluzioni integrali, che considerino le interazioni dei sistemi naturali tra loro e con i sistemi sociali»(LS n.139)</a:t>
            </a:r>
            <a:endParaRPr lang="it-IT" dirty="0"/>
          </a:p>
        </p:txBody>
      </p:sp>
      <p:pic>
        <p:nvPicPr>
          <p:cNvPr id="7" name="Segnaposto contenuto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63839" y="107686"/>
            <a:ext cx="2281518" cy="2151400"/>
          </a:xfrm>
          <a:prstGeom prst="rect">
            <a:avLst/>
          </a:prstGeom>
        </p:spPr>
      </p:pic>
      <p:sp>
        <p:nvSpPr>
          <p:cNvPr id="8" name="Segnaposto contenuto 2"/>
          <p:cNvSpPr>
            <a:spLocks noGrp="1"/>
          </p:cNvSpPr>
          <p:nvPr>
            <p:ph idx="1"/>
          </p:nvPr>
        </p:nvSpPr>
        <p:spPr>
          <a:xfrm>
            <a:off x="684212" y="537883"/>
            <a:ext cx="8284976" cy="4411886"/>
          </a:xfrm>
        </p:spPr>
        <p:txBody>
          <a:bodyPr anchor="t"/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r>
              <a:rPr lang="it-IT" dirty="0"/>
              <a:t>Come ascoltare</a:t>
            </a:r>
          </a:p>
          <a:p>
            <a:pPr lvl="1"/>
            <a:r>
              <a:rPr lang="it-IT" dirty="0"/>
              <a:t>L'ascolto empatico, </a:t>
            </a:r>
            <a:r>
              <a:rPr lang="it-IT" dirty="0" smtClean="0"/>
              <a:t>partecipare cordialmente</a:t>
            </a:r>
            <a:endParaRPr lang="it-IT" dirty="0"/>
          </a:p>
          <a:p>
            <a:pPr lvl="1"/>
            <a:r>
              <a:rPr lang="it-IT" dirty="0"/>
              <a:t>La lettura e l'analisi competente</a:t>
            </a:r>
          </a:p>
          <a:p>
            <a:pPr lvl="2"/>
            <a:r>
              <a:rPr lang="it-IT" dirty="0"/>
              <a:t>il I capitolo... ma il papa ha un dottorato in chimica?</a:t>
            </a:r>
          </a:p>
          <a:p>
            <a:pPr lvl="2"/>
            <a:r>
              <a:rPr lang="it-IT" dirty="0"/>
              <a:t>il IV capitolo --&gt; ecologia integrale e linguaggio della complessità... soluzioni troppo semplici aggravano talvolta i problemi che vorrebbero risolvere</a:t>
            </a:r>
          </a:p>
          <a:p>
            <a:pPr lvl="2"/>
            <a:r>
              <a:rPr lang="it-IT" dirty="0"/>
              <a:t>cogliere l'unitarietà della crisi e la rete di relazioni su cui essa si articola; interconnessione </a:t>
            </a:r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2476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37883"/>
            <a:ext cx="8755624" cy="4354856"/>
          </a:xfrm>
        </p:spPr>
        <p:txBody>
          <a:bodyPr anchor="t">
            <a:normAutofit/>
          </a:bodyPr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r>
              <a:rPr lang="it-IT" dirty="0"/>
              <a:t>Lasciarsi interpellare --&gt; </a:t>
            </a:r>
            <a:r>
              <a:rPr lang="it-IT" dirty="0" smtClean="0"/>
              <a:t>azione </a:t>
            </a:r>
            <a:r>
              <a:rPr lang="it-IT" b="1" dirty="0" smtClean="0"/>
              <a:t>responsabile</a:t>
            </a:r>
            <a:r>
              <a:rPr lang="it-IT" dirty="0" smtClean="0"/>
              <a:t> </a:t>
            </a:r>
            <a:r>
              <a:rPr lang="it-IT" dirty="0"/>
              <a:t>come categoria chiave dell'agire </a:t>
            </a:r>
            <a:r>
              <a:rPr lang="it-IT" dirty="0" smtClean="0"/>
              <a:t>politico (48 occorrenze in LS).</a:t>
            </a:r>
          </a:p>
          <a:p>
            <a:pPr lvl="1"/>
            <a:r>
              <a:rPr lang="it-IT" dirty="0" smtClean="0"/>
              <a:t>non </a:t>
            </a:r>
            <a:r>
              <a:rPr lang="it-IT" dirty="0"/>
              <a:t>solo "mi assumo la responsabilità", </a:t>
            </a:r>
            <a:r>
              <a:rPr lang="it-IT" dirty="0" smtClean="0"/>
              <a:t>ma</a:t>
            </a:r>
          </a:p>
          <a:p>
            <a:pPr lvl="1"/>
            <a:r>
              <a:rPr lang="it-IT" dirty="0" smtClean="0"/>
              <a:t>rispondo </a:t>
            </a:r>
            <a:r>
              <a:rPr lang="it-IT" dirty="0"/>
              <a:t>al grido che mi </a:t>
            </a:r>
            <a:r>
              <a:rPr lang="it-IT" dirty="0" smtClean="0"/>
              <a:t>interpella (</a:t>
            </a:r>
            <a:r>
              <a:rPr lang="it-IT" i="1" dirty="0" err="1" smtClean="0"/>
              <a:t>respondeo</a:t>
            </a:r>
            <a:r>
              <a:rPr lang="it-IT" dirty="0" smtClean="0"/>
              <a:t>), </a:t>
            </a:r>
          </a:p>
          <a:p>
            <a:pPr lvl="1"/>
            <a:r>
              <a:rPr lang="it-IT" dirty="0" smtClean="0"/>
              <a:t>considerandone </a:t>
            </a:r>
            <a:r>
              <a:rPr lang="it-IT" dirty="0"/>
              <a:t>il peso e la </a:t>
            </a:r>
            <a:r>
              <a:rPr lang="it-IT" dirty="0" smtClean="0"/>
              <a:t>densità (</a:t>
            </a:r>
            <a:r>
              <a:rPr lang="it-IT" i="1" dirty="0" smtClean="0"/>
              <a:t>rei </a:t>
            </a:r>
            <a:r>
              <a:rPr lang="it-IT" i="1" dirty="0" err="1" smtClean="0"/>
              <a:t>pondus</a:t>
            </a:r>
            <a:r>
              <a:rPr lang="it-IT" dirty="0" smtClean="0"/>
              <a:t>) </a:t>
            </a:r>
          </a:p>
          <a:p>
            <a:pPr lvl="1"/>
            <a:r>
              <a:rPr lang="it-IT" dirty="0" smtClean="0"/>
              <a:t>operando </a:t>
            </a:r>
            <a:r>
              <a:rPr lang="it-IT" dirty="0"/>
              <a:t>con </a:t>
            </a:r>
            <a:r>
              <a:rPr lang="it-IT" dirty="0" err="1" smtClean="0"/>
              <a:t>fedelltà</a:t>
            </a:r>
            <a:r>
              <a:rPr lang="it-IT" dirty="0" smtClean="0"/>
              <a:t> (</a:t>
            </a:r>
            <a:r>
              <a:rPr lang="it-IT" i="1" dirty="0" smtClean="0"/>
              <a:t>spondeo, </a:t>
            </a:r>
            <a:r>
              <a:rPr lang="it-IT" i="1" dirty="0" err="1" smtClean="0"/>
              <a:t>sponsus</a:t>
            </a:r>
            <a:r>
              <a:rPr lang="it-IT" dirty="0" smtClean="0"/>
              <a:t>): </a:t>
            </a:r>
            <a:r>
              <a:rPr lang="it-IT" dirty="0"/>
              <a:t>aldilà del gesto singolo o - peggio ancora - del mero </a:t>
            </a:r>
            <a:r>
              <a:rPr lang="it-IT" dirty="0" smtClean="0"/>
              <a:t>annuncio, il valore della promessa.</a:t>
            </a:r>
            <a:endParaRPr lang="it-IT" dirty="0"/>
          </a:p>
          <a:p>
            <a:endParaRPr lang="it-IT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9305365" y="1035423"/>
            <a:ext cx="275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«Questa responsabilità di fronte ad una terra che è di Dio, implica che l’essere umano, dotato di intelligenza, rispetti le leggi della natura e i delicati equilibri tra gli esseri di questo mondo» (n.69)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7154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64776"/>
            <a:ext cx="8540470" cy="4166597"/>
          </a:xfrm>
        </p:spPr>
        <p:txBody>
          <a:bodyPr anchor="t">
            <a:normAutofit/>
          </a:bodyPr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endParaRPr lang="it-IT" dirty="0"/>
          </a:p>
          <a:p>
            <a:pPr lvl="1"/>
            <a:r>
              <a:rPr lang="it-IT" dirty="0"/>
              <a:t>Non solo scelta individuale, ma paradigma per l'agire </a:t>
            </a:r>
            <a:r>
              <a:rPr lang="it-IT" dirty="0" smtClean="0"/>
              <a:t>politico</a:t>
            </a:r>
          </a:p>
          <a:p>
            <a:pPr lvl="1"/>
            <a:r>
              <a:rPr lang="it-IT" b="1" dirty="0" smtClean="0"/>
              <a:t>costruire </a:t>
            </a:r>
            <a:r>
              <a:rPr lang="it-IT" b="1" dirty="0"/>
              <a:t>co-responsabilità</a:t>
            </a:r>
            <a:r>
              <a:rPr lang="it-IT" dirty="0"/>
              <a:t>: investire l'impegno personale nella ricerca di una condivisione di progetti</a:t>
            </a:r>
          </a:p>
          <a:p>
            <a:pPr marL="0" indent="0">
              <a:buNone/>
            </a:pPr>
            <a:r>
              <a:rPr lang="it-IT" dirty="0"/>
              <a:t/>
            </a:r>
            <a:br>
              <a:rPr lang="it-IT" dirty="0"/>
            </a:br>
            <a:endParaRPr lang="it-IT" dirty="0"/>
          </a:p>
          <a:p>
            <a:endParaRPr lang="it-IT" b="1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9439835" y="685800"/>
            <a:ext cx="27521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«Questa responsabilità di fronte ad una terra che è di Dio, implica che l’essere umano, dotato di intelligenza, rispetti le leggi della natura e i delicati equilibri tra gli esseri di questo mondo» (n.69)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8373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51329"/>
            <a:ext cx="9427977" cy="4679577"/>
          </a:xfrm>
        </p:spPr>
        <p:txBody>
          <a:bodyPr>
            <a:normAutofit/>
          </a:bodyPr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r>
              <a:rPr lang="it-IT" dirty="0"/>
              <a:t>Operare politicamente nel segno della cura e della custodia (e non solo della mera gestione)</a:t>
            </a:r>
          </a:p>
          <a:p>
            <a:pPr lvl="1"/>
            <a:r>
              <a:rPr lang="it-IT" dirty="0"/>
              <a:t>per la </a:t>
            </a:r>
            <a:r>
              <a:rPr lang="it-IT" b="1" dirty="0"/>
              <a:t>terra</a:t>
            </a:r>
            <a:r>
              <a:rPr lang="it-IT" dirty="0"/>
              <a:t> --&gt; politiche ecologiche: sostenibilità e resilienza (trasporti; rischio idrogeologico; consumo di suolo...)</a:t>
            </a:r>
          </a:p>
          <a:p>
            <a:pPr lvl="1"/>
            <a:r>
              <a:rPr lang="it-IT" dirty="0"/>
              <a:t>per i </a:t>
            </a:r>
            <a:r>
              <a:rPr lang="it-IT" b="1" dirty="0"/>
              <a:t>poveri</a:t>
            </a:r>
            <a:r>
              <a:rPr lang="it-IT" dirty="0"/>
              <a:t> --&gt; politiche dell'accoglienza e del sostegno (giovani; nuovi italiani; povertà)</a:t>
            </a:r>
          </a:p>
          <a:p>
            <a:pPr lvl="1"/>
            <a:r>
              <a:rPr lang="it-IT" dirty="0"/>
              <a:t>per la </a:t>
            </a:r>
            <a:r>
              <a:rPr lang="it-IT" b="1" dirty="0"/>
              <a:t>famiglia</a:t>
            </a:r>
            <a:r>
              <a:rPr lang="it-IT" dirty="0"/>
              <a:t> --&gt; oltre la propaganda --&gt; condizioni di possibilità </a:t>
            </a:r>
            <a:r>
              <a:rPr lang="it-IT" dirty="0" err="1"/>
              <a:t>perchè</a:t>
            </a:r>
            <a:r>
              <a:rPr lang="it-IT" dirty="0"/>
              <a:t> essa possa </a:t>
            </a:r>
            <a:r>
              <a:rPr lang="it-IT" dirty="0" smtClean="0"/>
              <a:t>esistere</a:t>
            </a:r>
            <a:r>
              <a:rPr lang="it-IT" dirty="0" smtClean="0"/>
              <a:t>, di generazione in generazione.</a:t>
            </a:r>
            <a:endParaRPr lang="it-IT" dirty="0"/>
          </a:p>
          <a:p>
            <a:pPr lvl="1"/>
            <a:r>
              <a:rPr lang="it-IT" dirty="0"/>
              <a:t>con creatività, sostenendo una </a:t>
            </a:r>
            <a:r>
              <a:rPr lang="it-IT" b="1" dirty="0"/>
              <a:t>pluralità</a:t>
            </a:r>
            <a:r>
              <a:rPr lang="it-IT" dirty="0"/>
              <a:t> di realtà anche economiche (biodiversità anche in tale ambito; differenziazione produttiva; economia circolare)</a:t>
            </a:r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32452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64776"/>
            <a:ext cx="9992754" cy="489473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r>
              <a:rPr lang="it-IT" dirty="0"/>
              <a:t>Operare politicamente nel segno della cura e della custodia (e non solo della mera gestione)</a:t>
            </a:r>
          </a:p>
          <a:p>
            <a:pPr lvl="1"/>
            <a:r>
              <a:rPr lang="it-IT" dirty="0" smtClean="0"/>
              <a:t>Un'attenzione </a:t>
            </a:r>
            <a:r>
              <a:rPr lang="it-IT" dirty="0"/>
              <a:t>per le </a:t>
            </a:r>
            <a:r>
              <a:rPr lang="it-IT" b="1" dirty="0"/>
              <a:t>comunità urbane</a:t>
            </a:r>
            <a:r>
              <a:rPr lang="it-IT" dirty="0"/>
              <a:t> (Dio ci attende nelle nostre città; nelle città ne va del </a:t>
            </a:r>
            <a:r>
              <a:rPr lang="it-IT" dirty="0" smtClean="0"/>
              <a:t>futuro; LS IV.III «Ecologia della vita quotidiana»). </a:t>
            </a:r>
            <a:r>
              <a:rPr lang="it-IT" dirty="0"/>
              <a:t>Ritessere il tessuto delle nostre città, oltre una politica gridata e centrata sulla contrapposizione. Per una città </a:t>
            </a:r>
            <a:r>
              <a:rPr lang="it-IT" dirty="0" smtClean="0"/>
              <a:t>buona.</a:t>
            </a:r>
            <a:endParaRPr lang="it-IT" dirty="0"/>
          </a:p>
          <a:p>
            <a:pPr lvl="1"/>
            <a:r>
              <a:rPr lang="it-IT" dirty="0"/>
              <a:t>La cura delle </a:t>
            </a:r>
            <a:r>
              <a:rPr lang="it-IT" b="1" dirty="0" smtClean="0"/>
              <a:t>differenze</a:t>
            </a:r>
            <a:r>
              <a:rPr lang="it-IT" dirty="0" smtClean="0"/>
              <a:t> (LS IV.II: «Ecologia culturale»: </a:t>
            </a:r>
            <a:r>
              <a:rPr lang="it-IT" dirty="0"/>
              <a:t>pluralità culturale, di genere, di provenienza come ricchezza, che va valorizzata per far crescere la </a:t>
            </a:r>
            <a:r>
              <a:rPr lang="it-IT" dirty="0" err="1"/>
              <a:t>civitas</a:t>
            </a:r>
            <a:r>
              <a:rPr lang="it-IT" dirty="0"/>
              <a:t> (altrimenti si trasforma in potenziale esplosivo, incontrollabile)</a:t>
            </a:r>
          </a:p>
          <a:p>
            <a:pPr lvl="1"/>
            <a:r>
              <a:rPr lang="it-IT" dirty="0"/>
              <a:t>Più radicalmente: per una forma sociale </a:t>
            </a:r>
            <a:r>
              <a:rPr lang="it-IT" b="1" dirty="0"/>
              <a:t>giusta e sostenibile</a:t>
            </a:r>
            <a:r>
              <a:rPr lang="it-IT" dirty="0"/>
              <a:t>. Obiettivi del millennio --&gt; nuovi obiettivi di sviluppo sostenibile; integrare dimensioni; raccordare. Pensare ad un bene comune in forma estesa, superando egoismi e particolarismi. Oltre la cultura dell'emergenza, progettare sul lungo periodo; prevenire l'emergenza, non rattopparla.</a:t>
            </a:r>
          </a:p>
          <a:p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364311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64776"/>
            <a:ext cx="9427977" cy="4139703"/>
          </a:xfrm>
        </p:spPr>
        <p:txBody>
          <a:bodyPr anchor="t">
            <a:normAutofit/>
          </a:bodyPr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pPr lvl="1"/>
            <a:r>
              <a:rPr lang="it-IT" b="1" dirty="0"/>
              <a:t>Educare, formare</a:t>
            </a:r>
            <a:r>
              <a:rPr lang="it-IT" dirty="0"/>
              <a:t>: l'azione politica ha sempre anche una dimensione formativa. </a:t>
            </a:r>
            <a:endParaRPr lang="it-IT" dirty="0" smtClean="0"/>
          </a:p>
          <a:p>
            <a:pPr lvl="2"/>
            <a:r>
              <a:rPr lang="it-IT" dirty="0" smtClean="0"/>
              <a:t>Penso </a:t>
            </a:r>
            <a:r>
              <a:rPr lang="it-IT" dirty="0"/>
              <a:t>- con un'esemplificazione sul versante negativo - all'atteggiamento nei confronti delle </a:t>
            </a:r>
            <a:r>
              <a:rPr lang="it-IT" dirty="0" err="1"/>
              <a:t>slot-machines</a:t>
            </a:r>
            <a:r>
              <a:rPr lang="it-IT" dirty="0"/>
              <a:t>: non è indifferente guardare ad esse come semplici fonti di introiti per una politica sempre più affamata di risorse, oppure scoprirne la dimensione de-formatrice, distruttiva di persone, famiglie e comunità... una dimensione davvero demoniaca. </a:t>
            </a:r>
            <a:endParaRPr lang="it-IT" dirty="0" smtClean="0"/>
          </a:p>
          <a:p>
            <a:pPr lvl="2"/>
            <a:r>
              <a:rPr lang="it-IT" dirty="0" smtClean="0"/>
              <a:t>E </a:t>
            </a:r>
            <a:r>
              <a:rPr lang="it-IT" dirty="0"/>
              <a:t>lo stesso, a maggior ragione vale per le maglie della nazionale; non casuale in tal senso il richiamo di Francesco che il 5 ottobre ricordava che "La sfida è quella di mantenere la genuinità dello sport, di proteggerlo dalle manipolazioni e dallo sfruttamento commerciale</a:t>
            </a:r>
            <a:r>
              <a:rPr lang="it-IT" dirty="0" smtClean="0"/>
              <a:t>".</a:t>
            </a:r>
          </a:p>
          <a:p>
            <a:pPr lvl="1"/>
            <a:r>
              <a:rPr lang="it-IT" dirty="0" smtClean="0">
                <a:solidFill>
                  <a:schemeClr val="tx1"/>
                </a:solidFill>
              </a:rPr>
              <a:t>E così via…</a:t>
            </a:r>
            <a:r>
              <a:rPr lang="it-IT" dirty="0" smtClean="0"/>
              <a:t> 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645018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8486683" cy="3615267"/>
          </a:xfrm>
        </p:spPr>
        <p:txBody>
          <a:bodyPr/>
          <a:lstStyle/>
          <a:p>
            <a:r>
              <a:rPr lang="it-IT" b="1" dirty="0" smtClean="0"/>
              <a:t>C Icone conclusive</a:t>
            </a:r>
          </a:p>
          <a:p>
            <a:pPr lvl="1"/>
            <a:r>
              <a:rPr lang="it-IT" dirty="0" smtClean="0"/>
              <a:t>come </a:t>
            </a:r>
            <a:r>
              <a:rPr lang="it-IT" dirty="0" smtClean="0">
                <a:solidFill>
                  <a:schemeClr val="tx1"/>
                </a:solidFill>
              </a:rPr>
              <a:t>Francesco</a:t>
            </a:r>
            <a:r>
              <a:rPr lang="it-IT" dirty="0" smtClean="0"/>
              <a:t> per </a:t>
            </a:r>
            <a:r>
              <a:rPr lang="it-IT" dirty="0" smtClean="0"/>
              <a:t>LS: figura in cui prendono corpo atteggiamenti e concetti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494" y="1"/>
            <a:ext cx="2792506" cy="45145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73067" y="3037225"/>
            <a:ext cx="43264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Credo che Francesco sia l’esempio per eccellenza della cura per ciò che è debole e di una ecologia integrale, vissuta con gioia e </a:t>
            </a:r>
            <a:r>
              <a:rPr lang="it-IT" dirty="0" smtClean="0"/>
              <a:t>autenticità (LS n.9)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3567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9427977" cy="3615267"/>
          </a:xfrm>
        </p:spPr>
        <p:txBody>
          <a:bodyPr/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pPr lvl="1"/>
            <a:r>
              <a:rPr lang="it-IT" dirty="0"/>
              <a:t>Cosa ci può essere in un'icona? Una </a:t>
            </a:r>
            <a:r>
              <a:rPr lang="it-IT" b="1" dirty="0"/>
              <a:t>forma</a:t>
            </a:r>
            <a:r>
              <a:rPr lang="it-IT" dirty="0"/>
              <a:t>, dei </a:t>
            </a:r>
            <a:r>
              <a:rPr lang="it-IT" b="1" dirty="0"/>
              <a:t>volti, </a:t>
            </a:r>
            <a:r>
              <a:rPr lang="it-IT" dirty="0"/>
              <a:t>un </a:t>
            </a:r>
            <a:r>
              <a:rPr lang="it-IT" b="1" dirty="0"/>
              <a:t>appello a </a:t>
            </a:r>
            <a:r>
              <a:rPr lang="it-IT" b="1" dirty="0" smtClean="0"/>
              <a:t>conversione.</a:t>
            </a:r>
            <a:r>
              <a:rPr lang="it-IT" dirty="0" smtClean="0"/>
              <a:t> 	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1024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8540471" cy="3615267"/>
          </a:xfrm>
        </p:spPr>
        <p:txBody>
          <a:bodyPr/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r>
              <a:rPr lang="it-IT" b="1" dirty="0"/>
              <a:t>Forma</a:t>
            </a:r>
            <a:r>
              <a:rPr lang="it-IT" dirty="0"/>
              <a:t> </a:t>
            </a:r>
            <a:r>
              <a:rPr lang="it-IT" dirty="0" err="1"/>
              <a:t>urbis</a:t>
            </a:r>
            <a:r>
              <a:rPr lang="it-IT" dirty="0"/>
              <a:t>: </a:t>
            </a:r>
            <a:endParaRPr lang="it-IT" dirty="0" smtClean="0"/>
          </a:p>
          <a:p>
            <a:pPr lvl="1"/>
            <a:r>
              <a:rPr lang="it-IT" dirty="0" smtClean="0"/>
              <a:t>La </a:t>
            </a:r>
            <a:r>
              <a:rPr lang="it-IT" dirty="0"/>
              <a:t>prima icona è quella </a:t>
            </a:r>
            <a:r>
              <a:rPr lang="it-IT" dirty="0" smtClean="0"/>
              <a:t>della nuova </a:t>
            </a:r>
            <a:r>
              <a:rPr lang="it-IT" b="1" dirty="0" smtClean="0"/>
              <a:t>Gerusalemme</a:t>
            </a:r>
            <a:r>
              <a:rPr lang="it-IT" dirty="0" smtClean="0"/>
              <a:t> "</a:t>
            </a:r>
            <a:r>
              <a:rPr lang="it-IT" dirty="0"/>
              <a:t>È cinta da grandi e alte mura con dodici porte: sopra queste porte stanno dodici angeli e nomi scritti, i nomi delle dodici tribù dei figli d’Israele" (</a:t>
            </a:r>
            <a:r>
              <a:rPr lang="it-IT" dirty="0" err="1"/>
              <a:t>Ap</a:t>
            </a:r>
            <a:r>
              <a:rPr lang="it-IT" dirty="0"/>
              <a:t>. 21, 12</a:t>
            </a:r>
            <a:r>
              <a:rPr lang="it-IT" dirty="0" smtClean="0"/>
              <a:t>). </a:t>
            </a:r>
          </a:p>
          <a:p>
            <a:pPr lvl="1"/>
            <a:r>
              <a:rPr lang="it-IT" dirty="0" smtClean="0"/>
              <a:t>Per una città </a:t>
            </a:r>
            <a:r>
              <a:rPr lang="it-IT" dirty="0"/>
              <a:t>che </a:t>
            </a:r>
            <a:r>
              <a:rPr lang="it-IT" dirty="0" smtClean="0"/>
              <a:t>sappia </a:t>
            </a:r>
            <a:r>
              <a:rPr lang="it-IT" dirty="0"/>
              <a:t>unire salde </a:t>
            </a:r>
            <a:r>
              <a:rPr lang="it-IT" b="1" dirty="0"/>
              <a:t>mura</a:t>
            </a:r>
            <a:r>
              <a:rPr lang="it-IT" dirty="0"/>
              <a:t> (per custodire spazi di buona vita al suo interno) e </a:t>
            </a:r>
            <a:r>
              <a:rPr lang="it-IT" b="1" dirty="0"/>
              <a:t>porte</a:t>
            </a:r>
            <a:r>
              <a:rPr lang="it-IT" dirty="0"/>
              <a:t> aperte, ai quattro punti cardinali (</a:t>
            </a:r>
            <a:r>
              <a:rPr lang="it-IT" dirty="0" err="1"/>
              <a:t>perchè</a:t>
            </a:r>
            <a:r>
              <a:rPr lang="it-IT" dirty="0"/>
              <a:t> essa sia condivisa e non </a:t>
            </a:r>
            <a:r>
              <a:rPr lang="it-IT" dirty="0" smtClean="0"/>
              <a:t>esclusiva; perché l’osmosi garantisca novità). </a:t>
            </a:r>
            <a:r>
              <a:rPr lang="it-IT" dirty="0"/>
              <a:t>" Le sue porte non si chiuderanno mai durante il giorno" (</a:t>
            </a:r>
            <a:r>
              <a:rPr lang="it-IT" dirty="0" err="1"/>
              <a:t>Ap</a:t>
            </a:r>
            <a:r>
              <a:rPr lang="it-IT" dirty="0"/>
              <a:t>. 21, 25</a:t>
            </a:r>
            <a:r>
              <a:rPr lang="it-IT" dirty="0" smtClean="0"/>
              <a:t>).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858" y="2015067"/>
            <a:ext cx="2294965" cy="20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80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pPr lvl="0">
              <a:defRPr lang="it-IT" altLang="en-US"/>
            </a:pPr>
            <a:r>
              <a:rPr lang="it-IT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2354" y="537882"/>
            <a:ext cx="8901952" cy="4356847"/>
          </a:xfrm>
        </p:spPr>
        <p:txBody>
          <a:bodyPr anchor="t">
            <a:normAutofit/>
          </a:bodyPr>
          <a:lstStyle/>
          <a:p>
            <a:pPr lvl="0">
              <a:defRPr lang="it-IT" altLang="en-US"/>
            </a:pPr>
            <a:r>
              <a:rPr lang="it-IT" b="1" dirty="0"/>
              <a:t>LS</a:t>
            </a:r>
            <a:r>
              <a:rPr lang="it-IT" dirty="0"/>
              <a:t>: un'enciclica ricca e complessa, densamente teologica…</a:t>
            </a:r>
          </a:p>
          <a:p>
            <a:pPr lvl="1">
              <a:defRPr lang="it-IT" altLang="en-US"/>
            </a:pPr>
            <a:r>
              <a:rPr lang="it-IT" dirty="0"/>
              <a:t>la tenerezza di Dio per la sua creazione</a:t>
            </a:r>
          </a:p>
          <a:p>
            <a:pPr lvl="1">
              <a:defRPr lang="it-IT" altLang="en-US"/>
            </a:pPr>
            <a:r>
              <a:rPr lang="it-IT" dirty="0"/>
              <a:t>l'affetto che egli mostra per le sue creature - per ognuna di esse)</a:t>
            </a:r>
          </a:p>
          <a:p>
            <a:pPr lvl="1">
              <a:defRPr lang="it-IT" altLang="en-US"/>
            </a:pPr>
            <a:r>
              <a:rPr lang="it-IT" dirty="0"/>
              <a:t>una pagina fondamentale nella grande storia di misericordia che Francesco ci invita a vivere in questo anno: un amore più grande del cosmo</a:t>
            </a:r>
          </a:p>
          <a:p>
            <a:pPr lvl="0">
              <a:defRPr lang="it-IT" altLang="en-US"/>
            </a:pPr>
            <a:r>
              <a:rPr lang="it-IT" dirty="0"/>
              <a:t>... che domanda una politica densamente umana 	</a:t>
            </a:r>
          </a:p>
          <a:p>
            <a:pPr lvl="1">
              <a:defRPr lang="it-IT" altLang="en-US"/>
            </a:pPr>
            <a:r>
              <a:rPr lang="it-IT" dirty="0"/>
              <a:t>un amore civile e politico, </a:t>
            </a:r>
            <a:r>
              <a:rPr lang="it-IT" dirty="0" err="1"/>
              <a:t>cap.VI.V</a:t>
            </a:r>
            <a:r>
              <a:rPr lang="it-IT" altLang="en-US" dirty="0"/>
              <a:t>: "L’amore per la società e l’impegno per il bene comune sono una forma eminente di carità, che riguarda non solo le relazioni tra gli individui, ma anche macro-relazioni, rapporti sociali, economici, politici" (LS n.231).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031505" y="1688844"/>
            <a:ext cx="2026024" cy="320588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708" y="0"/>
            <a:ext cx="2363292" cy="15733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799"/>
            <a:ext cx="9069389" cy="4558553"/>
          </a:xfrm>
        </p:spPr>
        <p:txBody>
          <a:bodyPr anchor="t">
            <a:normAutofit/>
          </a:bodyPr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r>
              <a:rPr lang="it-IT" dirty="0"/>
              <a:t>Volti e persone: </a:t>
            </a:r>
            <a:r>
              <a:rPr lang="it-IT" dirty="0" smtClean="0"/>
              <a:t>un </a:t>
            </a:r>
            <a:r>
              <a:rPr lang="it-IT" dirty="0"/>
              <a:t> trittico di icone più </a:t>
            </a:r>
            <a:r>
              <a:rPr lang="it-IT" dirty="0" smtClean="0"/>
              <a:t>recenti, dall'alluvione </a:t>
            </a:r>
            <a:r>
              <a:rPr lang="it-IT" dirty="0"/>
              <a:t>di </a:t>
            </a:r>
            <a:r>
              <a:rPr lang="it-IT" dirty="0" smtClean="0"/>
              <a:t>Firenze</a:t>
            </a:r>
            <a:endParaRPr lang="it-IT" dirty="0"/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85800"/>
            <a:ext cx="2438400" cy="1876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11" y="1975178"/>
            <a:ext cx="1743635" cy="24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0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799"/>
            <a:ext cx="9069389" cy="4558553"/>
          </a:xfrm>
        </p:spPr>
        <p:txBody>
          <a:bodyPr anchor="t">
            <a:normAutofit/>
          </a:bodyPr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r>
              <a:rPr lang="it-IT" dirty="0"/>
              <a:t>Volti e persone: </a:t>
            </a:r>
            <a:r>
              <a:rPr lang="it-IT" dirty="0" smtClean="0"/>
              <a:t>un </a:t>
            </a:r>
            <a:r>
              <a:rPr lang="it-IT" dirty="0"/>
              <a:t> trittico di icone più </a:t>
            </a:r>
            <a:r>
              <a:rPr lang="it-IT" dirty="0" smtClean="0"/>
              <a:t>recenti, dall'alluvione </a:t>
            </a:r>
            <a:r>
              <a:rPr lang="it-IT" dirty="0"/>
              <a:t>di </a:t>
            </a:r>
            <a:r>
              <a:rPr lang="it-IT" dirty="0" smtClean="0"/>
              <a:t>Firenze</a:t>
            </a:r>
            <a:endParaRPr lang="it-IT" dirty="0"/>
          </a:p>
          <a:p>
            <a:pPr lvl="1"/>
            <a:r>
              <a:rPr lang="it-IT" b="1" dirty="0">
                <a:solidFill>
                  <a:schemeClr val="tx1"/>
                </a:solidFill>
              </a:rPr>
              <a:t>Giorgio La Pira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(ex sindaco, ormai silurato e fuori dai giochi) che si prodiga per la città che per lui siciliano è ormai divenuta sua e convince Paolo VI a venire ed a vedere. </a:t>
            </a:r>
            <a:r>
              <a:rPr lang="it-IT" dirty="0" smtClean="0"/>
              <a:t>Per una </a:t>
            </a:r>
            <a:r>
              <a:rPr lang="it-IT" dirty="0"/>
              <a:t>politica della </a:t>
            </a:r>
            <a:r>
              <a:rPr lang="it-IT" b="1" dirty="0"/>
              <a:t>gratuità</a:t>
            </a:r>
            <a:r>
              <a:rPr lang="it-IT" dirty="0"/>
              <a:t>, oltre i giochi e i ricatti... </a:t>
            </a:r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85800"/>
            <a:ext cx="2438400" cy="1876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3139608"/>
            <a:ext cx="24384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72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799"/>
            <a:ext cx="9069389" cy="4558553"/>
          </a:xfrm>
        </p:spPr>
        <p:txBody>
          <a:bodyPr anchor="t">
            <a:normAutofit/>
          </a:bodyPr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r>
              <a:rPr lang="it-IT" dirty="0"/>
              <a:t>Volti e persone: </a:t>
            </a:r>
            <a:r>
              <a:rPr lang="it-IT" dirty="0" smtClean="0"/>
              <a:t>un </a:t>
            </a:r>
            <a:r>
              <a:rPr lang="it-IT" dirty="0"/>
              <a:t> trittico di icone più </a:t>
            </a:r>
            <a:r>
              <a:rPr lang="it-IT" dirty="0" smtClean="0"/>
              <a:t>recenti, dall'alluvione </a:t>
            </a:r>
            <a:r>
              <a:rPr lang="it-IT" dirty="0"/>
              <a:t>di </a:t>
            </a:r>
            <a:r>
              <a:rPr lang="it-IT" dirty="0" smtClean="0"/>
              <a:t>Firenze</a:t>
            </a:r>
            <a:endParaRPr lang="it-IT" dirty="0"/>
          </a:p>
          <a:p>
            <a:pPr lvl="1"/>
            <a:r>
              <a:rPr lang="it-IT" b="1" dirty="0" smtClean="0">
                <a:solidFill>
                  <a:schemeClr val="tx1"/>
                </a:solidFill>
              </a:rPr>
              <a:t>Piero </a:t>
            </a:r>
            <a:r>
              <a:rPr lang="it-IT" b="1" dirty="0">
                <a:solidFill>
                  <a:schemeClr val="tx1"/>
                </a:solidFill>
              </a:rPr>
              <a:t>Bargellini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- il successore di La Pira come sindaco, anche lui ormai già sfiduciato dalla sua maggioranza - che rifiuta lo stato di emergenza assumendosi la responsabilità e l'onere rischioso di gestire direttamente i soccorsi in una situazione </a:t>
            </a:r>
            <a:r>
              <a:rPr lang="it-IT" dirty="0" smtClean="0"/>
              <a:t>drammatica. Per una </a:t>
            </a:r>
            <a:r>
              <a:rPr lang="it-IT" dirty="0"/>
              <a:t>politica della </a:t>
            </a:r>
            <a:r>
              <a:rPr lang="it-IT" b="1" dirty="0" smtClean="0"/>
              <a:t>responsabilità,</a:t>
            </a:r>
            <a:r>
              <a:rPr lang="it-IT" dirty="0" smtClean="0"/>
              <a:t> </a:t>
            </a:r>
            <a:r>
              <a:rPr lang="it-IT" dirty="0" smtClean="0"/>
              <a:t>pronta a tutto per</a:t>
            </a:r>
            <a:r>
              <a:rPr lang="it-IT" dirty="0"/>
              <a:t> custodire bellezza ed assieme relazioni.</a:t>
            </a:r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85800"/>
            <a:ext cx="2438400" cy="18764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471" y="2656354"/>
            <a:ext cx="1555376" cy="235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799"/>
            <a:ext cx="9069389" cy="4558553"/>
          </a:xfrm>
        </p:spPr>
        <p:txBody>
          <a:bodyPr anchor="t">
            <a:normAutofit/>
          </a:bodyPr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r>
              <a:rPr lang="it-IT" dirty="0"/>
              <a:t>Volti e persone: </a:t>
            </a:r>
            <a:r>
              <a:rPr lang="it-IT" dirty="0" smtClean="0"/>
              <a:t>un </a:t>
            </a:r>
            <a:r>
              <a:rPr lang="it-IT" dirty="0"/>
              <a:t> trittico di icone più </a:t>
            </a:r>
            <a:r>
              <a:rPr lang="it-IT" dirty="0" smtClean="0"/>
              <a:t>recenti, dall'alluvione </a:t>
            </a:r>
            <a:r>
              <a:rPr lang="it-IT" dirty="0"/>
              <a:t>di </a:t>
            </a:r>
            <a:r>
              <a:rPr lang="it-IT" dirty="0" smtClean="0"/>
              <a:t>Firenze</a:t>
            </a:r>
            <a:endParaRPr lang="it-IT" dirty="0"/>
          </a:p>
          <a:p>
            <a:pPr lvl="1"/>
            <a:r>
              <a:rPr lang="it-IT" b="1" dirty="0" smtClean="0">
                <a:solidFill>
                  <a:schemeClr val="tx1"/>
                </a:solidFill>
              </a:rPr>
              <a:t>Una </a:t>
            </a:r>
            <a:r>
              <a:rPr lang="it-IT" b="1" dirty="0">
                <a:solidFill>
                  <a:schemeClr val="tx1"/>
                </a:solidFill>
              </a:rPr>
              <a:t>folla</a:t>
            </a:r>
            <a:r>
              <a:rPr lang="it-IT" dirty="0"/>
              <a:t>, quella degli </a:t>
            </a:r>
            <a:r>
              <a:rPr lang="it-IT" i="1" dirty="0"/>
              <a:t>angeli del fango</a:t>
            </a:r>
            <a:r>
              <a:rPr lang="it-IT" dirty="0"/>
              <a:t>, giovani di mezza Italia che assieme ai fiorentini, giovani e non, </a:t>
            </a:r>
            <a:r>
              <a:rPr lang="it-IT" dirty="0" smtClean="0"/>
              <a:t>vengono a ricostruire una </a:t>
            </a:r>
            <a:r>
              <a:rPr lang="it-IT" dirty="0"/>
              <a:t>città deturpata nella sua forma visibile, ma non nel suo essere </a:t>
            </a:r>
            <a:r>
              <a:rPr lang="it-IT" b="1" dirty="0"/>
              <a:t>città.</a:t>
            </a:r>
            <a:r>
              <a:rPr lang="it-IT" dirty="0"/>
              <a:t> </a:t>
            </a:r>
            <a:endParaRPr lang="it-IT" dirty="0" smtClean="0"/>
          </a:p>
          <a:p>
            <a:pPr lvl="1"/>
            <a:r>
              <a:rPr lang="it-IT" dirty="0" smtClean="0"/>
              <a:t>Per </a:t>
            </a:r>
            <a:r>
              <a:rPr lang="it-IT" dirty="0" smtClean="0"/>
              <a:t>una </a:t>
            </a:r>
            <a:r>
              <a:rPr lang="it-IT" dirty="0"/>
              <a:t>politica che </a:t>
            </a:r>
            <a:r>
              <a:rPr lang="it-IT" dirty="0" smtClean="0"/>
              <a:t>sappia </a:t>
            </a:r>
            <a:r>
              <a:rPr lang="it-IT" dirty="0"/>
              <a:t>promuovere </a:t>
            </a:r>
            <a:r>
              <a:rPr lang="it-IT" b="1" dirty="0"/>
              <a:t>comunità resilienti</a:t>
            </a:r>
            <a:r>
              <a:rPr lang="it-IT" dirty="0"/>
              <a:t> valorizzando risorse di </a:t>
            </a:r>
            <a:r>
              <a:rPr lang="it-IT" b="1" dirty="0"/>
              <a:t>cittadinanza</a:t>
            </a:r>
            <a:r>
              <a:rPr lang="it-IT" dirty="0"/>
              <a:t> e </a:t>
            </a:r>
            <a:r>
              <a:rPr lang="it-IT" dirty="0" smtClean="0"/>
              <a:t>di </a:t>
            </a:r>
            <a:r>
              <a:rPr lang="it-IT" dirty="0"/>
              <a:t>gratuità che emergono quando tutto sembra negativo. </a:t>
            </a:r>
            <a:r>
              <a:rPr lang="it-IT" dirty="0" smtClean="0"/>
              <a:t>Per una </a:t>
            </a:r>
            <a:r>
              <a:rPr lang="it-IT" b="1" dirty="0"/>
              <a:t>solidarietà creativa</a:t>
            </a:r>
            <a:r>
              <a:rPr lang="it-IT" dirty="0"/>
              <a:t> che si </a:t>
            </a:r>
            <a:r>
              <a:rPr lang="it-IT" dirty="0" smtClean="0"/>
              <a:t>saldi </a:t>
            </a:r>
            <a:r>
              <a:rPr lang="it-IT" dirty="0"/>
              <a:t>con una </a:t>
            </a:r>
            <a:r>
              <a:rPr lang="it-IT" b="1" dirty="0"/>
              <a:t>competenza tecnica e culturale</a:t>
            </a:r>
            <a:r>
              <a:rPr lang="it-IT" dirty="0"/>
              <a:t> </a:t>
            </a:r>
            <a:endParaRPr lang="it-IT" dirty="0"/>
          </a:p>
          <a:p>
            <a:pPr lvl="2"/>
            <a:r>
              <a:rPr lang="it-IT" dirty="0" smtClean="0"/>
              <a:t>restauri </a:t>
            </a:r>
            <a:r>
              <a:rPr lang="it-IT" dirty="0"/>
              <a:t>dal passamano dei libri, alla </a:t>
            </a:r>
            <a:r>
              <a:rPr lang="it-IT" dirty="0" err="1" smtClean="0"/>
              <a:t>foliatura</a:t>
            </a:r>
            <a:r>
              <a:rPr lang="it-IT" dirty="0" smtClean="0"/>
              <a:t> manuale, </a:t>
            </a:r>
            <a:r>
              <a:rPr lang="it-IT" dirty="0"/>
              <a:t>alle tecniche </a:t>
            </a:r>
            <a:r>
              <a:rPr lang="it-IT" dirty="0" smtClean="0"/>
              <a:t>avanzate</a:t>
            </a:r>
            <a:endParaRPr lang="it-IT" dirty="0"/>
          </a:p>
          <a:p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85800"/>
            <a:ext cx="2438400" cy="187642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128" y="2562225"/>
            <a:ext cx="2440871" cy="16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9427977" cy="3615267"/>
          </a:xfrm>
        </p:spPr>
        <p:txBody>
          <a:bodyPr anchor="t"/>
          <a:lstStyle/>
          <a:p>
            <a:r>
              <a:rPr lang="it-IT" b="1" dirty="0"/>
              <a:t>C Icone </a:t>
            </a:r>
            <a:r>
              <a:rPr lang="it-IT" b="1" dirty="0" smtClean="0"/>
              <a:t>conclusive</a:t>
            </a:r>
          </a:p>
          <a:p>
            <a:r>
              <a:rPr lang="it-IT" dirty="0" smtClean="0"/>
              <a:t>Chiamata a conversione</a:t>
            </a:r>
            <a:r>
              <a:rPr lang="it-IT" dirty="0"/>
              <a:t>. </a:t>
            </a:r>
            <a:endParaRPr lang="it-IT" dirty="0" smtClean="0"/>
          </a:p>
          <a:p>
            <a:pPr lvl="1"/>
            <a:r>
              <a:rPr lang="it-IT" dirty="0" smtClean="0"/>
              <a:t>Dal </a:t>
            </a:r>
            <a:r>
              <a:rPr lang="it-IT" dirty="0"/>
              <a:t>Messaggio </a:t>
            </a:r>
            <a:r>
              <a:rPr lang="it-IT" dirty="0" smtClean="0"/>
              <a:t>di Francesco per </a:t>
            </a:r>
            <a:r>
              <a:rPr lang="it-IT" dirty="0"/>
              <a:t>la </a:t>
            </a:r>
            <a:r>
              <a:rPr lang="it-IT" dirty="0" smtClean="0"/>
              <a:t>Giornata del </a:t>
            </a:r>
            <a:r>
              <a:rPr lang="it-IT" dirty="0"/>
              <a:t>Creato del I settembre: i </a:t>
            </a:r>
            <a:r>
              <a:rPr lang="it-IT" b="1" dirty="0">
                <a:solidFill>
                  <a:schemeClr val="tx1"/>
                </a:solidFill>
              </a:rPr>
              <a:t>peccati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contro l'ambiente sono </a:t>
            </a:r>
            <a:r>
              <a:rPr lang="it-IT" dirty="0" smtClean="0"/>
              <a:t>peccati; </a:t>
            </a:r>
            <a:r>
              <a:rPr lang="it-IT" dirty="0"/>
              <a:t>occorre convertirsi, con un appropriato percorso di rinnovamento personale e comunitario. </a:t>
            </a:r>
            <a:endParaRPr lang="it-IT" dirty="0" smtClean="0"/>
          </a:p>
          <a:p>
            <a:pPr lvl="1"/>
            <a:r>
              <a:rPr lang="it-IT" dirty="0" smtClean="0"/>
              <a:t>Mi </a:t>
            </a:r>
            <a:r>
              <a:rPr lang="it-IT" dirty="0"/>
              <a:t>pare che valga in generale anche per la politica: chiamati ad essere </a:t>
            </a:r>
            <a:r>
              <a:rPr lang="it-IT" b="1" dirty="0"/>
              <a:t>in uscita</a:t>
            </a:r>
            <a:r>
              <a:rPr lang="it-IT" dirty="0"/>
              <a:t>, superando steccati e vecchi </a:t>
            </a:r>
            <a:r>
              <a:rPr lang="it-IT" dirty="0" smtClean="0"/>
              <a:t>paradigmi, </a:t>
            </a:r>
            <a:r>
              <a:rPr lang="it-IT" dirty="0"/>
              <a:t>per </a:t>
            </a:r>
            <a:r>
              <a:rPr lang="it-IT" dirty="0" smtClean="0"/>
              <a:t>avventurarsi verso quella terra dimenticata che è la </a:t>
            </a:r>
            <a:r>
              <a:rPr lang="it-IT" dirty="0"/>
              <a:t>logica </a:t>
            </a:r>
            <a:r>
              <a:rPr lang="it-IT" dirty="0" smtClean="0"/>
              <a:t>del </a:t>
            </a:r>
            <a:r>
              <a:rPr lang="it-IT" b="1" dirty="0">
                <a:solidFill>
                  <a:schemeClr val="tx1"/>
                </a:solidFill>
              </a:rPr>
              <a:t>bene comune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/>
              <a:t>- quello di questa terra, di questa città, di questa gente, ma anche quello della famiglia umana e della Terra con la T maiuscola. </a:t>
            </a:r>
            <a:endParaRPr lang="it-IT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741" y="0"/>
            <a:ext cx="2135259" cy="318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9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pPr lvl="0">
              <a:defRPr lang="it-IT" altLang="en-US"/>
            </a:pPr>
            <a:r>
              <a:rPr lang="it-IT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9427977" cy="3615267"/>
          </a:xfrm>
        </p:spPr>
        <p:txBody>
          <a:bodyPr/>
          <a:lstStyle/>
          <a:p>
            <a:pPr marL="0" indent="0" latinLnBrk="0">
              <a:buNone/>
              <a:defRPr lang="it-IT" altLang="en-US"/>
            </a:pPr>
            <a:endParaRPr lang="it-IT" altLang="" b="1" dirty="0"/>
          </a:p>
          <a:p>
            <a:pPr lvl="0">
              <a:defRPr lang="it-IT" altLang="en-US"/>
            </a:pPr>
            <a:r>
              <a:rPr lang="it-IT" dirty="0"/>
              <a:t>Appelli esigenti, ma da viversi nella </a:t>
            </a:r>
            <a:r>
              <a:rPr lang="it-IT" dirty="0">
                <a:solidFill>
                  <a:schemeClr val="tx1"/>
                </a:solidFill>
              </a:rPr>
              <a:t>speranza</a:t>
            </a:r>
            <a:r>
              <a:rPr lang="it-IT" dirty="0"/>
              <a:t> e nella fiducia nell'umana capacità di superarsi per costruire </a:t>
            </a:r>
            <a:r>
              <a:rPr lang="it-IT" dirty="0">
                <a:solidFill>
                  <a:schemeClr val="tx1"/>
                </a:solidFill>
              </a:rPr>
              <a:t>novità</a:t>
            </a:r>
            <a:r>
              <a:rPr lang="it-IT" dirty="0"/>
              <a:t>. </a:t>
            </a:r>
            <a:endParaRPr lang="it-IT" dirty="0" smtClean="0"/>
          </a:p>
          <a:p>
            <a:pPr lvl="1">
              <a:defRPr lang="it-IT" altLang="en-US"/>
            </a:pPr>
            <a:r>
              <a:rPr lang="it-IT" dirty="0" smtClean="0"/>
              <a:t>Una filosofa come </a:t>
            </a:r>
            <a:r>
              <a:rPr lang="it-IT" dirty="0" err="1" smtClean="0"/>
              <a:t>H.Arendt</a:t>
            </a:r>
            <a:r>
              <a:rPr lang="it-IT" dirty="0" smtClean="0"/>
              <a:t> vedeva in questa umana capacità di </a:t>
            </a:r>
            <a:r>
              <a:rPr lang="it-IT" dirty="0" smtClean="0">
                <a:solidFill>
                  <a:schemeClr val="tx1"/>
                </a:solidFill>
              </a:rPr>
              <a:t>dare inizio </a:t>
            </a:r>
            <a:r>
              <a:rPr lang="it-IT" dirty="0" smtClean="0"/>
              <a:t>il fondamento dell’agire politico.</a:t>
            </a:r>
            <a:r>
              <a:rPr lang="it-IT" dirty="0"/>
              <a:t> </a:t>
            </a:r>
          </a:p>
          <a:p>
            <a:pPr lvl="1">
              <a:defRPr lang="it-IT" altLang="en-US"/>
            </a:pPr>
            <a:r>
              <a:rPr lang="it-IT" dirty="0"/>
              <a:t>La </a:t>
            </a:r>
            <a:r>
              <a:rPr lang="it-IT" dirty="0">
                <a:solidFill>
                  <a:schemeClr val="tx1"/>
                </a:solidFill>
              </a:rPr>
              <a:t>cura</a:t>
            </a:r>
            <a:r>
              <a:rPr lang="it-IT" dirty="0"/>
              <a:t>, la pratica del custodire, </a:t>
            </a:r>
            <a:r>
              <a:rPr lang="it-IT" dirty="0" smtClean="0"/>
              <a:t>ma da </a:t>
            </a:r>
            <a:r>
              <a:rPr lang="it-IT" dirty="0"/>
              <a:t>declinarsi </a:t>
            </a:r>
            <a:r>
              <a:rPr lang="it-IT" dirty="0" smtClean="0"/>
              <a:t>in novità, al </a:t>
            </a:r>
            <a:r>
              <a:rPr lang="it-IT" dirty="0"/>
              <a:t>futuro ed al plurale, questo è la politica in LS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pPr lvl="0">
              <a:defRPr lang="it-IT" altLang="en-US"/>
            </a:pPr>
            <a:r>
              <a:rPr lang="it-IT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85800"/>
            <a:ext cx="6025871" cy="3615267"/>
          </a:xfrm>
        </p:spPr>
        <p:txBody>
          <a:bodyPr/>
          <a:lstStyle/>
          <a:p>
            <a:pPr marL="0" indent="0" latinLnBrk="0">
              <a:buNone/>
              <a:defRPr lang="it-IT" altLang="en-US"/>
            </a:pPr>
            <a:endParaRPr lang="it-IT" altLang="" b="1" dirty="0"/>
          </a:p>
          <a:p>
            <a:pPr lvl="0">
              <a:defRPr lang="it-IT" altLang="en-US"/>
            </a:pPr>
            <a:r>
              <a:rPr lang="it-IT" dirty="0" smtClean="0">
                <a:solidFill>
                  <a:schemeClr val="tx1"/>
                </a:solidFill>
              </a:rPr>
              <a:t>«</a:t>
            </a:r>
            <a:r>
              <a:rPr lang="it-IT" dirty="0">
                <a:solidFill>
                  <a:schemeClr val="tx1"/>
                </a:solidFill>
              </a:rPr>
              <a:t>Camminiamo nella speranza; che le nostre lotte e la nostra preoccupazione per questa terra non ci tolgano la gioia della speranza» </a:t>
            </a:r>
            <a:r>
              <a:rPr lang="it-IT" dirty="0" smtClean="0">
                <a:solidFill>
                  <a:schemeClr val="tx1"/>
                </a:solidFill>
              </a:rPr>
              <a:t> (LS n.244)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58000" y="1243293"/>
            <a:ext cx="5334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51330"/>
            <a:ext cx="7881564" cy="3749738"/>
          </a:xfrm>
        </p:spPr>
        <p:txBody>
          <a:bodyPr anchor="t"/>
          <a:lstStyle/>
          <a:p>
            <a:pPr marL="0" indent="0">
              <a:buNone/>
            </a:pPr>
            <a:r>
              <a:rPr lang="it-IT" dirty="0" smtClean="0"/>
              <a:t>A: </a:t>
            </a:r>
            <a:r>
              <a:rPr lang="it-IT" b="1" dirty="0"/>
              <a:t>I</a:t>
            </a:r>
            <a:r>
              <a:rPr lang="it-IT" b="1" dirty="0" smtClean="0"/>
              <a:t>ntroduzione</a:t>
            </a:r>
          </a:p>
          <a:p>
            <a:r>
              <a:rPr lang="it-IT" b="1" dirty="0" smtClean="0"/>
              <a:t>Non</a:t>
            </a:r>
            <a:r>
              <a:rPr lang="it-IT" dirty="0" smtClean="0"/>
              <a:t> </a:t>
            </a:r>
            <a:r>
              <a:rPr lang="it-IT" b="1" dirty="0"/>
              <a:t>un</a:t>
            </a:r>
            <a:r>
              <a:rPr lang="it-IT" dirty="0"/>
              <a:t>'agenda, ma piuttosto un testo efficacemente generativo, ispiratore di agend</a:t>
            </a:r>
            <a:r>
              <a:rPr lang="it-IT" b="1" dirty="0"/>
              <a:t>e</a:t>
            </a:r>
            <a:r>
              <a:rPr lang="it-IT" dirty="0"/>
              <a:t> </a:t>
            </a:r>
            <a:endParaRPr lang="it-IT" dirty="0" smtClean="0"/>
          </a:p>
          <a:p>
            <a:pPr lvl="1"/>
            <a:r>
              <a:rPr lang="it-IT" dirty="0" smtClean="0"/>
              <a:t>si </a:t>
            </a:r>
            <a:r>
              <a:rPr lang="it-IT" dirty="0"/>
              <a:t>pensi all'incontro con i sindaci delle grandi città del luglio </a:t>
            </a:r>
            <a:r>
              <a:rPr lang="it-IT" dirty="0" smtClean="0"/>
              <a:t>2015 ed alla varietà di idee raccolte attorno ai temi dell’accoglienza e della sostenibilità;</a:t>
            </a:r>
          </a:p>
          <a:p>
            <a:pPr lvl="1"/>
            <a:r>
              <a:rPr lang="it-IT" dirty="0" smtClean="0"/>
              <a:t>non </a:t>
            </a:r>
            <a:r>
              <a:rPr lang="it-IT" dirty="0"/>
              <a:t>a caso ha avuto un'attenzione dei media </a:t>
            </a:r>
            <a:r>
              <a:rPr lang="it-IT" dirty="0" smtClean="0"/>
              <a:t>quasi senza </a:t>
            </a:r>
            <a:r>
              <a:rPr lang="it-IT" dirty="0"/>
              <a:t>precedenti </a:t>
            </a:r>
            <a:r>
              <a:rPr lang="it-IT" dirty="0" smtClean="0"/>
              <a:t>(</a:t>
            </a:r>
            <a:r>
              <a:rPr lang="it-IT" dirty="0" err="1" smtClean="0"/>
              <a:t>Mocellin</a:t>
            </a:r>
            <a:r>
              <a:rPr lang="it-IT" dirty="0" smtClean="0"/>
              <a:t>: risalire a PT)</a:t>
            </a:r>
            <a:r>
              <a:rPr lang="it-IT" dirty="0"/>
              <a:t> 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65776" y="551330"/>
            <a:ext cx="3495283" cy="234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5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78225"/>
            <a:ext cx="8481124" cy="43500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dirty="0" smtClean="0"/>
              <a:t>A: </a:t>
            </a:r>
            <a:r>
              <a:rPr lang="it-IT" b="1" dirty="0"/>
              <a:t>I</a:t>
            </a:r>
            <a:r>
              <a:rPr lang="it-IT" b="1" dirty="0" smtClean="0"/>
              <a:t>ntroduzione</a:t>
            </a:r>
            <a:endParaRPr lang="it-IT" b="1" dirty="0"/>
          </a:p>
          <a:p>
            <a:r>
              <a:rPr lang="it-IT" b="1" dirty="0" smtClean="0"/>
              <a:t>Non</a:t>
            </a:r>
            <a:r>
              <a:rPr lang="it-IT" dirty="0" smtClean="0"/>
              <a:t> </a:t>
            </a:r>
            <a:r>
              <a:rPr lang="it-IT" dirty="0"/>
              <a:t>l'imperativo rigido di una pretesa politica cristiana, </a:t>
            </a:r>
            <a:endParaRPr lang="it-IT" dirty="0" smtClean="0"/>
          </a:p>
          <a:p>
            <a:pPr lvl="1"/>
            <a:r>
              <a:rPr lang="it-IT" b="1" dirty="0" smtClean="0"/>
              <a:t>ma</a:t>
            </a:r>
            <a:r>
              <a:rPr lang="it-IT" dirty="0" smtClean="0"/>
              <a:t> </a:t>
            </a:r>
            <a:r>
              <a:rPr lang="it-IT" dirty="0"/>
              <a:t>linee guida, </a:t>
            </a:r>
            <a:r>
              <a:rPr lang="it-IT" b="1" dirty="0" err="1"/>
              <a:t>segnavie</a:t>
            </a:r>
            <a:r>
              <a:rPr lang="it-IT" dirty="0"/>
              <a:t> per ricercare una politica che, essendo radicalmente umana - fedele alla terra ed ai poveri - è per questo anche più cristiana. </a:t>
            </a:r>
            <a:endParaRPr lang="it-IT" dirty="0" smtClean="0"/>
          </a:p>
          <a:p>
            <a:r>
              <a:rPr lang="it-IT" dirty="0" smtClean="0"/>
              <a:t>DSC </a:t>
            </a:r>
            <a:r>
              <a:rPr lang="it-IT" b="1" dirty="0"/>
              <a:t>non</a:t>
            </a:r>
            <a:r>
              <a:rPr lang="it-IT" dirty="0"/>
              <a:t> pretende di essere una mappatura dello spazio politico, </a:t>
            </a:r>
            <a:endParaRPr lang="it-IT" dirty="0" smtClean="0"/>
          </a:p>
          <a:p>
            <a:pPr lvl="1"/>
            <a:r>
              <a:rPr lang="it-IT" b="1" dirty="0" smtClean="0"/>
              <a:t>ma</a:t>
            </a:r>
            <a:r>
              <a:rPr lang="it-IT" dirty="0" smtClean="0"/>
              <a:t> </a:t>
            </a:r>
            <a:r>
              <a:rPr lang="it-IT" dirty="0"/>
              <a:t>una </a:t>
            </a:r>
            <a:r>
              <a:rPr lang="it-IT" b="1" dirty="0"/>
              <a:t>bussola</a:t>
            </a:r>
            <a:r>
              <a:rPr lang="it-IT" dirty="0"/>
              <a:t> </a:t>
            </a:r>
            <a:r>
              <a:rPr lang="it-IT" dirty="0" smtClean="0"/>
              <a:t>per orientarsi</a:t>
            </a:r>
            <a:r>
              <a:rPr lang="it-IT" dirty="0"/>
              <a:t>, </a:t>
            </a:r>
            <a:r>
              <a:rPr lang="it-IT" dirty="0" smtClean="0"/>
              <a:t>offerta ad esploratori </a:t>
            </a:r>
            <a:r>
              <a:rPr lang="it-IT" dirty="0"/>
              <a:t>creativi, </a:t>
            </a:r>
            <a:r>
              <a:rPr lang="it-IT" dirty="0" smtClean="0"/>
              <a:t>a chi </a:t>
            </a:r>
            <a:r>
              <a:rPr lang="it-IT" dirty="0"/>
              <a:t>cerca una novità </a:t>
            </a:r>
            <a:r>
              <a:rPr lang="it-IT" dirty="0" smtClean="0"/>
              <a:t>sapiente per abitare la polis, a chi vuole pensare la città in modo </a:t>
            </a:r>
            <a:r>
              <a:rPr lang="it-IT" dirty="0" smtClean="0"/>
              <a:t>etico.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59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78225"/>
            <a:ext cx="8481124" cy="43500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it-IT" dirty="0" smtClean="0"/>
              <a:t>A: </a:t>
            </a:r>
            <a:r>
              <a:rPr lang="it-IT" b="1" dirty="0"/>
              <a:t>I</a:t>
            </a:r>
            <a:r>
              <a:rPr lang="it-IT" b="1" dirty="0" smtClean="0"/>
              <a:t>ntroduzione</a:t>
            </a:r>
            <a:endParaRPr lang="it-IT" b="1" dirty="0"/>
          </a:p>
          <a:p>
            <a:r>
              <a:rPr lang="it-IT" b="1" dirty="0" smtClean="0"/>
              <a:t>Non</a:t>
            </a:r>
            <a:r>
              <a:rPr lang="it-IT" dirty="0" smtClean="0"/>
              <a:t> </a:t>
            </a:r>
            <a:r>
              <a:rPr lang="it-IT" dirty="0"/>
              <a:t>l'imperativo rigido di una pretesa politica cristiana, </a:t>
            </a:r>
            <a:endParaRPr lang="it-IT" dirty="0" smtClean="0"/>
          </a:p>
          <a:p>
            <a:pPr lvl="1"/>
            <a:r>
              <a:rPr lang="it-IT" b="1" dirty="0" smtClean="0"/>
              <a:t>ma</a:t>
            </a:r>
            <a:r>
              <a:rPr lang="it-IT" dirty="0" smtClean="0"/>
              <a:t> </a:t>
            </a:r>
            <a:r>
              <a:rPr lang="it-IT" dirty="0"/>
              <a:t>linee guida, </a:t>
            </a:r>
            <a:r>
              <a:rPr lang="it-IT" b="1" dirty="0" err="1"/>
              <a:t>segnavie</a:t>
            </a:r>
            <a:r>
              <a:rPr lang="it-IT" dirty="0"/>
              <a:t> per ricercare una politica che, essendo radicalmente umana - fedele alla terra ed ai poveri - è per questo anche più cristiana. </a:t>
            </a:r>
            <a:endParaRPr lang="it-IT" dirty="0" smtClean="0"/>
          </a:p>
          <a:p>
            <a:r>
              <a:rPr lang="it-IT" b="1" dirty="0" smtClean="0"/>
              <a:t>DSC</a:t>
            </a:r>
            <a:r>
              <a:rPr lang="it-IT" dirty="0" smtClean="0"/>
              <a:t> </a:t>
            </a:r>
            <a:r>
              <a:rPr lang="it-IT" dirty="0"/>
              <a:t>non pretende di essere una mappatura dello spazio politico, </a:t>
            </a:r>
            <a:endParaRPr lang="it-IT" dirty="0" smtClean="0"/>
          </a:p>
          <a:p>
            <a:pPr lvl="1"/>
            <a:r>
              <a:rPr lang="it-IT" b="1" dirty="0" smtClean="0"/>
              <a:t>ma</a:t>
            </a:r>
            <a:r>
              <a:rPr lang="it-IT" dirty="0" smtClean="0"/>
              <a:t> </a:t>
            </a:r>
            <a:r>
              <a:rPr lang="it-IT" dirty="0"/>
              <a:t>una </a:t>
            </a:r>
            <a:r>
              <a:rPr lang="it-IT" b="1" dirty="0"/>
              <a:t>bussola</a:t>
            </a:r>
            <a:r>
              <a:rPr lang="it-IT" dirty="0"/>
              <a:t> </a:t>
            </a:r>
            <a:r>
              <a:rPr lang="it-IT" dirty="0" smtClean="0"/>
              <a:t>per orientarsi</a:t>
            </a:r>
            <a:r>
              <a:rPr lang="it-IT" dirty="0"/>
              <a:t>, </a:t>
            </a:r>
            <a:r>
              <a:rPr lang="it-IT" dirty="0" smtClean="0"/>
              <a:t>offerta ad esploratori </a:t>
            </a:r>
            <a:r>
              <a:rPr lang="it-IT" dirty="0"/>
              <a:t>creativi, </a:t>
            </a:r>
            <a:r>
              <a:rPr lang="it-IT" dirty="0" smtClean="0"/>
              <a:t>a chi </a:t>
            </a:r>
            <a:r>
              <a:rPr lang="it-IT" dirty="0"/>
              <a:t>cerca una novità </a:t>
            </a:r>
            <a:r>
              <a:rPr lang="it-IT" dirty="0" smtClean="0"/>
              <a:t>sapiente per abitare la polis, a chi vuole pensare la città in modo etico </a:t>
            </a:r>
            <a:endParaRPr lang="it-IT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858" y="2118002"/>
            <a:ext cx="2918141" cy="270949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165336" y="5625067"/>
            <a:ext cx="3469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www.fondazionelanza.net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238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pPr lvl="0">
              <a:defRPr lang="it-IT" altLang="en-US"/>
            </a:pPr>
            <a:r>
              <a:rPr lang="it-IT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605118"/>
            <a:ext cx="8069823" cy="3695949"/>
          </a:xfrm>
        </p:spPr>
        <p:txBody>
          <a:bodyPr anchor="t"/>
          <a:lstStyle/>
          <a:p>
            <a:pPr marL="0" indent="0">
              <a:buNone/>
              <a:defRPr lang="it-IT" altLang="en-US"/>
            </a:pPr>
            <a:r>
              <a:rPr lang="it-IT" dirty="0"/>
              <a:t>A: </a:t>
            </a:r>
            <a:r>
              <a:rPr lang="it-IT" b="1" dirty="0"/>
              <a:t>introduzione</a:t>
            </a:r>
          </a:p>
          <a:p>
            <a:pPr lvl="0">
              <a:defRPr lang="it-IT" altLang="en-US"/>
            </a:pPr>
            <a:r>
              <a:rPr lang="it-IT" dirty="0"/>
              <a:t>Questo vale in particolare per  </a:t>
            </a:r>
            <a:r>
              <a:rPr lang="it-IT" dirty="0" smtClean="0"/>
              <a:t>LS</a:t>
            </a:r>
            <a:endParaRPr lang="it-IT" dirty="0"/>
          </a:p>
          <a:p>
            <a:pPr lvl="1">
              <a:defRPr lang="it-IT" altLang="en-US"/>
            </a:pPr>
            <a:r>
              <a:rPr lang="it-IT" dirty="0" smtClean="0"/>
              <a:t>enciclica </a:t>
            </a:r>
            <a:r>
              <a:rPr lang="it-IT" dirty="0"/>
              <a:t>di </a:t>
            </a:r>
            <a:r>
              <a:rPr lang="it-IT" dirty="0" smtClean="0"/>
              <a:t>dialogo, che ha il cap. V </a:t>
            </a:r>
            <a:r>
              <a:rPr lang="it-IT" dirty="0" smtClean="0"/>
              <a:t>tutto declinato in tal senso</a:t>
            </a:r>
            <a:endParaRPr lang="it-IT" dirty="0"/>
          </a:p>
          <a:p>
            <a:pPr lvl="1" latinLnBrk="0">
              <a:defRPr lang="it-IT" altLang="en-US"/>
            </a:pPr>
            <a:endParaRPr lang="it-IT" altLang="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8884463" y="963674"/>
            <a:ext cx="330753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defRPr lang="it-IT" altLang="en-US"/>
            </a:pPr>
            <a:r>
              <a:rPr lang="it-IT" altLang="" dirty="0"/>
              <a:t>Capitolo </a:t>
            </a:r>
            <a:r>
              <a:rPr lang="it-IT" altLang="en-US" dirty="0"/>
              <a:t>V Alcune linee..</a:t>
            </a:r>
          </a:p>
          <a:p>
            <a:pPr latinLnBrk="0">
              <a:defRPr lang="it-IT" altLang="en-US"/>
            </a:pPr>
            <a:endParaRPr lang="it-IT" altLang="en-US" dirty="0"/>
          </a:p>
          <a:p>
            <a:pPr latinLnBrk="0">
              <a:defRPr lang="it-IT" altLang="en-US"/>
            </a:pPr>
            <a:r>
              <a:rPr lang="it-IT" altLang="" dirty="0"/>
              <a:t>I. Il dialogo </a:t>
            </a:r>
            <a:r>
              <a:rPr lang="it-IT" altLang="" dirty="0" err="1"/>
              <a:t>sul’ambiente</a:t>
            </a:r>
            <a:r>
              <a:rPr lang="it-IT" altLang="" dirty="0"/>
              <a:t> ne</a:t>
            </a:r>
            <a:r>
              <a:rPr lang="it-IT" altLang="en-US" dirty="0"/>
              <a:t>l</a:t>
            </a:r>
            <a:r>
              <a:rPr lang="it-IT" altLang="" dirty="0"/>
              <a:t>la politica internazionale </a:t>
            </a:r>
          </a:p>
          <a:p>
            <a:pPr latinLnBrk="0">
              <a:defRPr lang="it-IT" altLang="en-US"/>
            </a:pPr>
            <a:r>
              <a:rPr lang="it-IT" altLang="" dirty="0"/>
              <a:t>II. Il dialogo verso nuove politiche</a:t>
            </a:r>
            <a:r>
              <a:rPr lang="it-IT" altLang="en-US" dirty="0"/>
              <a:t> </a:t>
            </a:r>
            <a:r>
              <a:rPr lang="it-IT" altLang="" dirty="0"/>
              <a:t>nazionali e locali </a:t>
            </a:r>
          </a:p>
          <a:p>
            <a:pPr latinLnBrk="0">
              <a:defRPr lang="it-IT" altLang="en-US"/>
            </a:pPr>
            <a:r>
              <a:rPr lang="it-IT" altLang="" dirty="0"/>
              <a:t>I</a:t>
            </a:r>
            <a:r>
              <a:rPr lang="it-IT" altLang="en-US" dirty="0"/>
              <a:t>II</a:t>
            </a:r>
            <a:r>
              <a:rPr lang="it-IT" altLang="" dirty="0"/>
              <a:t> Dialogo e trasparenza nei processi</a:t>
            </a:r>
            <a:r>
              <a:rPr lang="it-IT" altLang="en-US" dirty="0"/>
              <a:t> </a:t>
            </a:r>
            <a:r>
              <a:rPr lang="it-IT" altLang="" dirty="0"/>
              <a:t>decisionali </a:t>
            </a:r>
          </a:p>
          <a:p>
            <a:pPr latinLnBrk="0">
              <a:defRPr lang="it-IT" altLang="en-US"/>
            </a:pPr>
            <a:r>
              <a:rPr lang="it-IT" altLang="" dirty="0"/>
              <a:t>IV. Politica ed economia in dialogo per</a:t>
            </a:r>
            <a:r>
              <a:rPr lang="it-IT" altLang="en-US" dirty="0"/>
              <a:t> </a:t>
            </a:r>
            <a:r>
              <a:rPr lang="it-IT" altLang="" dirty="0"/>
              <a:t>la pienezza umana </a:t>
            </a:r>
          </a:p>
          <a:p>
            <a:pPr latinLnBrk="0">
              <a:defRPr lang="it-IT" altLang="en-US"/>
            </a:pPr>
            <a:r>
              <a:rPr lang="it-IT" altLang="" dirty="0"/>
              <a:t>V. Le religioni nel dialogo con le</a:t>
            </a:r>
            <a:r>
              <a:rPr lang="it-IT" altLang="en-US" dirty="0"/>
              <a:t> </a:t>
            </a:r>
            <a:r>
              <a:rPr lang="it-IT" altLang="" dirty="0"/>
              <a:t>scienze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4611" y="2286263"/>
            <a:ext cx="2911929" cy="15336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pPr lvl="0">
              <a:defRPr lang="it-IT" altLang="en-US"/>
            </a:pPr>
            <a:r>
              <a:rPr lang="it-IT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1" y="524435"/>
            <a:ext cx="9589341" cy="2937549"/>
          </a:xfrm>
        </p:spPr>
        <p:txBody>
          <a:bodyPr/>
          <a:lstStyle/>
          <a:p>
            <a:pPr marL="0" indent="0">
              <a:buNone/>
              <a:defRPr lang="it-IT" altLang="en-US"/>
            </a:pPr>
            <a:r>
              <a:rPr lang="it-IT" dirty="0"/>
              <a:t>A: </a:t>
            </a:r>
            <a:r>
              <a:rPr lang="it-IT" b="1" dirty="0"/>
              <a:t>introduzione</a:t>
            </a:r>
          </a:p>
          <a:p>
            <a:pPr lvl="0">
              <a:defRPr lang="it-IT" altLang="en-US"/>
            </a:pPr>
            <a:r>
              <a:rPr lang="it-IT" dirty="0"/>
              <a:t>Questo vale in particolare per  LS:</a:t>
            </a:r>
          </a:p>
          <a:p>
            <a:pPr lvl="1">
              <a:defRPr lang="it-IT" altLang="en-US"/>
            </a:pPr>
            <a:r>
              <a:rPr lang="it-IT" dirty="0"/>
              <a:t>…e così via… </a:t>
            </a:r>
            <a:r>
              <a:rPr lang="it-IT" dirty="0" smtClean="0"/>
              <a:t>: una logica di </a:t>
            </a:r>
            <a:r>
              <a:rPr lang="it-IT" i="1" dirty="0" smtClean="0"/>
              <a:t>discernimento</a:t>
            </a:r>
            <a:r>
              <a:rPr lang="it-IT" dirty="0" smtClean="0"/>
              <a:t>, </a:t>
            </a:r>
            <a:r>
              <a:rPr lang="it-IT" dirty="0" smtClean="0"/>
              <a:t>dagli </a:t>
            </a:r>
            <a:r>
              <a:rPr lang="it-IT" dirty="0"/>
              <a:t>stili di vita alla politica</a:t>
            </a:r>
            <a:r>
              <a:rPr lang="it-IT" dirty="0" smtClean="0"/>
              <a:t>. </a:t>
            </a:r>
            <a:endParaRPr lang="it-IT" dirty="0"/>
          </a:p>
          <a:p>
            <a:pPr lvl="1" latinLnBrk="0">
              <a:defRPr lang="it-IT" altLang="en-US"/>
            </a:pPr>
            <a:endParaRPr lang="it-IT" altLang="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761130" y="2432127"/>
            <a:ext cx="89512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it-IT" altLang="en-US"/>
            </a:pPr>
            <a:r>
              <a:rPr lang="it-IT" dirty="0"/>
              <a:t>L’educazione alla responsabilità ambientale può incoraggiare vari comportamenti che hanno un’incidenza diretta e importante nella cura per l’ambiente, come evitare l’uso di materiale plastico o di carta, ridurre il consumo di acqua, differenziare i rifiuti, cucinare solo quanto ragionevolmente si potrà mangiare, trattare con cura gli altri esseri viventi, utilizzare il trasporto pubblico o condividere un medesimo veicolo tra varie persone, piantare alberi, spegnere le luci inutili, e così via. Tutto ciò fa parte di una creatività generosa e dignitosa, che mostra il meglio dell’essere </a:t>
            </a:r>
            <a:r>
              <a:rPr lang="it-IT" dirty="0" smtClean="0"/>
              <a:t>umano (LS n.211).</a:t>
            </a:r>
            <a:endParaRPr lang="it-IT" altLang="" dirty="0"/>
          </a:p>
        </p:txBody>
      </p:sp>
    </p:spTree>
    <p:extLst>
      <p:ext uri="{BB962C8B-B14F-4D97-AF65-F5344CB8AC3E}">
        <p14:creationId xmlns:p14="http://schemas.microsoft.com/office/powerpoint/2010/main" val="306804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51329"/>
            <a:ext cx="8575802" cy="4299073"/>
          </a:xfrm>
        </p:spPr>
        <p:txBody>
          <a:bodyPr anchor="t"/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r>
              <a:rPr lang="it-IT" dirty="0" smtClean="0"/>
              <a:t>In primo luogo … ascoltare </a:t>
            </a:r>
            <a:r>
              <a:rPr lang="it-IT" dirty="0"/>
              <a:t>il </a:t>
            </a:r>
            <a:r>
              <a:rPr lang="it-IT" b="1" dirty="0"/>
              <a:t>grido</a:t>
            </a:r>
            <a:r>
              <a:rPr lang="it-IT" dirty="0"/>
              <a:t> (LS 49)</a:t>
            </a:r>
          </a:p>
          <a:p>
            <a:pPr lvl="1"/>
            <a:r>
              <a:rPr lang="it-IT" dirty="0"/>
              <a:t>della </a:t>
            </a:r>
            <a:r>
              <a:rPr lang="it-IT" b="1" dirty="0"/>
              <a:t>terra</a:t>
            </a:r>
            <a:r>
              <a:rPr lang="it-IT" dirty="0"/>
              <a:t> (inquinamento urbano, mutamento climatico ed impatti relativi, perdita di biodiversità, dissesto idrogeologico)</a:t>
            </a:r>
          </a:p>
          <a:p>
            <a:pPr lvl="1"/>
            <a:r>
              <a:rPr lang="it-IT" dirty="0"/>
              <a:t>dei </a:t>
            </a:r>
            <a:r>
              <a:rPr lang="it-IT" b="1" dirty="0"/>
              <a:t>poveri</a:t>
            </a:r>
            <a:r>
              <a:rPr lang="it-IT" dirty="0"/>
              <a:t> (cultura dello scarto, economia che uccide).</a:t>
            </a:r>
          </a:p>
          <a:p>
            <a:r>
              <a:rPr lang="it-IT" dirty="0" smtClean="0"/>
              <a:t>La </a:t>
            </a:r>
            <a:r>
              <a:rPr lang="it-IT" dirty="0"/>
              <a:t>percezione di una </a:t>
            </a:r>
            <a:r>
              <a:rPr lang="it-IT" i="1" dirty="0"/>
              <a:t>condizione insostenibile</a:t>
            </a:r>
            <a:r>
              <a:rPr lang="it-IT" dirty="0"/>
              <a:t>; l'ampiezza della sfida che è </a:t>
            </a:r>
            <a:r>
              <a:rPr lang="it-IT" dirty="0" err="1"/>
              <a:t>costitutivamente</a:t>
            </a:r>
            <a:r>
              <a:rPr lang="it-IT" dirty="0"/>
              <a:t> </a:t>
            </a:r>
            <a:r>
              <a:rPr lang="it-IT" i="1" dirty="0" err="1"/>
              <a:t>glocale</a:t>
            </a:r>
            <a:r>
              <a:rPr lang="it-IT" dirty="0"/>
              <a:t> (globale, ma con diretti riflessi sul </a:t>
            </a:r>
            <a:r>
              <a:rPr lang="it-IT" dirty="0" smtClean="0"/>
              <a:t>locale)ed in cui sono in gioco </a:t>
            </a:r>
            <a:r>
              <a:rPr lang="it-IT" i="1" dirty="0" smtClean="0"/>
              <a:t>vita e morte</a:t>
            </a:r>
            <a:r>
              <a:rPr lang="it-IT" dirty="0" smtClean="0"/>
              <a:t> per tante donne e tanti uomini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013" y="1523360"/>
            <a:ext cx="2931987" cy="220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8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1028176" cy="1507067"/>
          </a:xfrm>
        </p:spPr>
        <p:txBody>
          <a:bodyPr/>
          <a:lstStyle/>
          <a:p>
            <a:r>
              <a:rPr lang="it-IT" dirty="0"/>
              <a:t>Enciclica Laudato Si’ ed agende politiche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4212" y="537883"/>
            <a:ext cx="8284976" cy="4411886"/>
          </a:xfrm>
        </p:spPr>
        <p:txBody>
          <a:bodyPr anchor="t"/>
          <a:lstStyle/>
          <a:p>
            <a:r>
              <a:rPr lang="it-IT" dirty="0" smtClean="0"/>
              <a:t>B </a:t>
            </a:r>
            <a:r>
              <a:rPr lang="it-IT" b="1" dirty="0" smtClean="0"/>
              <a:t>Dimensioni di un discernimento politico, seguendo LS</a:t>
            </a:r>
          </a:p>
          <a:p>
            <a:r>
              <a:rPr lang="it-IT" dirty="0"/>
              <a:t>Come ascoltare</a:t>
            </a:r>
          </a:p>
          <a:p>
            <a:pPr lvl="1"/>
            <a:r>
              <a:rPr lang="it-IT" dirty="0"/>
              <a:t>L'ascolto empatico, </a:t>
            </a:r>
            <a:r>
              <a:rPr lang="it-IT" dirty="0" smtClean="0"/>
              <a:t>partecipare cordialmente</a:t>
            </a:r>
            <a:endParaRPr lang="it-IT" dirty="0"/>
          </a:p>
          <a:p>
            <a:pPr lvl="1"/>
            <a:r>
              <a:rPr lang="it-IT" dirty="0"/>
              <a:t>La lettura e l'analisi competente</a:t>
            </a:r>
          </a:p>
          <a:p>
            <a:pPr lvl="2"/>
            <a:r>
              <a:rPr lang="it-IT" dirty="0"/>
              <a:t>il I capitolo... ma il papa ha un dottorato in chimica?</a:t>
            </a:r>
          </a:p>
          <a:p>
            <a:pPr lvl="2"/>
            <a:r>
              <a:rPr lang="it-IT" dirty="0"/>
              <a:t>il IV capitolo --&gt; ecologia integrale e linguaggio della complessità... soluzioni troppo semplici aggravano talvolta i problemi che vorrebbero risolvere</a:t>
            </a:r>
          </a:p>
          <a:p>
            <a:pPr lvl="2"/>
            <a:r>
              <a:rPr lang="it-IT" dirty="0"/>
              <a:t>cogliere l'unitarietà della crisi e la rete di relazioni su cui essa si articola; interconnessione </a:t>
            </a:r>
          </a:p>
          <a:p>
            <a:endParaRPr lang="it-IT" b="1" dirty="0" smtClean="0"/>
          </a:p>
        </p:txBody>
      </p:sp>
      <p:pic>
        <p:nvPicPr>
          <p:cNvPr id="4" name="Segnaposto contenuto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63839" y="107686"/>
            <a:ext cx="2281518" cy="21514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584983" y="3011144"/>
            <a:ext cx="1929547" cy="10853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167461" y="2571478"/>
            <a:ext cx="1929132" cy="14468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9713484" y="3917805"/>
            <a:ext cx="1180334" cy="78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2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Sezion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332398592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332398592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1917</ep:Words>
  <ep:PresentationFormat>Widescreen</ep:PresentationFormat>
  <ep:Paragraphs>152</ep:Paragraphs>
  <ep:Slides>26</ep:Slides>
  <ep:Notes>0</ep:Notes>
  <ep:TotalTime>0</ep:TotalTime>
  <ep:HiddenSlides>0</ep:HiddenSlides>
  <ep:MMClips>0</ep:MMClips>
  <ep:HeadingPairs>
    <vt:vector size="4" baseType="variant">
      <vt:variant>
        <vt:lpstr>Tema</vt:lpstr>
      </vt:variant>
      <vt:variant>
        <vt:i4>1</vt:i4>
      </vt:variant>
      <vt:variant>
        <vt:lpstr>Titolo diapositiva</vt:lpstr>
      </vt:variant>
      <vt:variant>
        <vt:i4>26</vt:i4>
      </vt:variant>
    </vt:vector>
  </ep:HeadingPairs>
  <ep:TitlesOfParts>
    <vt:vector size="27" baseType="lpstr">
      <vt:lpstr>Sezione</vt:lpstr>
      <vt:lpstr>Enciclica Laudato Si’ ed agende politiche</vt:lpstr>
      <vt:lpstr>Enciclica Laudato Si’ ed agende politiche</vt:lpstr>
      <vt:lpstr>Enciclica Laudato Si’ ed agende politiche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</vt:vector>
  </ep:TitlesOfParts>
  <ep:HyperlinkBase/>
  <ep:Application>Hancom Office Hanshow 2014</ep:Application>
  <ep:AppVersion>0900.0000.60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2016-10-09T10:17:43.000</dcterms:created>
  <dc:creator>Simone Morandini</dc:creator>
  <cp:lastModifiedBy>morandinisimone2</cp:lastModifiedBy>
  <dcterms:modified xsi:type="dcterms:W3CDTF">2016-10-21T12:55:28.038</dcterms:modified>
  <cp:revision>31</cp:revision>
  <dc:title>Padova, 13 ottobre 2016 Enciclica Laudato Si’ ed agende politiche</dc:title>
</cp:coreProperties>
</file>