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C0523E-41E4-4594-9AAA-1A3F32F2A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290DB06-ADEC-4BC6-B53F-5EEFA229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E549B87-FB42-401F-A276-E3B02A12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53D5419-238F-4347-82FE-783419B2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13B964F-5BE0-4C65-A5B6-83B2A83B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0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B00606-FDA3-407E-A485-774DC42A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281A473-6EE7-4FC2-8777-0071B1967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29BDC13-9E09-4748-8761-8F626117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921DC28-43A2-4193-A4CF-1D75D607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C47826E-517D-469A-A333-47B5D8A0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6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D6179E1-4D3D-42CE-844D-71B22A308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0A2D931-8659-49B0-806E-2A5866014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0667647-289E-4A51-9A2A-C001E1C5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9F63433-5105-4002-817E-8F090D1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7809E3B-E640-4432-B991-DBFD963E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38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627897-A499-4F1B-B3FC-4867CFA2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86FA636-721F-42DC-A004-75A87B653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202C89-23B2-4F58-A231-B27679DC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292125B-422B-4F2F-B31A-13460A0C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83F0AC8-BED1-4E73-9E5F-69A2F5C2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0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1E71AD-D0A7-458C-8F4B-1B442E51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2C24022-39C5-4D5B-A6E8-8C4EF65C3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3BF62EA-976A-4350-BFB5-79FD11B9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13E38DD-5591-4B6B-BF83-B824A373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EA5FD67-59EB-4134-B5D4-525902B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44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A1D897-038C-435E-983A-66C1A32E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2561B3-E4A2-442A-B7F1-BDE251A22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56B70AE-ADA2-42BA-8ABA-20A413E4D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AF52208-B397-4141-A10B-3091EFF6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228810F-5C06-4C49-9383-B01C3AFE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925C311-2FEC-4EC4-AC70-03D763CC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4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574D42-DE4A-4E34-9133-BC2D942C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C48100E-D673-4A14-A53C-DC76D936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683067C-302E-4F31-9CF3-222213B82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67B0B13-F02E-4312-80D5-0657BD220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F58CDAA-82CA-4034-AD53-07DCEF3DF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F07B3CF-B4AF-4E8C-AA2C-E549EF49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355CECB-12F6-4E84-802B-81F9B656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03FC7FA-5811-4BC0-9EC9-66296884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5A7E1D-CDE8-4049-9626-2D5F0CEA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D87769B-3047-4140-B6FB-A6E0C304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65A6503-DD2D-4480-9E65-318D36A7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C9396FB-FBDF-4EC1-9B76-4D4EB452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09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BABAC8E-6E8A-4517-871F-02933A65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77788DC-BCF8-48BB-9565-DAE13300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8A71F40-A135-4436-A368-A21223B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4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641753-C84D-4949-AD91-7DEDBB9D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B8895F-9783-43E4-A343-DC649A96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058D4A2-606B-4343-8346-53D7CF5B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1FDECB6-75E4-44FA-948A-48E3127E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42E24D1-FC08-41AF-AF47-A88B25F5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32EF779-4146-421D-9548-025282B9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7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5E7776-48A6-43A6-B9D3-235DAB73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2D258C0-5C10-46E3-8C67-65820C9EF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208C99F-2CFA-497E-B34F-3CF97EA63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6BD4E23-553C-449B-90BA-7901DD43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77349E3-C3AA-42F8-B681-0FCE98E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125F81D-B59E-474E-8827-290510DE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8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7578D55-09B3-4C8E-B2A0-48B55CE1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FB218B8-DB00-4D29-B21C-F883FEC5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7DED39F-8C29-4773-8D6F-E4AE8E268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3A97-A1A7-4131-9205-891EB66811C3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24935D-A433-4B64-82DC-362E2D5A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F9B7EAB-1026-4EBB-8BA6-E96F5C1E5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9CE3-3FA4-4D3F-85B7-D2DD44F4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0"/>
            <a:ext cx="9139238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5266312"/>
            <a:ext cx="8547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5704176"/>
            <a:ext cx="73279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2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F3C855-58F2-428C-9008-BB0CA33A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IDENTIT</a:t>
            </a:r>
            <a:r>
              <a:rPr lang="it-IT" dirty="0">
                <a:solidFill>
                  <a:srgbClr val="FF0000"/>
                </a:solidFill>
                <a:cs typeface="Calibri" panose="020F0502020204030204" pitchFamily="34" charset="0"/>
              </a:rPr>
              <a:t>À come risultato di un PROCESSO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CF7741-25FD-47AC-84C1-1018C4524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486"/>
            <a:ext cx="5181600" cy="504838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L’Idea di una </a:t>
            </a:r>
            <a:r>
              <a:rPr lang="it-IT" dirty="0">
                <a:solidFill>
                  <a:srgbClr val="FF0000"/>
                </a:solidFill>
              </a:rPr>
              <a:t>NAZIONE</a:t>
            </a:r>
            <a:r>
              <a:rPr lang="it-IT" dirty="0"/>
              <a:t> che esiste da sempre in ITALIA, prima dello </a:t>
            </a:r>
            <a:r>
              <a:rPr lang="it-IT" dirty="0">
                <a:solidFill>
                  <a:srgbClr val="FF0000"/>
                </a:solidFill>
              </a:rPr>
              <a:t>STATO </a:t>
            </a:r>
            <a:r>
              <a:rPr lang="it-IT" dirty="0"/>
              <a:t>è un mito romantico.</a:t>
            </a:r>
          </a:p>
          <a:p>
            <a:pPr marL="0" indent="0">
              <a:buNone/>
            </a:pPr>
            <a:r>
              <a:rPr lang="it-IT" dirty="0"/>
              <a:t>L’identità non si trova tornando all’indietro in una sorta di PROTOSTORIA,</a:t>
            </a:r>
          </a:p>
          <a:p>
            <a:pPr marL="0" indent="0">
              <a:buNone/>
            </a:pPr>
            <a:r>
              <a:rPr lang="it-IT" dirty="0"/>
              <a:t>ma analizzando i processi interni alla popolazione dopo l’unità d’Italia,</a:t>
            </a:r>
          </a:p>
          <a:p>
            <a:pPr marL="0" indent="0">
              <a:buNone/>
            </a:pPr>
            <a:r>
              <a:rPr lang="it-IT" dirty="0"/>
              <a:t>comprese le storture e le devi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CA9F86B-6FB8-41BB-AA14-710E21AD6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86"/>
            <a:ext cx="5181600" cy="504838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Scolarizzazione sempre più diffusa sino alla «scuola media unificata» (1962).</a:t>
            </a:r>
          </a:p>
          <a:p>
            <a:r>
              <a:rPr lang="it-IT" dirty="0">
                <a:solidFill>
                  <a:srgbClr val="FF0000"/>
                </a:solidFill>
              </a:rPr>
              <a:t>Uso della lingua italiana, diffusa dai mezzi di comunicazione.</a:t>
            </a:r>
          </a:p>
          <a:p>
            <a:r>
              <a:rPr lang="it-IT" dirty="0">
                <a:solidFill>
                  <a:srgbClr val="FF0000"/>
                </a:solidFill>
              </a:rPr>
              <a:t>Unificazione normativa.</a:t>
            </a:r>
          </a:p>
          <a:p>
            <a:r>
              <a:rPr lang="it-IT" dirty="0">
                <a:solidFill>
                  <a:srgbClr val="FF0000"/>
                </a:solidFill>
              </a:rPr>
              <a:t>Migrazioni interne (boom economico).</a:t>
            </a:r>
          </a:p>
          <a:p>
            <a:r>
              <a:rPr lang="it-IT" dirty="0">
                <a:solidFill>
                  <a:srgbClr val="FF0000"/>
                </a:solidFill>
              </a:rPr>
              <a:t>Facilità di trasporti nella penisola.</a:t>
            </a:r>
          </a:p>
          <a:p>
            <a:r>
              <a:rPr lang="it-IT" dirty="0">
                <a:solidFill>
                  <a:srgbClr val="FF0000"/>
                </a:solidFill>
              </a:rPr>
              <a:t>Partecipazione alla vita pubblica.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6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3750AF-1AD8-4B77-BA7B-5E6D7B9B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it-IT" dirty="0"/>
              <a:t>GUERRA FREDDA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F3C13E52-B267-47BF-84F9-841A87B6DC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444488"/>
            <a:ext cx="4956314" cy="451899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9F7F496-071F-4E77-B19D-CC98E104C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89"/>
            <a:ext cx="5181600" cy="45189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L’Italia vive «guerra fredda» divisa al suo interno tra </a:t>
            </a:r>
            <a:r>
              <a:rPr lang="it-IT" dirty="0">
                <a:solidFill>
                  <a:srgbClr val="FF0000"/>
                </a:solidFill>
              </a:rPr>
              <a:t>due diverse appartenenze, 2 </a:t>
            </a:r>
            <a:r>
              <a:rPr lang="it-IT" dirty="0"/>
              <a:t>identità sociali, culturali, politiche=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D.C. e P.C.I.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necessità di realizzare l’identità costituzionale comunque unisce le due appartenenze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concetto di patria/nazione viene visto con sospetto e considerato eredità del fascismo.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1989 / 1992</a:t>
            </a:r>
          </a:p>
          <a:p>
            <a:pPr marL="0" indent="0">
              <a:buNone/>
            </a:pPr>
            <a:r>
              <a:rPr lang="it-IT" dirty="0"/>
              <a:t>Fine del Muro di Berlino e delle due chiese che poggiavano su di esso.</a:t>
            </a:r>
          </a:p>
        </p:txBody>
      </p:sp>
    </p:spTree>
    <p:extLst>
      <p:ext uri="{BB962C8B-B14F-4D97-AF65-F5344CB8AC3E}">
        <p14:creationId xmlns:p14="http://schemas.microsoft.com/office/powerpoint/2010/main" val="56286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ABACEE-E29D-441F-9EB5-EF64D34B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0822"/>
          </a:xfrm>
        </p:spPr>
        <p:txBody>
          <a:bodyPr/>
          <a:lstStyle/>
          <a:p>
            <a:pPr algn="ctr"/>
            <a:r>
              <a:rPr lang="it-IT" dirty="0">
                <a:latin typeface="+mn-lt"/>
              </a:rPr>
              <a:t>L’IDENTIT</a:t>
            </a:r>
            <a:r>
              <a:rPr lang="it-IT" dirty="0">
                <a:latin typeface="+mn-lt"/>
                <a:cs typeface="Times New Roman" panose="02020603050405020304" pitchFamily="18" charset="0"/>
              </a:rPr>
              <a:t>Á NELLA GLOBALIZZAZIONE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14C0BE-B74B-4EA7-A3CF-CA95F2EC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8226"/>
            <a:ext cx="5181600" cy="4611757"/>
          </a:xfrm>
        </p:spPr>
        <p:txBody>
          <a:bodyPr/>
          <a:lstStyle/>
          <a:p>
            <a:r>
              <a:rPr lang="it-IT" dirty="0"/>
              <a:t>Globalizzazione/ Social media/ disintermediazione dei rapporti civili e politici/</a:t>
            </a:r>
          </a:p>
          <a:p>
            <a:r>
              <a:rPr lang="it-IT" dirty="0"/>
              <a:t>Tra nostalgia del </a:t>
            </a:r>
            <a:r>
              <a:rPr lang="it-IT" i="1" dirty="0">
                <a:solidFill>
                  <a:srgbClr val="FF0000"/>
                </a:solidFill>
              </a:rPr>
              <a:t>locale </a:t>
            </a:r>
            <a:r>
              <a:rPr lang="it-IT" dirty="0"/>
              <a:t>e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dirty="0"/>
              <a:t>speranza nel </a:t>
            </a:r>
            <a:r>
              <a:rPr lang="it-IT" i="1" dirty="0">
                <a:solidFill>
                  <a:srgbClr val="FF0000"/>
                </a:solidFill>
              </a:rPr>
              <a:t>globale </a:t>
            </a:r>
            <a:r>
              <a:rPr lang="it-IT" dirty="0"/>
              <a:t>(EUROPA).</a:t>
            </a:r>
          </a:p>
          <a:p>
            <a:r>
              <a:rPr lang="it-IT" dirty="0"/>
              <a:t>Crisi economica e aumento delle differenze sociali.</a:t>
            </a:r>
          </a:p>
          <a:p>
            <a:r>
              <a:rPr lang="it-IT" dirty="0"/>
              <a:t>Migrazioni e società multietniche.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FE3F3012-BC63-4E87-BD32-1A6225332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9" y="1378227"/>
            <a:ext cx="6188765" cy="4770782"/>
          </a:xfrm>
        </p:spPr>
      </p:pic>
    </p:spTree>
    <p:extLst>
      <p:ext uri="{BB962C8B-B14F-4D97-AF65-F5344CB8AC3E}">
        <p14:creationId xmlns:p14="http://schemas.microsoft.com/office/powerpoint/2010/main" val="271950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FAB63D-D210-48D9-B9D1-CFCD30B4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TERRITORI e POTERE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92A131F-AFA0-448E-8DF5-F0E72B22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148" y="1444487"/>
            <a:ext cx="5118652" cy="4732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                CONFINI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superati</a:t>
            </a:r>
            <a:r>
              <a:rPr lang="it-IT" dirty="0"/>
              <a:t> da viaggiatori, merci, capitali 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spostati </a:t>
            </a:r>
            <a:r>
              <a:rPr lang="it-IT" dirty="0"/>
              <a:t>dalla guardia costiera italiana in acque internazionali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ridisegnati </a:t>
            </a:r>
            <a:r>
              <a:rPr lang="it-IT" dirty="0"/>
              <a:t>dal Trattato di Schengen.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CB8FA29-535E-4B9D-85A2-62E50B25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86"/>
            <a:ext cx="5181600" cy="4572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/>
              <a:t>POPOLO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In Italia gli stranieri residenti legalmente sono 5 milioni (8,1 %)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Chi è il cittadino?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Ci può essere il residente non cittadino?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In base a quali criteri non fanno parte della comunità nazionale?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Possono convivere le appartenenze multiple?</a:t>
            </a:r>
          </a:p>
          <a:p>
            <a:pPr marL="0" indent="0" algn="just">
              <a:buNone/>
            </a:pPr>
            <a:r>
              <a:rPr lang="it-IT" dirty="0"/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166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2BEA89-9F0F-4E47-8433-96E2C0B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30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LO STATO NAZIONALE IN CAMBIAMENTO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05494D5-2002-4035-AB28-9EFC99ECF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5704"/>
            <a:ext cx="5181600" cy="5247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 SOVRANIT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Condizionata da norme di istituzioni create dagli stati nazionali (8000 organizzazioni censite).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Azione sovrastatale: controllo della pesca, protezione ambientale, sicurezza alimentare, standard finanziari e contabili, gestione di Internet, regolazione dei farmaci, tutela dei rifugiati, regolamentazione del commercio, finanza, concorrenza, controllo del terrorismo, navigazione marittima ed aerea, telecomunicazioni, energia nucleare, riciclaggio di denaro, sport, sanità, etc.</a:t>
            </a:r>
          </a:p>
          <a:p>
            <a:r>
              <a:rPr lang="it-IT" dirty="0"/>
              <a:t> Dalla SOVRANIT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À ESCLUSIVA  alla SOVRANITÀ CONDIVISA</a:t>
            </a:r>
            <a:endParaRPr lang="it-IT" dirty="0"/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9F5EDFDF-606C-40B5-85F5-7E9FA9381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3828"/>
            <a:ext cx="5181600" cy="3456432"/>
          </a:xfrm>
        </p:spPr>
      </p:pic>
    </p:spTree>
    <p:extLst>
      <p:ext uri="{BB962C8B-B14F-4D97-AF65-F5344CB8AC3E}">
        <p14:creationId xmlns:p14="http://schemas.microsoft.com/office/powerpoint/2010/main" val="11797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3B14143C-6F2C-4413-873B-B9751366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pPr algn="ctr"/>
            <a:r>
              <a:rPr lang="it-IT" dirty="0"/>
              <a:t>QUALE IDENTIT</a:t>
            </a:r>
            <a:r>
              <a:rPr lang="it-IT" dirty="0">
                <a:cs typeface="Calibri" panose="020F0502020204030204" pitchFamily="34" charset="0"/>
              </a:rPr>
              <a:t>À ?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3A74D3B9-DAF4-40CA-933B-38C17771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4730"/>
            <a:ext cx="5157787" cy="68911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ALBERO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1CDEF05E-F70B-4C0A-A4F6-318D9E27CF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0E73617C-7016-4346-B084-08782A870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4730"/>
            <a:ext cx="5183188" cy="68911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RIZOMA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50BF58D9-67EB-489B-914E-AA9646B7AE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9" y="2309535"/>
            <a:ext cx="4775141" cy="3880127"/>
          </a:xfrm>
        </p:spPr>
      </p:pic>
    </p:spTree>
    <p:extLst>
      <p:ext uri="{BB962C8B-B14F-4D97-AF65-F5344CB8AC3E}">
        <p14:creationId xmlns:p14="http://schemas.microsoft.com/office/powerpoint/2010/main" val="352885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55C48D-91F5-4EAF-B74D-6B25CF47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7"/>
          </a:xfrm>
        </p:spPr>
        <p:txBody>
          <a:bodyPr/>
          <a:lstStyle/>
          <a:p>
            <a:pPr algn="ctr"/>
            <a:r>
              <a:rPr lang="it-IT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8EA40D0-FBFE-47DA-94E4-60B67176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714"/>
            <a:ext cx="5181600" cy="487825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LE TRASFORMAZIONI (CRISI) IN ATTO nella COMPLESSIT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À generano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PAURA</a:t>
            </a:r>
          </a:p>
          <a:p>
            <a:pPr marL="0" indent="0" algn="ctr">
              <a:buNone/>
            </a:pPr>
            <a:endParaRPr lang="it-I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PAURA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possiamo reagire con l’ODIO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il discernimento e la mediazione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7D18EE4-451C-4D4E-A8C0-8151C14FE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714"/>
            <a:ext cx="5181600" cy="487825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L’identità aperta al futuro è prima di tutto </a:t>
            </a:r>
            <a:r>
              <a:rPr lang="it-IT" dirty="0">
                <a:solidFill>
                  <a:srgbClr val="FF0000"/>
                </a:solidFill>
              </a:rPr>
              <a:t>l’identità personale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e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l’ identità comunitario/territoriale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Su questa base possiamo sperare in un autentico RISORGIMENTO</a:t>
            </a:r>
          </a:p>
        </p:txBody>
      </p:sp>
    </p:spTree>
    <p:extLst>
      <p:ext uri="{BB962C8B-B14F-4D97-AF65-F5344CB8AC3E}">
        <p14:creationId xmlns:p14="http://schemas.microsoft.com/office/powerpoint/2010/main" val="323938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B46784EE-0771-43C7-8D51-447F4B92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/>
          <a:lstStyle/>
          <a:p>
            <a:pPr algn="ctr"/>
            <a:r>
              <a:rPr lang="it-IT" dirty="0"/>
              <a:t>BIBLIOGRAFIA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629FCFF-ABB1-4A6F-A2ED-074AA5B2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7" y="1563757"/>
            <a:ext cx="11232572" cy="329979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GIBELLINI – OLIVA – TESIO, </a:t>
            </a:r>
            <a:r>
              <a:rPr lang="it-IT" i="1" dirty="0"/>
              <a:t>La letteratura delle regioni d’Italia, </a:t>
            </a:r>
            <a:r>
              <a:rPr lang="it-IT" dirty="0"/>
              <a:t>Brescia 1992.</a:t>
            </a:r>
          </a:p>
          <a:p>
            <a:pPr marL="0" indent="0">
              <a:buNone/>
            </a:pPr>
            <a:r>
              <a:rPr lang="it-IT" dirty="0"/>
              <a:t>E. GLISSANT, </a:t>
            </a:r>
            <a:r>
              <a:rPr lang="it-IT" i="1" dirty="0"/>
              <a:t>Poetica del diverso, </a:t>
            </a:r>
            <a:r>
              <a:rPr lang="it-IT" dirty="0"/>
              <a:t>Roma 1998.</a:t>
            </a:r>
          </a:p>
          <a:p>
            <a:pPr marL="0" indent="0">
              <a:buNone/>
            </a:pPr>
            <a:r>
              <a:rPr lang="it-IT" dirty="0"/>
              <a:t>E. GLISSANT, </a:t>
            </a:r>
            <a:r>
              <a:rPr lang="it-IT" i="1" dirty="0"/>
              <a:t>Poetica della relazione, </a:t>
            </a:r>
            <a:r>
              <a:rPr lang="it-IT" dirty="0"/>
              <a:t>Macerata  2005.</a:t>
            </a:r>
          </a:p>
          <a:p>
            <a:pPr marL="0" indent="0">
              <a:buNone/>
            </a:pPr>
            <a:r>
              <a:rPr lang="it-IT" dirty="0"/>
              <a:t>S. CASSESE, </a:t>
            </a:r>
            <a:r>
              <a:rPr lang="it-IT" i="1" dirty="0"/>
              <a:t>Territori e potere,</a:t>
            </a:r>
            <a:r>
              <a:rPr lang="it-IT" dirty="0"/>
              <a:t> Bologna 2016.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61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44555F-9F5A-4F89-9887-5069FF7B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ITALIA PREUNITARIA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4A9DABF5-A542-45AA-A3F3-88B69F98E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9" y="1825625"/>
            <a:ext cx="3604590" cy="4351338"/>
          </a:xfrm>
        </p:spPr>
      </p:pic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xmlns="" id="{71EAD25E-EC8F-4C09-8B70-715B514B5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1797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STATI REGIONALI</a:t>
            </a:r>
          </a:p>
          <a:p>
            <a:pPr algn="just"/>
            <a:r>
              <a:rPr lang="it-IT" dirty="0"/>
              <a:t>Ricchi dal punto di vista economico, ma politicamente deboli.</a:t>
            </a:r>
          </a:p>
          <a:p>
            <a:pPr algn="just"/>
            <a:r>
              <a:rPr lang="it-IT" dirty="0"/>
              <a:t>Principio di equilibrio.</a:t>
            </a:r>
          </a:p>
          <a:p>
            <a:pPr algn="just"/>
            <a:r>
              <a:rPr lang="it-IT" dirty="0"/>
              <a:t>Aperti al controllo esterno (Francia, Spagna, Impero Asburgico)</a:t>
            </a:r>
          </a:p>
          <a:p>
            <a:pPr algn="just"/>
            <a:r>
              <a:rPr lang="it-IT" dirty="0"/>
              <a:t>Ruolo del papato che è un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   regno universale</a:t>
            </a:r>
          </a:p>
        </p:txBody>
      </p:sp>
    </p:spTree>
    <p:extLst>
      <p:ext uri="{BB962C8B-B14F-4D97-AF65-F5344CB8AC3E}">
        <p14:creationId xmlns:p14="http://schemas.microsoft.com/office/powerpoint/2010/main" val="323341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EDA4DC-CF6E-4465-BCD3-C1267F05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344"/>
          </a:xfrm>
        </p:spPr>
        <p:txBody>
          <a:bodyPr/>
          <a:lstStyle/>
          <a:p>
            <a:pPr algn="ctr"/>
            <a:r>
              <a:rPr lang="it-IT" dirty="0"/>
              <a:t>IDEA 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5999009-CECE-4E98-87DD-A1CDD3059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0504"/>
            <a:ext cx="5181600" cy="4626459"/>
          </a:xfrm>
        </p:spPr>
        <p:txBody>
          <a:bodyPr>
            <a:normAutofit/>
          </a:bodyPr>
          <a:lstStyle/>
          <a:p>
            <a:r>
              <a:rPr lang="it-IT" dirty="0"/>
              <a:t>Idea </a:t>
            </a:r>
            <a:r>
              <a:rPr lang="it-IT" dirty="0">
                <a:solidFill>
                  <a:srgbClr val="FF0000"/>
                </a:solidFill>
              </a:rPr>
              <a:t>romantica</a:t>
            </a:r>
            <a:r>
              <a:rPr lang="it-IT" dirty="0"/>
              <a:t> che si diffonde in Italia agli inizi dell’800 tra un gruppo di </a:t>
            </a:r>
            <a:r>
              <a:rPr lang="it-IT" dirty="0">
                <a:solidFill>
                  <a:srgbClr val="FF0000"/>
                </a:solidFill>
              </a:rPr>
              <a:t>intellettuali.</a:t>
            </a:r>
          </a:p>
          <a:p>
            <a:r>
              <a:rPr lang="it-IT" dirty="0">
                <a:solidFill>
                  <a:srgbClr val="FF0000"/>
                </a:solidFill>
              </a:rPr>
              <a:t>Gioberti, Mazzini, Manzoni considerano gli italiani eredi della cultura latina che potrà «risorgere», grazie al ruolo educativo degli intellettuali.</a:t>
            </a:r>
          </a:p>
          <a:p>
            <a:r>
              <a:rPr lang="it-IT" dirty="0"/>
              <a:t>LIBERT</a:t>
            </a:r>
            <a:r>
              <a:rPr lang="it-IT" dirty="0">
                <a:cs typeface="Times New Roman" panose="02020603050405020304" pitchFamily="18" charset="0"/>
              </a:rPr>
              <a:t>À/POPOLO nella versione liberale e democratica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1F9F4B1-C08F-4D03-B448-5B5361154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0504"/>
            <a:ext cx="5181600" cy="4626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MANZONI, </a:t>
            </a:r>
            <a:r>
              <a:rPr lang="it-IT" i="1" dirty="0">
                <a:solidFill>
                  <a:srgbClr val="FF0000"/>
                </a:solidFill>
              </a:rPr>
              <a:t>Marzo 1821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Una gente che libera tutta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O </a:t>
            </a:r>
            <a:r>
              <a:rPr lang="it-IT" dirty="0" err="1">
                <a:latin typeface="Arial Black" panose="020B0A04020102020204" pitchFamily="34" charset="0"/>
              </a:rPr>
              <a:t>fia</a:t>
            </a:r>
            <a:r>
              <a:rPr lang="it-IT" dirty="0">
                <a:latin typeface="Arial Black" panose="020B0A04020102020204" pitchFamily="34" charset="0"/>
              </a:rPr>
              <a:t> serva tra l’Alpe ed il mare;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Una d’arme, di lingua, d’altare,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Di memorie, di sangue e di </a:t>
            </a:r>
            <a:r>
              <a:rPr lang="it-IT" dirty="0" err="1">
                <a:latin typeface="Arial Black" panose="020B0A04020102020204" pitchFamily="34" charset="0"/>
              </a:rPr>
              <a:t>cor</a:t>
            </a:r>
            <a:r>
              <a:rPr lang="it-IT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6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1EEF7F-2BBB-4F10-B7C2-BE4E84BC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it-IT" dirty="0"/>
              <a:t>IL REGNO D’ITALIA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D2112D2-E1CB-476D-B6CF-663610168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4243"/>
            <a:ext cx="5181600" cy="469272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Non rientra nei disegni politici di Cavour l’unificazione del Sud,</a:t>
            </a:r>
          </a:p>
          <a:p>
            <a:r>
              <a:rPr lang="it-IT" dirty="0"/>
              <a:t>dovuto all’azione di Garibaldi,</a:t>
            </a:r>
          </a:p>
          <a:p>
            <a:r>
              <a:rPr lang="it-IT" dirty="0"/>
              <a:t>a circostanze favorevoli a livello europeo</a:t>
            </a:r>
          </a:p>
          <a:p>
            <a:r>
              <a:rPr lang="it-IT" dirty="0"/>
              <a:t>all’interesse inglese per un regno unitario indipendente al centro del Mediterraneo.</a:t>
            </a:r>
          </a:p>
          <a:p>
            <a:r>
              <a:rPr lang="it-IT" dirty="0" err="1">
                <a:solidFill>
                  <a:srgbClr val="FF0000"/>
                </a:solidFill>
              </a:rPr>
              <a:t>Piemontizzazione</a:t>
            </a:r>
            <a:r>
              <a:rPr lang="it-IT" dirty="0">
                <a:solidFill>
                  <a:srgbClr val="FF0000"/>
                </a:solidFill>
              </a:rPr>
              <a:t> d’Italia</a:t>
            </a:r>
            <a:r>
              <a:rPr lang="it-IT" dirty="0"/>
              <a:t>.</a:t>
            </a:r>
          </a:p>
          <a:p>
            <a:r>
              <a:rPr lang="it-IT" dirty="0"/>
              <a:t>Legislazione fortemente anticlericale («legge sui frati»)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030DC857-9B2F-43FE-97BC-89818C0E8B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1484243"/>
            <a:ext cx="3326296" cy="4692720"/>
          </a:xfrm>
        </p:spPr>
      </p:pic>
    </p:spTree>
    <p:extLst>
      <p:ext uri="{BB962C8B-B14F-4D97-AF65-F5344CB8AC3E}">
        <p14:creationId xmlns:p14="http://schemas.microsoft.com/office/powerpoint/2010/main" val="209293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437727-AB9C-48E8-AC59-F075A587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LA COSCIENZA 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3A1906B-3B2F-4524-8809-4216008CA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1722"/>
            <a:ext cx="5181600" cy="48252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L’unificazione fu un’operazione  avvenuta in </a:t>
            </a:r>
            <a:r>
              <a:rPr lang="it-IT" dirty="0">
                <a:solidFill>
                  <a:srgbClr val="FF0000"/>
                </a:solidFill>
              </a:rPr>
              <a:t>breve tempo </a:t>
            </a:r>
            <a:r>
              <a:rPr lang="it-IT" dirty="0"/>
              <a:t>e fatta da una </a:t>
            </a:r>
            <a:r>
              <a:rPr lang="it-IT" dirty="0">
                <a:solidFill>
                  <a:srgbClr val="FF0000"/>
                </a:solidFill>
              </a:rPr>
              <a:t>piccola minoranza.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Come creare identità?</a:t>
            </a: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accentramento del potere</a:t>
            </a: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questione della lingua</a:t>
            </a:r>
          </a:p>
          <a:p>
            <a:r>
              <a:rPr lang="it-IT" dirty="0"/>
              <a:t> la scuola come strumento di formazione del suddito fedele   (F. De Sanctis, Manzoni, Collodi)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80B90F97-0A4A-4EEB-869C-E612C2AAD3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1537252"/>
            <a:ext cx="3273287" cy="4639711"/>
          </a:xfrm>
        </p:spPr>
      </p:pic>
    </p:spTree>
    <p:extLst>
      <p:ext uri="{BB962C8B-B14F-4D97-AF65-F5344CB8AC3E}">
        <p14:creationId xmlns:p14="http://schemas.microsoft.com/office/powerpoint/2010/main" val="416506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A27936-C791-4A10-A6A0-2CCD28CC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it-IT" dirty="0"/>
              <a:t>TENDENZE OPPOSTE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ACE081-468C-4601-91CA-300D260C4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Atteggiamento negativo della Chiesa che considera il Regno d’Italia </a:t>
            </a:r>
            <a:r>
              <a:rPr lang="it-IT" dirty="0">
                <a:solidFill>
                  <a:srgbClr val="FF0000"/>
                </a:solidFill>
              </a:rPr>
              <a:t>«stato illegittimo ed usurpatore» = NON EXPEDIT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Brigantaggio meridionale e la sua repressione (legge Pica). </a:t>
            </a:r>
            <a:r>
              <a:rPr lang="it-IT" dirty="0"/>
              <a:t>I morti stimato sono tra 73.000 e 100.000 morti in 3 anni = Stato Nemico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609B1A13-6AA3-45C5-ADC4-33203E97D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1604238"/>
            <a:ext cx="3856383" cy="4399722"/>
          </a:xfrm>
        </p:spPr>
      </p:pic>
    </p:spTree>
    <p:extLst>
      <p:ext uri="{BB962C8B-B14F-4D97-AF65-F5344CB8AC3E}">
        <p14:creationId xmlns:p14="http://schemas.microsoft.com/office/powerpoint/2010/main" val="244389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BBFC92-7129-49AF-A3CE-A0866E12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it-IT" dirty="0"/>
              <a:t>LA GRANDE GUERRA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BDF8F031-13F6-4BC5-80EB-93C8A4415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1457739"/>
            <a:ext cx="4704522" cy="459850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D7830A1-608B-4136-8CEF-F0A52D90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7739"/>
            <a:ext cx="5181600" cy="4810540"/>
          </a:xfrm>
        </p:spPr>
        <p:txBody>
          <a:bodyPr>
            <a:normAutofit/>
          </a:bodyPr>
          <a:lstStyle/>
          <a:p>
            <a:r>
              <a:rPr lang="it-IT" dirty="0"/>
              <a:t>I soldati, provenienti da culture e lingue diverse, combatterono a fianco a fianco.</a:t>
            </a:r>
          </a:p>
          <a:p>
            <a:r>
              <a:rPr lang="it-IT" dirty="0"/>
              <a:t>Soprattutto dopo Caporetto si diffuse la consapevolezza che sul fronte si stava difendendo la propria terra = </a:t>
            </a:r>
            <a:r>
              <a:rPr lang="it-IT" dirty="0">
                <a:solidFill>
                  <a:srgbClr val="FF0000"/>
                </a:solidFill>
              </a:rPr>
              <a:t>PATRIA</a:t>
            </a:r>
          </a:p>
          <a:p>
            <a:r>
              <a:rPr lang="it-IT" dirty="0"/>
              <a:t>I Sacrari (tombe collettive) e i monumenti ai caduti dovevano essere monumenti = </a:t>
            </a:r>
            <a:r>
              <a:rPr lang="it-IT" dirty="0" err="1">
                <a:solidFill>
                  <a:srgbClr val="FF0000"/>
                </a:solidFill>
              </a:rPr>
              <a:t>pulcrum</a:t>
            </a:r>
            <a:r>
              <a:rPr lang="it-IT" dirty="0">
                <a:solidFill>
                  <a:srgbClr val="FF0000"/>
                </a:solidFill>
              </a:rPr>
              <a:t> est pro patria mori.</a:t>
            </a:r>
          </a:p>
        </p:txBody>
      </p:sp>
    </p:spTree>
    <p:extLst>
      <p:ext uri="{BB962C8B-B14F-4D97-AF65-F5344CB8AC3E}">
        <p14:creationId xmlns:p14="http://schemas.microsoft.com/office/powerpoint/2010/main" val="369650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227051-50B3-4886-9641-42631A9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pPr algn="ctr"/>
            <a:r>
              <a:rPr lang="it-IT" dirty="0"/>
              <a:t>IL FASCISMO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BEEFEDB-DDED-40DD-8CCC-3FCD3A710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4730"/>
            <a:ext cx="5181600" cy="4651513"/>
          </a:xfrm>
        </p:spPr>
        <p:txBody>
          <a:bodyPr/>
          <a:lstStyle/>
          <a:p>
            <a:r>
              <a:rPr lang="it-IT" dirty="0"/>
              <a:t>PATTI LATERANENSI e conciliazione per il reciproco sostegno tra Chiesa e Fascismo.</a:t>
            </a:r>
          </a:p>
          <a:p>
            <a:r>
              <a:rPr lang="it-IT" dirty="0"/>
              <a:t>L’idea nazionale si trasforma in NAZIONALISMO e poi in IMPERIALISMO.</a:t>
            </a:r>
          </a:p>
          <a:p>
            <a:r>
              <a:rPr lang="it-IT" dirty="0"/>
              <a:t>La conquista d’Etiopia come espressione dell’alleanza trono/altare.</a:t>
            </a:r>
          </a:p>
          <a:p>
            <a:r>
              <a:rPr lang="it-IT" dirty="0"/>
              <a:t>PATRIA = FASCISMO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800AFCA4-C0AE-4076-9B85-A8F391162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2001077"/>
            <a:ext cx="5085522" cy="3379305"/>
          </a:xfrm>
        </p:spPr>
      </p:pic>
    </p:spTree>
    <p:extLst>
      <p:ext uri="{BB962C8B-B14F-4D97-AF65-F5344CB8AC3E}">
        <p14:creationId xmlns:p14="http://schemas.microsoft.com/office/powerpoint/2010/main" val="145465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6D7E8A2-CEA2-4604-BE14-D5E7A12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5048"/>
          </a:xfrm>
        </p:spPr>
        <p:txBody>
          <a:bodyPr/>
          <a:lstStyle/>
          <a:p>
            <a:pPr algn="ctr"/>
            <a:r>
              <a:rPr lang="it-IT" dirty="0"/>
              <a:t>LA REPUBBLICA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E5927B-B900-4C26-9ABF-7F6308992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9443"/>
            <a:ext cx="5181600" cy="4997520"/>
          </a:xfrm>
        </p:spPr>
        <p:txBody>
          <a:bodyPr>
            <a:normAutofit/>
          </a:bodyPr>
          <a:lstStyle/>
          <a:p>
            <a:r>
              <a:rPr lang="it-IT" dirty="0"/>
              <a:t>LA RESISTENZA come riscatto nazionale e come recupero dell’identità è fenomeno minoritario.</a:t>
            </a:r>
          </a:p>
          <a:p>
            <a:r>
              <a:rPr lang="it-IT" dirty="0"/>
              <a:t>Mito degli «italiani brava gente» impedisce di fare i conti con i crimini coloniali e/o fascisti.</a:t>
            </a:r>
          </a:p>
          <a:p>
            <a:r>
              <a:rPr lang="it-IT" dirty="0"/>
              <a:t>La Costituzione antifascista definisce l’identità fondata </a:t>
            </a:r>
            <a:r>
              <a:rPr lang="it-IT" dirty="0">
                <a:solidFill>
                  <a:srgbClr val="FF0000"/>
                </a:solidFill>
              </a:rPr>
              <a:t>sulla sovranità del popolo, sul popolo come comunità di cittadini, sui diritti di cittadinanza.</a:t>
            </a:r>
          </a:p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519F6AED-764B-4169-955B-E17B765C5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272209"/>
            <a:ext cx="5496339" cy="4904754"/>
          </a:xfrm>
        </p:spPr>
      </p:pic>
    </p:spTree>
    <p:extLst>
      <p:ext uri="{BB962C8B-B14F-4D97-AF65-F5344CB8AC3E}">
        <p14:creationId xmlns:p14="http://schemas.microsoft.com/office/powerpoint/2010/main" val="29097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867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Tema di Office</vt:lpstr>
      <vt:lpstr>Presentazione standard di PowerPoint</vt:lpstr>
      <vt:lpstr>ITALIA PREUNITARIA</vt:lpstr>
      <vt:lpstr>IDEA NAZIONALE</vt:lpstr>
      <vt:lpstr>IL REGNO D’ITALIA</vt:lpstr>
      <vt:lpstr>LA COSCIENZA NAZIONALE</vt:lpstr>
      <vt:lpstr>TENDENZE OPPOSTE</vt:lpstr>
      <vt:lpstr>LA GRANDE GUERRA</vt:lpstr>
      <vt:lpstr>IL FASCISMO</vt:lpstr>
      <vt:lpstr>LA REPUBBLICA</vt:lpstr>
      <vt:lpstr> IDENTITÀ come risultato di un PROCESSO</vt:lpstr>
      <vt:lpstr>GUERRA FREDDA</vt:lpstr>
      <vt:lpstr>L’IDENTITÁ NELLA GLOBALIZZAZIONE</vt:lpstr>
      <vt:lpstr>TERRITORI e POTERE</vt:lpstr>
      <vt:lpstr>LO STATO NAZIONALE IN CAMBIAMENTO</vt:lpstr>
      <vt:lpstr>QUALE IDENTITÀ ?</vt:lpstr>
      <vt:lpstr>CONCLUSIONE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RADICI DRARADICII UNA IDENTITÀ  APERTA AL FUTURO</dc:title>
  <dc:creator>Giovanni Ponchio</dc:creator>
  <cp:lastModifiedBy>Paola</cp:lastModifiedBy>
  <cp:revision>42</cp:revision>
  <dcterms:created xsi:type="dcterms:W3CDTF">2019-11-22T10:20:21Z</dcterms:created>
  <dcterms:modified xsi:type="dcterms:W3CDTF">2019-12-18T14:20:57Z</dcterms:modified>
</cp:coreProperties>
</file>